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42"/>
  </p:notesMasterIdLst>
  <p:handoutMasterIdLst>
    <p:handoutMasterId r:id="rId43"/>
  </p:handoutMasterIdLst>
  <p:sldIdLst>
    <p:sldId id="266" r:id="rId2"/>
    <p:sldId id="259" r:id="rId3"/>
    <p:sldId id="293" r:id="rId4"/>
    <p:sldId id="261" r:id="rId5"/>
    <p:sldId id="262" r:id="rId6"/>
    <p:sldId id="264" r:id="rId7"/>
    <p:sldId id="506" r:id="rId8"/>
    <p:sldId id="507" r:id="rId9"/>
    <p:sldId id="508" r:id="rId10"/>
    <p:sldId id="509" r:id="rId11"/>
    <p:sldId id="510" r:id="rId12"/>
    <p:sldId id="511" r:id="rId13"/>
    <p:sldId id="534" r:id="rId14"/>
    <p:sldId id="531" r:id="rId15"/>
    <p:sldId id="532" r:id="rId16"/>
    <p:sldId id="533" r:id="rId17"/>
    <p:sldId id="512" r:id="rId18"/>
    <p:sldId id="513" r:id="rId19"/>
    <p:sldId id="514" r:id="rId20"/>
    <p:sldId id="515" r:id="rId21"/>
    <p:sldId id="516" r:id="rId22"/>
    <p:sldId id="517" r:id="rId23"/>
    <p:sldId id="521" r:id="rId24"/>
    <p:sldId id="522" r:id="rId25"/>
    <p:sldId id="523" r:id="rId26"/>
    <p:sldId id="524" r:id="rId27"/>
    <p:sldId id="525" r:id="rId28"/>
    <p:sldId id="526" r:id="rId29"/>
    <p:sldId id="518" r:id="rId30"/>
    <p:sldId id="519" r:id="rId31"/>
    <p:sldId id="520" r:id="rId32"/>
    <p:sldId id="482" r:id="rId33"/>
    <p:sldId id="527" r:id="rId34"/>
    <p:sldId id="536" r:id="rId35"/>
    <p:sldId id="537" r:id="rId36"/>
    <p:sldId id="538" r:id="rId37"/>
    <p:sldId id="528" r:id="rId38"/>
    <p:sldId id="529" r:id="rId39"/>
    <p:sldId id="530" r:id="rId40"/>
    <p:sldId id="535" r:id="rId41"/>
  </p:sldIdLst>
  <p:sldSz cx="9144000" cy="6858000" type="screen4x3"/>
  <p:notesSz cx="7099300" cy="10234613"/>
  <p:defaultTextStyle>
    <a:defPPr>
      <a:defRPr lang="de-DE"/>
    </a:defPPr>
    <a:lvl1pPr algn="ctr" rtl="0" fontAlgn="base">
      <a:spcBef>
        <a:spcPct val="0"/>
      </a:spcBef>
      <a:spcAft>
        <a:spcPct val="0"/>
      </a:spcAft>
      <a:defRPr sz="12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12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12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12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Timofeeva" initials="et" lastIdx="2" clrIdx="0">
    <p:extLst>
      <p:ext uri="{19B8F6BF-5375-455C-9EA6-DF929625EA0E}">
        <p15:presenceInfo xmlns:p15="http://schemas.microsoft.com/office/powerpoint/2012/main" userId="Elena Timofeev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646"/>
    <a:srgbClr val="FFFFF3"/>
    <a:srgbClr val="8064A2"/>
    <a:srgbClr val="B3A2C7"/>
    <a:srgbClr val="984807"/>
    <a:srgbClr val="FF6600"/>
    <a:srgbClr val="3E97B6"/>
    <a:srgbClr val="177191"/>
    <a:srgbClr val="BFBFBF"/>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Helle Formatvorlage 3 - Akz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Helle Formatvorlage 1 - Akz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16" autoAdjust="0"/>
    <p:restoredTop sz="94940" autoAdjust="0"/>
  </p:normalViewPr>
  <p:slideViewPr>
    <p:cSldViewPr>
      <p:cViewPr varScale="1">
        <p:scale>
          <a:sx n="104" d="100"/>
          <a:sy n="104" d="100"/>
        </p:scale>
        <p:origin x="1890" y="114"/>
      </p:cViewPr>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avid%20Schr&#246;der\tubCloud\Shared\ensys_intern\Lehre\Energiewirtschaft_EnergyEconomics\&#220;bungen\Uebungen_WS2018_Schroeder\Klausur\Rechnunge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'Supply and demand'!$B$8</c:f>
              <c:strCache>
                <c:ptCount val="1"/>
                <c:pt idx="0">
                  <c:v>Q_D</c:v>
                </c:pt>
              </c:strCache>
            </c:strRef>
          </c:tx>
          <c:spPr>
            <a:ln w="19050" cap="rnd">
              <a:solidFill>
                <a:schemeClr val="accent1"/>
              </a:solidFill>
              <a:round/>
            </a:ln>
            <a:effectLst/>
          </c:spPr>
          <c:marker>
            <c:symbol val="none"/>
          </c:marker>
          <c:xVal>
            <c:numRef>
              <c:f>'Supply and demand'!$B$22:$B$172</c:f>
              <c:numCache>
                <c:formatCode>General</c:formatCode>
                <c:ptCount val="151"/>
                <c:pt idx="0">
                  <c:v>70</c:v>
                </c:pt>
                <c:pt idx="1">
                  <c:v>69.2</c:v>
                </c:pt>
                <c:pt idx="2">
                  <c:v>68.400000000000006</c:v>
                </c:pt>
                <c:pt idx="3">
                  <c:v>67.599999999999994</c:v>
                </c:pt>
                <c:pt idx="4">
                  <c:v>66.8</c:v>
                </c:pt>
                <c:pt idx="5">
                  <c:v>66</c:v>
                </c:pt>
                <c:pt idx="6">
                  <c:v>65.2</c:v>
                </c:pt>
                <c:pt idx="7">
                  <c:v>64.400000000000006</c:v>
                </c:pt>
                <c:pt idx="8">
                  <c:v>63.6</c:v>
                </c:pt>
                <c:pt idx="9">
                  <c:v>62.8</c:v>
                </c:pt>
                <c:pt idx="10">
                  <c:v>62</c:v>
                </c:pt>
                <c:pt idx="11">
                  <c:v>61.2</c:v>
                </c:pt>
                <c:pt idx="12">
                  <c:v>60.4</c:v>
                </c:pt>
                <c:pt idx="13">
                  <c:v>59.6</c:v>
                </c:pt>
                <c:pt idx="14">
                  <c:v>58.8</c:v>
                </c:pt>
                <c:pt idx="15">
                  <c:v>58</c:v>
                </c:pt>
                <c:pt idx="16">
                  <c:v>57.2</c:v>
                </c:pt>
                <c:pt idx="17">
                  <c:v>56.4</c:v>
                </c:pt>
                <c:pt idx="18">
                  <c:v>55.6</c:v>
                </c:pt>
                <c:pt idx="19">
                  <c:v>54.8</c:v>
                </c:pt>
                <c:pt idx="20">
                  <c:v>54</c:v>
                </c:pt>
                <c:pt idx="21">
                  <c:v>53.2</c:v>
                </c:pt>
                <c:pt idx="22">
                  <c:v>52.4</c:v>
                </c:pt>
                <c:pt idx="23">
                  <c:v>51.599999999999994</c:v>
                </c:pt>
                <c:pt idx="24">
                  <c:v>50.8</c:v>
                </c:pt>
                <c:pt idx="25">
                  <c:v>50</c:v>
                </c:pt>
                <c:pt idx="26">
                  <c:v>49.2</c:v>
                </c:pt>
                <c:pt idx="27">
                  <c:v>48.4</c:v>
                </c:pt>
                <c:pt idx="28">
                  <c:v>47.599999999999994</c:v>
                </c:pt>
                <c:pt idx="29">
                  <c:v>46.8</c:v>
                </c:pt>
                <c:pt idx="30">
                  <c:v>46</c:v>
                </c:pt>
                <c:pt idx="31">
                  <c:v>45.2</c:v>
                </c:pt>
                <c:pt idx="32">
                  <c:v>44.4</c:v>
                </c:pt>
                <c:pt idx="33">
                  <c:v>43.599999999999994</c:v>
                </c:pt>
                <c:pt idx="34">
                  <c:v>42.8</c:v>
                </c:pt>
                <c:pt idx="35">
                  <c:v>42</c:v>
                </c:pt>
                <c:pt idx="36">
                  <c:v>41.2</c:v>
                </c:pt>
                <c:pt idx="37">
                  <c:v>40.4</c:v>
                </c:pt>
                <c:pt idx="38">
                  <c:v>39.599999999999994</c:v>
                </c:pt>
                <c:pt idx="39">
                  <c:v>38.799999999999997</c:v>
                </c:pt>
                <c:pt idx="40">
                  <c:v>38</c:v>
                </c:pt>
                <c:pt idx="41">
                  <c:v>37.199999999999996</c:v>
                </c:pt>
                <c:pt idx="42">
                  <c:v>36.4</c:v>
                </c:pt>
                <c:pt idx="43">
                  <c:v>35.6</c:v>
                </c:pt>
                <c:pt idx="44">
                  <c:v>34.799999999999997</c:v>
                </c:pt>
                <c:pt idx="45">
                  <c:v>34</c:v>
                </c:pt>
                <c:pt idx="46">
                  <c:v>33.199999999999996</c:v>
                </c:pt>
                <c:pt idx="47">
                  <c:v>32.4</c:v>
                </c:pt>
                <c:pt idx="48">
                  <c:v>31.599999999999994</c:v>
                </c:pt>
                <c:pt idx="49">
                  <c:v>30.799999999999997</c:v>
                </c:pt>
                <c:pt idx="50">
                  <c:v>30</c:v>
                </c:pt>
                <c:pt idx="51">
                  <c:v>29.199999999999996</c:v>
                </c:pt>
                <c:pt idx="52">
                  <c:v>28.4</c:v>
                </c:pt>
                <c:pt idx="53">
                  <c:v>27.599999999999994</c:v>
                </c:pt>
                <c:pt idx="54">
                  <c:v>26.799999999999997</c:v>
                </c:pt>
                <c:pt idx="55">
                  <c:v>26</c:v>
                </c:pt>
                <c:pt idx="56">
                  <c:v>25.199999999999996</c:v>
                </c:pt>
                <c:pt idx="57">
                  <c:v>24.4</c:v>
                </c:pt>
                <c:pt idx="58">
                  <c:v>23.599999999999994</c:v>
                </c:pt>
                <c:pt idx="59">
                  <c:v>22.799999999999997</c:v>
                </c:pt>
                <c:pt idx="60">
                  <c:v>22</c:v>
                </c:pt>
                <c:pt idx="61">
                  <c:v>21.199999999999996</c:v>
                </c:pt>
                <c:pt idx="62">
                  <c:v>20.399999999999999</c:v>
                </c:pt>
                <c:pt idx="63">
                  <c:v>19.599999999999994</c:v>
                </c:pt>
                <c:pt idx="64">
                  <c:v>18.799999999999997</c:v>
                </c:pt>
                <c:pt idx="65">
                  <c:v>18</c:v>
                </c:pt>
                <c:pt idx="66">
                  <c:v>17.199999999999996</c:v>
                </c:pt>
                <c:pt idx="67">
                  <c:v>16.399999999999999</c:v>
                </c:pt>
                <c:pt idx="68">
                  <c:v>15.599999999999994</c:v>
                </c:pt>
                <c:pt idx="69">
                  <c:v>14.799999999999997</c:v>
                </c:pt>
                <c:pt idx="70">
                  <c:v>14</c:v>
                </c:pt>
                <c:pt idx="71">
                  <c:v>13.199999999999996</c:v>
                </c:pt>
                <c:pt idx="72">
                  <c:v>12.399999999999999</c:v>
                </c:pt>
                <c:pt idx="73">
                  <c:v>11.599999999999994</c:v>
                </c:pt>
                <c:pt idx="74">
                  <c:v>10.799999999999997</c:v>
                </c:pt>
                <c:pt idx="75">
                  <c:v>10</c:v>
                </c:pt>
                <c:pt idx="76">
                  <c:v>9.1999999999999957</c:v>
                </c:pt>
                <c:pt idx="77">
                  <c:v>8.3999999999999986</c:v>
                </c:pt>
                <c:pt idx="78">
                  <c:v>7.5999999999999943</c:v>
                </c:pt>
                <c:pt idx="79">
                  <c:v>6.7999999999999972</c:v>
                </c:pt>
                <c:pt idx="80">
                  <c:v>6</c:v>
                </c:pt>
                <c:pt idx="81">
                  <c:v>5.2000000000000028</c:v>
                </c:pt>
                <c:pt idx="82">
                  <c:v>4.3999999999999915</c:v>
                </c:pt>
                <c:pt idx="83">
                  <c:v>3.5999999999999943</c:v>
                </c:pt>
                <c:pt idx="84">
                  <c:v>2.7999999999999972</c:v>
                </c:pt>
                <c:pt idx="85">
                  <c:v>2</c:v>
                </c:pt>
                <c:pt idx="86">
                  <c:v>1.2000000000000028</c:v>
                </c:pt>
                <c:pt idx="87">
                  <c:v>0.39999999999999147</c:v>
                </c:pt>
                <c:pt idx="88">
                  <c:v>-0.40000000000000568</c:v>
                </c:pt>
                <c:pt idx="89">
                  <c:v>-1.2000000000000028</c:v>
                </c:pt>
                <c:pt idx="90">
                  <c:v>-2</c:v>
                </c:pt>
                <c:pt idx="91">
                  <c:v>-2.7999999999999972</c:v>
                </c:pt>
                <c:pt idx="92">
                  <c:v>-3.6000000000000085</c:v>
                </c:pt>
                <c:pt idx="93">
                  <c:v>-4.4000000000000057</c:v>
                </c:pt>
                <c:pt idx="94">
                  <c:v>-5.2000000000000028</c:v>
                </c:pt>
                <c:pt idx="95">
                  <c:v>-6</c:v>
                </c:pt>
                <c:pt idx="96">
                  <c:v>-6.8000000000000114</c:v>
                </c:pt>
                <c:pt idx="97">
                  <c:v>-7.6000000000000085</c:v>
                </c:pt>
                <c:pt idx="98">
                  <c:v>-8.4000000000000057</c:v>
                </c:pt>
                <c:pt idx="99">
                  <c:v>-9.2000000000000028</c:v>
                </c:pt>
                <c:pt idx="100">
                  <c:v>-10</c:v>
                </c:pt>
              </c:numCache>
            </c:numRef>
          </c:xVal>
          <c:yVal>
            <c:numRef>
              <c:f>'Supply and demand'!$A$22:$A$172</c:f>
              <c:numCache>
                <c:formatCode>General</c:formatCode>
                <c:ptCount val="151"/>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pt idx="77">
                  <c:v>154</c:v>
                </c:pt>
                <c:pt idx="78">
                  <c:v>156</c:v>
                </c:pt>
                <c:pt idx="79">
                  <c:v>158</c:v>
                </c:pt>
                <c:pt idx="80">
                  <c:v>160</c:v>
                </c:pt>
                <c:pt idx="81">
                  <c:v>162</c:v>
                </c:pt>
                <c:pt idx="82">
                  <c:v>164</c:v>
                </c:pt>
                <c:pt idx="83">
                  <c:v>166</c:v>
                </c:pt>
                <c:pt idx="84">
                  <c:v>168</c:v>
                </c:pt>
                <c:pt idx="85">
                  <c:v>170</c:v>
                </c:pt>
                <c:pt idx="86">
                  <c:v>172</c:v>
                </c:pt>
                <c:pt idx="87">
                  <c:v>174</c:v>
                </c:pt>
                <c:pt idx="88">
                  <c:v>176</c:v>
                </c:pt>
                <c:pt idx="89">
                  <c:v>178</c:v>
                </c:pt>
                <c:pt idx="90">
                  <c:v>180</c:v>
                </c:pt>
                <c:pt idx="91">
                  <c:v>182</c:v>
                </c:pt>
                <c:pt idx="92">
                  <c:v>184</c:v>
                </c:pt>
                <c:pt idx="93">
                  <c:v>186</c:v>
                </c:pt>
                <c:pt idx="94">
                  <c:v>188</c:v>
                </c:pt>
                <c:pt idx="95">
                  <c:v>190</c:v>
                </c:pt>
                <c:pt idx="96">
                  <c:v>192</c:v>
                </c:pt>
                <c:pt idx="97">
                  <c:v>194</c:v>
                </c:pt>
                <c:pt idx="98">
                  <c:v>196</c:v>
                </c:pt>
                <c:pt idx="99">
                  <c:v>198</c:v>
                </c:pt>
                <c:pt idx="100">
                  <c:v>200</c:v>
                </c:pt>
              </c:numCache>
            </c:numRef>
          </c:yVal>
          <c:smooth val="0"/>
          <c:extLst>
            <c:ext xmlns:c16="http://schemas.microsoft.com/office/drawing/2014/chart" uri="{C3380CC4-5D6E-409C-BE32-E72D297353CC}">
              <c16:uniqueId val="{00000000-9687-40C0-831E-1CC4E1E17E4F}"/>
            </c:ext>
          </c:extLst>
        </c:ser>
        <c:ser>
          <c:idx val="1"/>
          <c:order val="1"/>
          <c:tx>
            <c:strRef>
              <c:f>'Supply and demand'!$C$8</c:f>
              <c:strCache>
                <c:ptCount val="1"/>
                <c:pt idx="0">
                  <c:v>Q_S</c:v>
                </c:pt>
              </c:strCache>
            </c:strRef>
          </c:tx>
          <c:spPr>
            <a:ln w="19050" cap="rnd">
              <a:solidFill>
                <a:schemeClr val="accent2"/>
              </a:solidFill>
              <a:round/>
            </a:ln>
            <a:effectLst/>
          </c:spPr>
          <c:marker>
            <c:symbol val="none"/>
          </c:marker>
          <c:xVal>
            <c:numRef>
              <c:f>'Supply and demand'!$C$9:$C$122</c:f>
              <c:numCache>
                <c:formatCode>General</c:formatCode>
                <c:ptCount val="114"/>
                <c:pt idx="0">
                  <c:v>-5.6</c:v>
                </c:pt>
                <c:pt idx="1">
                  <c:v>-4.3999999999999986</c:v>
                </c:pt>
                <c:pt idx="2">
                  <c:v>-3.1999999999999993</c:v>
                </c:pt>
                <c:pt idx="3">
                  <c:v>-2</c:v>
                </c:pt>
                <c:pt idx="4">
                  <c:v>-0.79999999999999893</c:v>
                </c:pt>
                <c:pt idx="5">
                  <c:v>0.40000000000000036</c:v>
                </c:pt>
                <c:pt idx="6">
                  <c:v>1.5999999999999996</c:v>
                </c:pt>
                <c:pt idx="7">
                  <c:v>2.8000000000000007</c:v>
                </c:pt>
                <c:pt idx="8">
                  <c:v>4</c:v>
                </c:pt>
                <c:pt idx="9">
                  <c:v>5.2</c:v>
                </c:pt>
                <c:pt idx="10">
                  <c:v>6.4</c:v>
                </c:pt>
                <c:pt idx="11">
                  <c:v>7.6</c:v>
                </c:pt>
                <c:pt idx="12">
                  <c:v>8.8000000000000007</c:v>
                </c:pt>
                <c:pt idx="13">
                  <c:v>10</c:v>
                </c:pt>
                <c:pt idx="14">
                  <c:v>11.2</c:v>
                </c:pt>
                <c:pt idx="15">
                  <c:v>12.4</c:v>
                </c:pt>
                <c:pt idx="16">
                  <c:v>13.6</c:v>
                </c:pt>
                <c:pt idx="17">
                  <c:v>14.8</c:v>
                </c:pt>
                <c:pt idx="18">
                  <c:v>16</c:v>
                </c:pt>
                <c:pt idx="19">
                  <c:v>17.2</c:v>
                </c:pt>
                <c:pt idx="20">
                  <c:v>18.399999999999999</c:v>
                </c:pt>
                <c:pt idx="21">
                  <c:v>19.600000000000001</c:v>
                </c:pt>
                <c:pt idx="22">
                  <c:v>20.799999999999997</c:v>
                </c:pt>
                <c:pt idx="23">
                  <c:v>22</c:v>
                </c:pt>
                <c:pt idx="24">
                  <c:v>23.2</c:v>
                </c:pt>
                <c:pt idx="25">
                  <c:v>24.4</c:v>
                </c:pt>
                <c:pt idx="26">
                  <c:v>25.6</c:v>
                </c:pt>
                <c:pt idx="27">
                  <c:v>26.8</c:v>
                </c:pt>
                <c:pt idx="28">
                  <c:v>28</c:v>
                </c:pt>
                <c:pt idx="29">
                  <c:v>29.2</c:v>
                </c:pt>
                <c:pt idx="30">
                  <c:v>30.4</c:v>
                </c:pt>
                <c:pt idx="31">
                  <c:v>31.599999999999998</c:v>
                </c:pt>
                <c:pt idx="32">
                  <c:v>32.799999999999997</c:v>
                </c:pt>
                <c:pt idx="33">
                  <c:v>34</c:v>
                </c:pt>
                <c:pt idx="34">
                  <c:v>35.200000000000003</c:v>
                </c:pt>
                <c:pt idx="35">
                  <c:v>36.4</c:v>
                </c:pt>
                <c:pt idx="36">
                  <c:v>37.599999999999994</c:v>
                </c:pt>
                <c:pt idx="37">
                  <c:v>38.799999999999997</c:v>
                </c:pt>
                <c:pt idx="38">
                  <c:v>40</c:v>
                </c:pt>
                <c:pt idx="39">
                  <c:v>41.2</c:v>
                </c:pt>
                <c:pt idx="40">
                  <c:v>42.4</c:v>
                </c:pt>
                <c:pt idx="41">
                  <c:v>43.6</c:v>
                </c:pt>
                <c:pt idx="42">
                  <c:v>44.8</c:v>
                </c:pt>
                <c:pt idx="43">
                  <c:v>46</c:v>
                </c:pt>
                <c:pt idx="44">
                  <c:v>47.199999999999996</c:v>
                </c:pt>
                <c:pt idx="45">
                  <c:v>48.4</c:v>
                </c:pt>
                <c:pt idx="46">
                  <c:v>49.6</c:v>
                </c:pt>
                <c:pt idx="47">
                  <c:v>50.8</c:v>
                </c:pt>
                <c:pt idx="48">
                  <c:v>52</c:v>
                </c:pt>
                <c:pt idx="49">
                  <c:v>53.199999999999996</c:v>
                </c:pt>
                <c:pt idx="50">
                  <c:v>54.4</c:v>
                </c:pt>
                <c:pt idx="51">
                  <c:v>55.6</c:v>
                </c:pt>
                <c:pt idx="52">
                  <c:v>56.8</c:v>
                </c:pt>
                <c:pt idx="53">
                  <c:v>58</c:v>
                </c:pt>
                <c:pt idx="54">
                  <c:v>59.199999999999996</c:v>
                </c:pt>
                <c:pt idx="55">
                  <c:v>60.4</c:v>
                </c:pt>
                <c:pt idx="56">
                  <c:v>61.6</c:v>
                </c:pt>
                <c:pt idx="57">
                  <c:v>62.8</c:v>
                </c:pt>
                <c:pt idx="58">
                  <c:v>64</c:v>
                </c:pt>
                <c:pt idx="59">
                  <c:v>65.199999999999989</c:v>
                </c:pt>
                <c:pt idx="60">
                  <c:v>66.400000000000006</c:v>
                </c:pt>
                <c:pt idx="61">
                  <c:v>67.599999999999994</c:v>
                </c:pt>
                <c:pt idx="62">
                  <c:v>68.8</c:v>
                </c:pt>
                <c:pt idx="63">
                  <c:v>70</c:v>
                </c:pt>
                <c:pt idx="64">
                  <c:v>71.199999999999989</c:v>
                </c:pt>
                <c:pt idx="65">
                  <c:v>72.400000000000006</c:v>
                </c:pt>
                <c:pt idx="66">
                  <c:v>73.599999999999994</c:v>
                </c:pt>
                <c:pt idx="67">
                  <c:v>74.8</c:v>
                </c:pt>
                <c:pt idx="68">
                  <c:v>76</c:v>
                </c:pt>
                <c:pt idx="69">
                  <c:v>77.2</c:v>
                </c:pt>
                <c:pt idx="70">
                  <c:v>78.399999999999991</c:v>
                </c:pt>
                <c:pt idx="71">
                  <c:v>79.599999999999994</c:v>
                </c:pt>
                <c:pt idx="72">
                  <c:v>80.8</c:v>
                </c:pt>
                <c:pt idx="73">
                  <c:v>82</c:v>
                </c:pt>
                <c:pt idx="74">
                  <c:v>83.2</c:v>
                </c:pt>
                <c:pt idx="75">
                  <c:v>84.399999999999991</c:v>
                </c:pt>
                <c:pt idx="76">
                  <c:v>85.6</c:v>
                </c:pt>
                <c:pt idx="77">
                  <c:v>86.8</c:v>
                </c:pt>
                <c:pt idx="78">
                  <c:v>88</c:v>
                </c:pt>
                <c:pt idx="79">
                  <c:v>89.2</c:v>
                </c:pt>
                <c:pt idx="80">
                  <c:v>90.399999999999991</c:v>
                </c:pt>
                <c:pt idx="81">
                  <c:v>91.6</c:v>
                </c:pt>
                <c:pt idx="82">
                  <c:v>92.8</c:v>
                </c:pt>
                <c:pt idx="83">
                  <c:v>94</c:v>
                </c:pt>
                <c:pt idx="84">
                  <c:v>95.2</c:v>
                </c:pt>
                <c:pt idx="85">
                  <c:v>96.399999999999991</c:v>
                </c:pt>
                <c:pt idx="86">
                  <c:v>97.6</c:v>
                </c:pt>
                <c:pt idx="87">
                  <c:v>98.8</c:v>
                </c:pt>
                <c:pt idx="88">
                  <c:v>100</c:v>
                </c:pt>
                <c:pt idx="89">
                  <c:v>101.2</c:v>
                </c:pt>
                <c:pt idx="90">
                  <c:v>102.39999999999999</c:v>
                </c:pt>
                <c:pt idx="91">
                  <c:v>103.6</c:v>
                </c:pt>
                <c:pt idx="92">
                  <c:v>104.8</c:v>
                </c:pt>
                <c:pt idx="93">
                  <c:v>106</c:v>
                </c:pt>
                <c:pt idx="94">
                  <c:v>107.2</c:v>
                </c:pt>
                <c:pt idx="95">
                  <c:v>108.39999999999999</c:v>
                </c:pt>
                <c:pt idx="96">
                  <c:v>109.6</c:v>
                </c:pt>
                <c:pt idx="97">
                  <c:v>110.8</c:v>
                </c:pt>
                <c:pt idx="98">
                  <c:v>112</c:v>
                </c:pt>
                <c:pt idx="99">
                  <c:v>113.2</c:v>
                </c:pt>
                <c:pt idx="100">
                  <c:v>114.39999999999999</c:v>
                </c:pt>
                <c:pt idx="101">
                  <c:v>115.6</c:v>
                </c:pt>
                <c:pt idx="102">
                  <c:v>116.8</c:v>
                </c:pt>
                <c:pt idx="103">
                  <c:v>118</c:v>
                </c:pt>
                <c:pt idx="104">
                  <c:v>119.2</c:v>
                </c:pt>
                <c:pt idx="105">
                  <c:v>120.39999999999999</c:v>
                </c:pt>
                <c:pt idx="106">
                  <c:v>121.6</c:v>
                </c:pt>
                <c:pt idx="107">
                  <c:v>122.8</c:v>
                </c:pt>
                <c:pt idx="108">
                  <c:v>124</c:v>
                </c:pt>
                <c:pt idx="109">
                  <c:v>125.19999999999999</c:v>
                </c:pt>
                <c:pt idx="110">
                  <c:v>126.39999999999999</c:v>
                </c:pt>
                <c:pt idx="111">
                  <c:v>127.6</c:v>
                </c:pt>
                <c:pt idx="112">
                  <c:v>128.80000000000001</c:v>
                </c:pt>
                <c:pt idx="113">
                  <c:v>130</c:v>
                </c:pt>
              </c:numCache>
            </c:numRef>
          </c:xVal>
          <c:yVal>
            <c:numRef>
              <c:f>'Supply and demand'!$A$9:$A$122</c:f>
              <c:numCache>
                <c:formatCode>General</c:formatCode>
                <c:ptCount val="114"/>
                <c:pt idx="0">
                  <c:v>-26</c:v>
                </c:pt>
                <c:pt idx="1">
                  <c:v>-24</c:v>
                </c:pt>
                <c:pt idx="2">
                  <c:v>-22</c:v>
                </c:pt>
                <c:pt idx="3">
                  <c:v>-20</c:v>
                </c:pt>
                <c:pt idx="4">
                  <c:v>-18</c:v>
                </c:pt>
                <c:pt idx="5">
                  <c:v>-16</c:v>
                </c:pt>
                <c:pt idx="6">
                  <c:v>-14</c:v>
                </c:pt>
                <c:pt idx="7">
                  <c:v>-12</c:v>
                </c:pt>
                <c:pt idx="8">
                  <c:v>-10</c:v>
                </c:pt>
                <c:pt idx="9">
                  <c:v>-8</c:v>
                </c:pt>
                <c:pt idx="10">
                  <c:v>-6</c:v>
                </c:pt>
                <c:pt idx="11">
                  <c:v>-4</c:v>
                </c:pt>
                <c:pt idx="12">
                  <c:v>-2</c:v>
                </c:pt>
                <c:pt idx="13">
                  <c:v>0</c:v>
                </c:pt>
                <c:pt idx="14">
                  <c:v>2</c:v>
                </c:pt>
                <c:pt idx="15">
                  <c:v>4</c:v>
                </c:pt>
                <c:pt idx="16">
                  <c:v>6</c:v>
                </c:pt>
                <c:pt idx="17">
                  <c:v>8</c:v>
                </c:pt>
                <c:pt idx="18">
                  <c:v>10</c:v>
                </c:pt>
                <c:pt idx="19">
                  <c:v>12</c:v>
                </c:pt>
                <c:pt idx="20">
                  <c:v>14</c:v>
                </c:pt>
                <c:pt idx="21">
                  <c:v>16</c:v>
                </c:pt>
                <c:pt idx="22">
                  <c:v>18</c:v>
                </c:pt>
                <c:pt idx="23">
                  <c:v>20</c:v>
                </c:pt>
                <c:pt idx="24">
                  <c:v>22</c:v>
                </c:pt>
                <c:pt idx="25">
                  <c:v>24</c:v>
                </c:pt>
                <c:pt idx="26">
                  <c:v>26</c:v>
                </c:pt>
                <c:pt idx="27">
                  <c:v>28</c:v>
                </c:pt>
                <c:pt idx="28">
                  <c:v>30</c:v>
                </c:pt>
                <c:pt idx="29">
                  <c:v>32</c:v>
                </c:pt>
                <c:pt idx="30">
                  <c:v>34</c:v>
                </c:pt>
                <c:pt idx="31">
                  <c:v>36</c:v>
                </c:pt>
                <c:pt idx="32">
                  <c:v>38</c:v>
                </c:pt>
                <c:pt idx="33">
                  <c:v>40</c:v>
                </c:pt>
                <c:pt idx="34">
                  <c:v>42</c:v>
                </c:pt>
                <c:pt idx="35">
                  <c:v>44</c:v>
                </c:pt>
                <c:pt idx="36">
                  <c:v>46</c:v>
                </c:pt>
                <c:pt idx="37">
                  <c:v>48</c:v>
                </c:pt>
                <c:pt idx="38">
                  <c:v>50</c:v>
                </c:pt>
                <c:pt idx="39">
                  <c:v>52</c:v>
                </c:pt>
                <c:pt idx="40">
                  <c:v>54</c:v>
                </c:pt>
                <c:pt idx="41">
                  <c:v>56</c:v>
                </c:pt>
                <c:pt idx="42">
                  <c:v>58</c:v>
                </c:pt>
                <c:pt idx="43">
                  <c:v>60</c:v>
                </c:pt>
                <c:pt idx="44">
                  <c:v>62</c:v>
                </c:pt>
                <c:pt idx="45">
                  <c:v>64</c:v>
                </c:pt>
                <c:pt idx="46">
                  <c:v>66</c:v>
                </c:pt>
                <c:pt idx="47">
                  <c:v>68</c:v>
                </c:pt>
                <c:pt idx="48">
                  <c:v>70</c:v>
                </c:pt>
                <c:pt idx="49">
                  <c:v>72</c:v>
                </c:pt>
                <c:pt idx="50">
                  <c:v>74</c:v>
                </c:pt>
                <c:pt idx="51">
                  <c:v>76</c:v>
                </c:pt>
                <c:pt idx="52">
                  <c:v>78</c:v>
                </c:pt>
                <c:pt idx="53">
                  <c:v>80</c:v>
                </c:pt>
                <c:pt idx="54">
                  <c:v>82</c:v>
                </c:pt>
                <c:pt idx="55">
                  <c:v>84</c:v>
                </c:pt>
                <c:pt idx="56">
                  <c:v>86</c:v>
                </c:pt>
                <c:pt idx="57">
                  <c:v>88</c:v>
                </c:pt>
                <c:pt idx="58">
                  <c:v>90</c:v>
                </c:pt>
                <c:pt idx="59">
                  <c:v>92</c:v>
                </c:pt>
                <c:pt idx="60">
                  <c:v>94</c:v>
                </c:pt>
                <c:pt idx="61">
                  <c:v>96</c:v>
                </c:pt>
                <c:pt idx="62">
                  <c:v>98</c:v>
                </c:pt>
                <c:pt idx="63">
                  <c:v>100</c:v>
                </c:pt>
                <c:pt idx="64">
                  <c:v>102</c:v>
                </c:pt>
                <c:pt idx="65">
                  <c:v>104</c:v>
                </c:pt>
                <c:pt idx="66">
                  <c:v>106</c:v>
                </c:pt>
                <c:pt idx="67">
                  <c:v>108</c:v>
                </c:pt>
                <c:pt idx="68">
                  <c:v>110</c:v>
                </c:pt>
                <c:pt idx="69">
                  <c:v>112</c:v>
                </c:pt>
                <c:pt idx="70">
                  <c:v>114</c:v>
                </c:pt>
                <c:pt idx="71">
                  <c:v>116</c:v>
                </c:pt>
                <c:pt idx="72">
                  <c:v>118</c:v>
                </c:pt>
                <c:pt idx="73">
                  <c:v>120</c:v>
                </c:pt>
                <c:pt idx="74">
                  <c:v>122</c:v>
                </c:pt>
                <c:pt idx="75">
                  <c:v>124</c:v>
                </c:pt>
                <c:pt idx="76">
                  <c:v>126</c:v>
                </c:pt>
                <c:pt idx="77">
                  <c:v>128</c:v>
                </c:pt>
                <c:pt idx="78">
                  <c:v>130</c:v>
                </c:pt>
                <c:pt idx="79">
                  <c:v>132</c:v>
                </c:pt>
                <c:pt idx="80">
                  <c:v>134</c:v>
                </c:pt>
                <c:pt idx="81">
                  <c:v>136</c:v>
                </c:pt>
                <c:pt idx="82">
                  <c:v>138</c:v>
                </c:pt>
                <c:pt idx="83">
                  <c:v>140</c:v>
                </c:pt>
                <c:pt idx="84">
                  <c:v>142</c:v>
                </c:pt>
                <c:pt idx="85">
                  <c:v>144</c:v>
                </c:pt>
                <c:pt idx="86">
                  <c:v>146</c:v>
                </c:pt>
                <c:pt idx="87">
                  <c:v>148</c:v>
                </c:pt>
                <c:pt idx="88">
                  <c:v>150</c:v>
                </c:pt>
                <c:pt idx="89">
                  <c:v>152</c:v>
                </c:pt>
                <c:pt idx="90">
                  <c:v>154</c:v>
                </c:pt>
                <c:pt idx="91">
                  <c:v>156</c:v>
                </c:pt>
                <c:pt idx="92">
                  <c:v>158</c:v>
                </c:pt>
                <c:pt idx="93">
                  <c:v>160</c:v>
                </c:pt>
                <c:pt idx="94">
                  <c:v>162</c:v>
                </c:pt>
                <c:pt idx="95">
                  <c:v>164</c:v>
                </c:pt>
                <c:pt idx="96">
                  <c:v>166</c:v>
                </c:pt>
                <c:pt idx="97">
                  <c:v>168</c:v>
                </c:pt>
                <c:pt idx="98">
                  <c:v>170</c:v>
                </c:pt>
                <c:pt idx="99">
                  <c:v>172</c:v>
                </c:pt>
                <c:pt idx="100">
                  <c:v>174</c:v>
                </c:pt>
                <c:pt idx="101">
                  <c:v>176</c:v>
                </c:pt>
                <c:pt idx="102">
                  <c:v>178</c:v>
                </c:pt>
                <c:pt idx="103">
                  <c:v>180</c:v>
                </c:pt>
                <c:pt idx="104">
                  <c:v>182</c:v>
                </c:pt>
                <c:pt idx="105">
                  <c:v>184</c:v>
                </c:pt>
                <c:pt idx="106">
                  <c:v>186</c:v>
                </c:pt>
                <c:pt idx="107">
                  <c:v>188</c:v>
                </c:pt>
                <c:pt idx="108">
                  <c:v>190</c:v>
                </c:pt>
                <c:pt idx="109">
                  <c:v>192</c:v>
                </c:pt>
                <c:pt idx="110">
                  <c:v>194</c:v>
                </c:pt>
                <c:pt idx="111">
                  <c:v>196</c:v>
                </c:pt>
                <c:pt idx="112">
                  <c:v>198</c:v>
                </c:pt>
                <c:pt idx="113">
                  <c:v>200</c:v>
                </c:pt>
              </c:numCache>
            </c:numRef>
          </c:yVal>
          <c:smooth val="0"/>
          <c:extLst>
            <c:ext xmlns:c16="http://schemas.microsoft.com/office/drawing/2014/chart" uri="{C3380CC4-5D6E-409C-BE32-E72D297353CC}">
              <c16:uniqueId val="{00000001-9687-40C0-831E-1CC4E1E17E4F}"/>
            </c:ext>
          </c:extLst>
        </c:ser>
        <c:ser>
          <c:idx val="2"/>
          <c:order val="2"/>
          <c:tx>
            <c:strRef>
              <c:f>'Supply and demand'!$D$8</c:f>
              <c:strCache>
                <c:ptCount val="1"/>
                <c:pt idx="0">
                  <c:v>Q_S,tax</c:v>
                </c:pt>
              </c:strCache>
            </c:strRef>
          </c:tx>
          <c:spPr>
            <a:ln w="19050" cap="rnd">
              <a:solidFill>
                <a:schemeClr val="accent3"/>
              </a:solidFill>
              <a:round/>
            </a:ln>
            <a:effectLst/>
          </c:spPr>
          <c:marker>
            <c:symbol val="none"/>
          </c:marker>
          <c:xVal>
            <c:numRef>
              <c:f>'Supply and demand'!$D$9:$D$122</c:f>
              <c:numCache>
                <c:formatCode>General</c:formatCode>
                <c:ptCount val="114"/>
                <c:pt idx="0">
                  <c:v>-8.5999999999999979</c:v>
                </c:pt>
                <c:pt idx="1">
                  <c:v>-7.3999999999999986</c:v>
                </c:pt>
                <c:pt idx="2">
                  <c:v>-6.1999999999999993</c:v>
                </c:pt>
                <c:pt idx="3">
                  <c:v>-5</c:v>
                </c:pt>
                <c:pt idx="4">
                  <c:v>-3.7999999999999989</c:v>
                </c:pt>
                <c:pt idx="5">
                  <c:v>-2.5999999999999996</c:v>
                </c:pt>
                <c:pt idx="6">
                  <c:v>-1.4000000000000004</c:v>
                </c:pt>
                <c:pt idx="7">
                  <c:v>-0.19999999999999929</c:v>
                </c:pt>
                <c:pt idx="8">
                  <c:v>1</c:v>
                </c:pt>
                <c:pt idx="9">
                  <c:v>2.2000000000000002</c:v>
                </c:pt>
                <c:pt idx="10">
                  <c:v>3.4000000000000004</c:v>
                </c:pt>
                <c:pt idx="11">
                  <c:v>4.6000000000000005</c:v>
                </c:pt>
                <c:pt idx="12">
                  <c:v>5.8</c:v>
                </c:pt>
                <c:pt idx="13">
                  <c:v>7</c:v>
                </c:pt>
                <c:pt idx="14">
                  <c:v>8.1999999999999993</c:v>
                </c:pt>
                <c:pt idx="15">
                  <c:v>9.4</c:v>
                </c:pt>
                <c:pt idx="16">
                  <c:v>10.6</c:v>
                </c:pt>
                <c:pt idx="17">
                  <c:v>11.8</c:v>
                </c:pt>
                <c:pt idx="18">
                  <c:v>13</c:v>
                </c:pt>
                <c:pt idx="19">
                  <c:v>14.2</c:v>
                </c:pt>
                <c:pt idx="20">
                  <c:v>15.399999999999999</c:v>
                </c:pt>
                <c:pt idx="21">
                  <c:v>16.600000000000001</c:v>
                </c:pt>
                <c:pt idx="22">
                  <c:v>17.8</c:v>
                </c:pt>
                <c:pt idx="23">
                  <c:v>19</c:v>
                </c:pt>
                <c:pt idx="24">
                  <c:v>20.2</c:v>
                </c:pt>
                <c:pt idx="25">
                  <c:v>21.4</c:v>
                </c:pt>
                <c:pt idx="26">
                  <c:v>22.6</c:v>
                </c:pt>
                <c:pt idx="27">
                  <c:v>23.799999999999997</c:v>
                </c:pt>
                <c:pt idx="28">
                  <c:v>25</c:v>
                </c:pt>
                <c:pt idx="29">
                  <c:v>26.2</c:v>
                </c:pt>
                <c:pt idx="30">
                  <c:v>27.4</c:v>
                </c:pt>
                <c:pt idx="31">
                  <c:v>28.599999999999998</c:v>
                </c:pt>
                <c:pt idx="32">
                  <c:v>29.8</c:v>
                </c:pt>
                <c:pt idx="33">
                  <c:v>31</c:v>
                </c:pt>
                <c:pt idx="34">
                  <c:v>32.200000000000003</c:v>
                </c:pt>
                <c:pt idx="35">
                  <c:v>33.4</c:v>
                </c:pt>
                <c:pt idx="36">
                  <c:v>34.599999999999994</c:v>
                </c:pt>
                <c:pt idx="37">
                  <c:v>35.799999999999997</c:v>
                </c:pt>
                <c:pt idx="38">
                  <c:v>37</c:v>
                </c:pt>
                <c:pt idx="39">
                  <c:v>38.200000000000003</c:v>
                </c:pt>
                <c:pt idx="40">
                  <c:v>39.4</c:v>
                </c:pt>
                <c:pt idx="41">
                  <c:v>40.599999999999994</c:v>
                </c:pt>
                <c:pt idx="42">
                  <c:v>41.8</c:v>
                </c:pt>
                <c:pt idx="43">
                  <c:v>43</c:v>
                </c:pt>
                <c:pt idx="44">
                  <c:v>44.199999999999996</c:v>
                </c:pt>
                <c:pt idx="45">
                  <c:v>45.4</c:v>
                </c:pt>
                <c:pt idx="46">
                  <c:v>46.6</c:v>
                </c:pt>
                <c:pt idx="47">
                  <c:v>47.8</c:v>
                </c:pt>
                <c:pt idx="48">
                  <c:v>49</c:v>
                </c:pt>
                <c:pt idx="49">
                  <c:v>50.199999999999996</c:v>
                </c:pt>
                <c:pt idx="50">
                  <c:v>51.4</c:v>
                </c:pt>
                <c:pt idx="51">
                  <c:v>52.6</c:v>
                </c:pt>
                <c:pt idx="52">
                  <c:v>53.8</c:v>
                </c:pt>
                <c:pt idx="53">
                  <c:v>55</c:v>
                </c:pt>
                <c:pt idx="54">
                  <c:v>56.199999999999996</c:v>
                </c:pt>
                <c:pt idx="55">
                  <c:v>57.4</c:v>
                </c:pt>
                <c:pt idx="56">
                  <c:v>58.6</c:v>
                </c:pt>
                <c:pt idx="57">
                  <c:v>59.8</c:v>
                </c:pt>
                <c:pt idx="58">
                  <c:v>61</c:v>
                </c:pt>
                <c:pt idx="59">
                  <c:v>62.199999999999996</c:v>
                </c:pt>
                <c:pt idx="60">
                  <c:v>63.4</c:v>
                </c:pt>
                <c:pt idx="61">
                  <c:v>64.599999999999994</c:v>
                </c:pt>
                <c:pt idx="62">
                  <c:v>65.8</c:v>
                </c:pt>
                <c:pt idx="63">
                  <c:v>67</c:v>
                </c:pt>
                <c:pt idx="64">
                  <c:v>68.199999999999989</c:v>
                </c:pt>
                <c:pt idx="65">
                  <c:v>69.400000000000006</c:v>
                </c:pt>
                <c:pt idx="66">
                  <c:v>70.599999999999994</c:v>
                </c:pt>
                <c:pt idx="67">
                  <c:v>71.8</c:v>
                </c:pt>
                <c:pt idx="68">
                  <c:v>73</c:v>
                </c:pt>
                <c:pt idx="69">
                  <c:v>74.2</c:v>
                </c:pt>
                <c:pt idx="70">
                  <c:v>75.399999999999991</c:v>
                </c:pt>
                <c:pt idx="71">
                  <c:v>76.599999999999994</c:v>
                </c:pt>
                <c:pt idx="72">
                  <c:v>77.8</c:v>
                </c:pt>
                <c:pt idx="73">
                  <c:v>79</c:v>
                </c:pt>
                <c:pt idx="74">
                  <c:v>80.2</c:v>
                </c:pt>
                <c:pt idx="75">
                  <c:v>81.399999999999991</c:v>
                </c:pt>
                <c:pt idx="76">
                  <c:v>82.6</c:v>
                </c:pt>
                <c:pt idx="77">
                  <c:v>83.8</c:v>
                </c:pt>
                <c:pt idx="78">
                  <c:v>85</c:v>
                </c:pt>
                <c:pt idx="79">
                  <c:v>86.2</c:v>
                </c:pt>
                <c:pt idx="80">
                  <c:v>87.399999999999991</c:v>
                </c:pt>
                <c:pt idx="81">
                  <c:v>88.6</c:v>
                </c:pt>
                <c:pt idx="82">
                  <c:v>89.8</c:v>
                </c:pt>
                <c:pt idx="83">
                  <c:v>91</c:v>
                </c:pt>
                <c:pt idx="84">
                  <c:v>92.2</c:v>
                </c:pt>
                <c:pt idx="85">
                  <c:v>93.399999999999991</c:v>
                </c:pt>
                <c:pt idx="86">
                  <c:v>94.6</c:v>
                </c:pt>
                <c:pt idx="87">
                  <c:v>95.8</c:v>
                </c:pt>
                <c:pt idx="88">
                  <c:v>97</c:v>
                </c:pt>
                <c:pt idx="89">
                  <c:v>98.2</c:v>
                </c:pt>
                <c:pt idx="90">
                  <c:v>99.399999999999991</c:v>
                </c:pt>
                <c:pt idx="91">
                  <c:v>100.6</c:v>
                </c:pt>
                <c:pt idx="92">
                  <c:v>101.8</c:v>
                </c:pt>
                <c:pt idx="93">
                  <c:v>103</c:v>
                </c:pt>
                <c:pt idx="94">
                  <c:v>104.2</c:v>
                </c:pt>
                <c:pt idx="95">
                  <c:v>105.39999999999999</c:v>
                </c:pt>
                <c:pt idx="96">
                  <c:v>106.6</c:v>
                </c:pt>
                <c:pt idx="97">
                  <c:v>107.8</c:v>
                </c:pt>
                <c:pt idx="98">
                  <c:v>109</c:v>
                </c:pt>
                <c:pt idx="99">
                  <c:v>110.2</c:v>
                </c:pt>
                <c:pt idx="100">
                  <c:v>111.39999999999999</c:v>
                </c:pt>
                <c:pt idx="101">
                  <c:v>112.6</c:v>
                </c:pt>
                <c:pt idx="102">
                  <c:v>113.8</c:v>
                </c:pt>
                <c:pt idx="103">
                  <c:v>115</c:v>
                </c:pt>
                <c:pt idx="104">
                  <c:v>116.2</c:v>
                </c:pt>
                <c:pt idx="105">
                  <c:v>117.39999999999999</c:v>
                </c:pt>
                <c:pt idx="106">
                  <c:v>118.6</c:v>
                </c:pt>
                <c:pt idx="107">
                  <c:v>119.8</c:v>
                </c:pt>
                <c:pt idx="108">
                  <c:v>121</c:v>
                </c:pt>
                <c:pt idx="109">
                  <c:v>122.2</c:v>
                </c:pt>
                <c:pt idx="110">
                  <c:v>123.39999999999999</c:v>
                </c:pt>
                <c:pt idx="111">
                  <c:v>124.6</c:v>
                </c:pt>
                <c:pt idx="112">
                  <c:v>125.8</c:v>
                </c:pt>
                <c:pt idx="113">
                  <c:v>127</c:v>
                </c:pt>
              </c:numCache>
            </c:numRef>
          </c:xVal>
          <c:yVal>
            <c:numRef>
              <c:f>'Supply and demand'!$A$9:$A$122</c:f>
              <c:numCache>
                <c:formatCode>General</c:formatCode>
                <c:ptCount val="114"/>
                <c:pt idx="0">
                  <c:v>-26</c:v>
                </c:pt>
                <c:pt idx="1">
                  <c:v>-24</c:v>
                </c:pt>
                <c:pt idx="2">
                  <c:v>-22</c:v>
                </c:pt>
                <c:pt idx="3">
                  <c:v>-20</c:v>
                </c:pt>
                <c:pt idx="4">
                  <c:v>-18</c:v>
                </c:pt>
                <c:pt idx="5">
                  <c:v>-16</c:v>
                </c:pt>
                <c:pt idx="6">
                  <c:v>-14</c:v>
                </c:pt>
                <c:pt idx="7">
                  <c:v>-12</c:v>
                </c:pt>
                <c:pt idx="8">
                  <c:v>-10</c:v>
                </c:pt>
                <c:pt idx="9">
                  <c:v>-8</c:v>
                </c:pt>
                <c:pt idx="10">
                  <c:v>-6</c:v>
                </c:pt>
                <c:pt idx="11">
                  <c:v>-4</c:v>
                </c:pt>
                <c:pt idx="12">
                  <c:v>-2</c:v>
                </c:pt>
                <c:pt idx="13">
                  <c:v>0</c:v>
                </c:pt>
                <c:pt idx="14">
                  <c:v>2</c:v>
                </c:pt>
                <c:pt idx="15">
                  <c:v>4</c:v>
                </c:pt>
                <c:pt idx="16">
                  <c:v>6</c:v>
                </c:pt>
                <c:pt idx="17">
                  <c:v>8</c:v>
                </c:pt>
                <c:pt idx="18">
                  <c:v>10</c:v>
                </c:pt>
                <c:pt idx="19">
                  <c:v>12</c:v>
                </c:pt>
                <c:pt idx="20">
                  <c:v>14</c:v>
                </c:pt>
                <c:pt idx="21">
                  <c:v>16</c:v>
                </c:pt>
                <c:pt idx="22">
                  <c:v>18</c:v>
                </c:pt>
                <c:pt idx="23">
                  <c:v>20</c:v>
                </c:pt>
                <c:pt idx="24">
                  <c:v>22</c:v>
                </c:pt>
                <c:pt idx="25">
                  <c:v>24</c:v>
                </c:pt>
                <c:pt idx="26">
                  <c:v>26</c:v>
                </c:pt>
                <c:pt idx="27">
                  <c:v>28</c:v>
                </c:pt>
                <c:pt idx="28">
                  <c:v>30</c:v>
                </c:pt>
                <c:pt idx="29">
                  <c:v>32</c:v>
                </c:pt>
                <c:pt idx="30">
                  <c:v>34</c:v>
                </c:pt>
                <c:pt idx="31">
                  <c:v>36</c:v>
                </c:pt>
                <c:pt idx="32">
                  <c:v>38</c:v>
                </c:pt>
                <c:pt idx="33">
                  <c:v>40</c:v>
                </c:pt>
                <c:pt idx="34">
                  <c:v>42</c:v>
                </c:pt>
                <c:pt idx="35">
                  <c:v>44</c:v>
                </c:pt>
                <c:pt idx="36">
                  <c:v>46</c:v>
                </c:pt>
                <c:pt idx="37">
                  <c:v>48</c:v>
                </c:pt>
                <c:pt idx="38">
                  <c:v>50</c:v>
                </c:pt>
                <c:pt idx="39">
                  <c:v>52</c:v>
                </c:pt>
                <c:pt idx="40">
                  <c:v>54</c:v>
                </c:pt>
                <c:pt idx="41">
                  <c:v>56</c:v>
                </c:pt>
                <c:pt idx="42">
                  <c:v>58</c:v>
                </c:pt>
                <c:pt idx="43">
                  <c:v>60</c:v>
                </c:pt>
                <c:pt idx="44">
                  <c:v>62</c:v>
                </c:pt>
                <c:pt idx="45">
                  <c:v>64</c:v>
                </c:pt>
                <c:pt idx="46">
                  <c:v>66</c:v>
                </c:pt>
                <c:pt idx="47">
                  <c:v>68</c:v>
                </c:pt>
                <c:pt idx="48">
                  <c:v>70</c:v>
                </c:pt>
                <c:pt idx="49">
                  <c:v>72</c:v>
                </c:pt>
                <c:pt idx="50">
                  <c:v>74</c:v>
                </c:pt>
                <c:pt idx="51">
                  <c:v>76</c:v>
                </c:pt>
                <c:pt idx="52">
                  <c:v>78</c:v>
                </c:pt>
                <c:pt idx="53">
                  <c:v>80</c:v>
                </c:pt>
                <c:pt idx="54">
                  <c:v>82</c:v>
                </c:pt>
                <c:pt idx="55">
                  <c:v>84</c:v>
                </c:pt>
                <c:pt idx="56">
                  <c:v>86</c:v>
                </c:pt>
                <c:pt idx="57">
                  <c:v>88</c:v>
                </c:pt>
                <c:pt idx="58">
                  <c:v>90</c:v>
                </c:pt>
                <c:pt idx="59">
                  <c:v>92</c:v>
                </c:pt>
                <c:pt idx="60">
                  <c:v>94</c:v>
                </c:pt>
                <c:pt idx="61">
                  <c:v>96</c:v>
                </c:pt>
                <c:pt idx="62">
                  <c:v>98</c:v>
                </c:pt>
                <c:pt idx="63">
                  <c:v>100</c:v>
                </c:pt>
                <c:pt idx="64">
                  <c:v>102</c:v>
                </c:pt>
                <c:pt idx="65">
                  <c:v>104</c:v>
                </c:pt>
                <c:pt idx="66">
                  <c:v>106</c:v>
                </c:pt>
                <c:pt idx="67">
                  <c:v>108</c:v>
                </c:pt>
                <c:pt idx="68">
                  <c:v>110</c:v>
                </c:pt>
                <c:pt idx="69">
                  <c:v>112</c:v>
                </c:pt>
                <c:pt idx="70">
                  <c:v>114</c:v>
                </c:pt>
                <c:pt idx="71">
                  <c:v>116</c:v>
                </c:pt>
                <c:pt idx="72">
                  <c:v>118</c:v>
                </c:pt>
                <c:pt idx="73">
                  <c:v>120</c:v>
                </c:pt>
                <c:pt idx="74">
                  <c:v>122</c:v>
                </c:pt>
                <c:pt idx="75">
                  <c:v>124</c:v>
                </c:pt>
                <c:pt idx="76">
                  <c:v>126</c:v>
                </c:pt>
                <c:pt idx="77">
                  <c:v>128</c:v>
                </c:pt>
                <c:pt idx="78">
                  <c:v>130</c:v>
                </c:pt>
                <c:pt idx="79">
                  <c:v>132</c:v>
                </c:pt>
                <c:pt idx="80">
                  <c:v>134</c:v>
                </c:pt>
                <c:pt idx="81">
                  <c:v>136</c:v>
                </c:pt>
                <c:pt idx="82">
                  <c:v>138</c:v>
                </c:pt>
                <c:pt idx="83">
                  <c:v>140</c:v>
                </c:pt>
                <c:pt idx="84">
                  <c:v>142</c:v>
                </c:pt>
                <c:pt idx="85">
                  <c:v>144</c:v>
                </c:pt>
                <c:pt idx="86">
                  <c:v>146</c:v>
                </c:pt>
                <c:pt idx="87">
                  <c:v>148</c:v>
                </c:pt>
                <c:pt idx="88">
                  <c:v>150</c:v>
                </c:pt>
                <c:pt idx="89">
                  <c:v>152</c:v>
                </c:pt>
                <c:pt idx="90">
                  <c:v>154</c:v>
                </c:pt>
                <c:pt idx="91">
                  <c:v>156</c:v>
                </c:pt>
                <c:pt idx="92">
                  <c:v>158</c:v>
                </c:pt>
                <c:pt idx="93">
                  <c:v>160</c:v>
                </c:pt>
                <c:pt idx="94">
                  <c:v>162</c:v>
                </c:pt>
                <c:pt idx="95">
                  <c:v>164</c:v>
                </c:pt>
                <c:pt idx="96">
                  <c:v>166</c:v>
                </c:pt>
                <c:pt idx="97">
                  <c:v>168</c:v>
                </c:pt>
                <c:pt idx="98">
                  <c:v>170</c:v>
                </c:pt>
                <c:pt idx="99">
                  <c:v>172</c:v>
                </c:pt>
                <c:pt idx="100">
                  <c:v>174</c:v>
                </c:pt>
                <c:pt idx="101">
                  <c:v>176</c:v>
                </c:pt>
                <c:pt idx="102">
                  <c:v>178</c:v>
                </c:pt>
                <c:pt idx="103">
                  <c:v>180</c:v>
                </c:pt>
                <c:pt idx="104">
                  <c:v>182</c:v>
                </c:pt>
                <c:pt idx="105">
                  <c:v>184</c:v>
                </c:pt>
                <c:pt idx="106">
                  <c:v>186</c:v>
                </c:pt>
                <c:pt idx="107">
                  <c:v>188</c:v>
                </c:pt>
                <c:pt idx="108">
                  <c:v>190</c:v>
                </c:pt>
                <c:pt idx="109">
                  <c:v>192</c:v>
                </c:pt>
                <c:pt idx="110">
                  <c:v>194</c:v>
                </c:pt>
                <c:pt idx="111">
                  <c:v>196</c:v>
                </c:pt>
                <c:pt idx="112">
                  <c:v>198</c:v>
                </c:pt>
                <c:pt idx="113">
                  <c:v>200</c:v>
                </c:pt>
              </c:numCache>
            </c:numRef>
          </c:yVal>
          <c:smooth val="0"/>
          <c:extLst>
            <c:ext xmlns:c16="http://schemas.microsoft.com/office/drawing/2014/chart" uri="{C3380CC4-5D6E-409C-BE32-E72D297353CC}">
              <c16:uniqueId val="{00000002-9687-40C0-831E-1CC4E1E17E4F}"/>
            </c:ext>
          </c:extLst>
        </c:ser>
        <c:dLbls>
          <c:showLegendKey val="0"/>
          <c:showVal val="0"/>
          <c:showCatName val="0"/>
          <c:showSerName val="0"/>
          <c:showPercent val="0"/>
          <c:showBubbleSize val="0"/>
        </c:dLbls>
        <c:axId val="623480728"/>
        <c:axId val="623481384"/>
      </c:scatterChart>
      <c:valAx>
        <c:axId val="623480728"/>
        <c:scaling>
          <c:orientation val="minMax"/>
          <c:max val="100"/>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de-DE"/>
                  <a:t>Quantity Q in QU</a:t>
                </a:r>
              </a:p>
            </c:rich>
          </c:tx>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de-DE"/>
          </a:p>
        </c:txPr>
        <c:crossAx val="623481384"/>
        <c:crosses val="autoZero"/>
        <c:crossBetween val="midCat"/>
      </c:valAx>
      <c:valAx>
        <c:axId val="623481384"/>
        <c:scaling>
          <c:orientation val="minMax"/>
          <c:max val="200"/>
          <c:min val="-2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de-DE"/>
                  <a:t>Price p in MU/QU</a:t>
                </a:r>
              </a:p>
            </c:rich>
          </c:tx>
          <c:overlay val="0"/>
          <c:spPr>
            <a:noFill/>
            <a:ln>
              <a:noFill/>
            </a:ln>
            <a:effectLst/>
          </c:spPr>
          <c:txPr>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de-DE"/>
          </a:p>
        </c:txPr>
        <c:crossAx val="623480728"/>
        <c:crosses val="autoZero"/>
        <c:crossBetween val="midCat"/>
        <c:majorUnit val="20"/>
        <c:minorUnit val="10"/>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050"/>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3076363" cy="513508"/>
          </a:xfrm>
          <a:prstGeom prst="rect">
            <a:avLst/>
          </a:prstGeom>
        </p:spPr>
        <p:txBody>
          <a:bodyPr vert="horz" lIns="94747" tIns="47374" rIns="94747" bIns="47374" rtlCol="0"/>
          <a:lstStyle>
            <a:lvl1pPr algn="l">
              <a:defRPr sz="1300"/>
            </a:lvl1pPr>
          </a:lstStyle>
          <a:p>
            <a:endParaRPr lang="de-DE"/>
          </a:p>
        </p:txBody>
      </p:sp>
      <p:sp>
        <p:nvSpPr>
          <p:cNvPr id="3" name="Datumsplatzhalter 2"/>
          <p:cNvSpPr>
            <a:spLocks noGrp="1"/>
          </p:cNvSpPr>
          <p:nvPr>
            <p:ph type="dt" sz="quarter" idx="1"/>
          </p:nvPr>
        </p:nvSpPr>
        <p:spPr>
          <a:xfrm>
            <a:off x="4021295" y="0"/>
            <a:ext cx="3076363" cy="513508"/>
          </a:xfrm>
          <a:prstGeom prst="rect">
            <a:avLst/>
          </a:prstGeom>
        </p:spPr>
        <p:txBody>
          <a:bodyPr vert="horz" lIns="94747" tIns="47374" rIns="94747" bIns="47374" rtlCol="0"/>
          <a:lstStyle>
            <a:lvl1pPr algn="r">
              <a:defRPr sz="1300"/>
            </a:lvl1pPr>
          </a:lstStyle>
          <a:p>
            <a:fld id="{302071DC-D8B2-40CC-8A20-B5724EFE63A7}" type="datetimeFigureOut">
              <a:rPr lang="de-DE" smtClean="0"/>
              <a:t>11.02.2020</a:t>
            </a:fld>
            <a:endParaRPr lang="de-DE"/>
          </a:p>
        </p:txBody>
      </p:sp>
      <p:sp>
        <p:nvSpPr>
          <p:cNvPr id="4" name="Fußzeilenplatzhalter 3"/>
          <p:cNvSpPr>
            <a:spLocks noGrp="1"/>
          </p:cNvSpPr>
          <p:nvPr>
            <p:ph type="ftr" sz="quarter" idx="2"/>
          </p:nvPr>
        </p:nvSpPr>
        <p:spPr>
          <a:xfrm>
            <a:off x="1" y="9721106"/>
            <a:ext cx="3076363" cy="513507"/>
          </a:xfrm>
          <a:prstGeom prst="rect">
            <a:avLst/>
          </a:prstGeom>
        </p:spPr>
        <p:txBody>
          <a:bodyPr vert="horz" lIns="94747" tIns="47374" rIns="94747" bIns="47374" rtlCol="0" anchor="b"/>
          <a:lstStyle>
            <a:lvl1pPr algn="l">
              <a:defRPr sz="1300"/>
            </a:lvl1pPr>
          </a:lstStyle>
          <a:p>
            <a:endParaRPr lang="de-DE"/>
          </a:p>
        </p:txBody>
      </p:sp>
      <p:sp>
        <p:nvSpPr>
          <p:cNvPr id="5" name="Foliennummernplatzhalter 4"/>
          <p:cNvSpPr>
            <a:spLocks noGrp="1"/>
          </p:cNvSpPr>
          <p:nvPr>
            <p:ph type="sldNum" sz="quarter" idx="3"/>
          </p:nvPr>
        </p:nvSpPr>
        <p:spPr>
          <a:xfrm>
            <a:off x="4021295" y="9721106"/>
            <a:ext cx="3076363" cy="513507"/>
          </a:xfrm>
          <a:prstGeom prst="rect">
            <a:avLst/>
          </a:prstGeom>
        </p:spPr>
        <p:txBody>
          <a:bodyPr vert="horz" lIns="94747" tIns="47374" rIns="94747" bIns="47374" rtlCol="0" anchor="b"/>
          <a:lstStyle>
            <a:lvl1pPr algn="r">
              <a:defRPr sz="1300"/>
            </a:lvl1pPr>
          </a:lstStyle>
          <a:p>
            <a:fld id="{06FA419F-BC04-4F9C-AE03-273A1D2F7B70}" type="slidenum">
              <a:rPr lang="de-DE" smtClean="0"/>
              <a:t>‹Nr.›</a:t>
            </a:fld>
            <a:endParaRPr lang="de-DE"/>
          </a:p>
        </p:txBody>
      </p:sp>
    </p:spTree>
    <p:extLst>
      <p:ext uri="{BB962C8B-B14F-4D97-AF65-F5344CB8AC3E}">
        <p14:creationId xmlns:p14="http://schemas.microsoft.com/office/powerpoint/2010/main" val="8341261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1185.06323" units="1/cm"/>
          <inkml:channelProperty channel="Y" name="resolution" value="2107.20264" units="1/cm"/>
          <inkml:channelProperty channel="T" name="resolution" value="1" units="1/dev"/>
        </inkml:channelProperties>
      </inkml:inkSource>
      <inkml:timestamp xml:id="ts0" timeString="2019-11-28T11:13:17.345"/>
    </inkml:context>
    <inkml:brush xml:id="br0">
      <inkml:brushProperty name="width" value="0.05292" units="cm"/>
      <inkml:brushProperty name="height" value="0.05292" units="cm"/>
      <inkml:brushProperty name="color" value="#002060"/>
    </inkml:brush>
  </inkml:definitions>
  <inkml:trace contextRef="#ctx0" brushRef="#br0">3100 13761 0,'0'0'0,"0"0"0,0 0 0,0 0 0</inkml:trace>
  <inkml:trace contextRef="#ctx0" brushRef="#br0" timeOffset="1099.08">5213 15366 0,'0'0'0,"0"0"0,0 0 16,0 0 15,0 0-31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2"/>
            <a:ext cx="3076363"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47" tIns="47374" rIns="94747" bIns="47374" numCol="1" anchor="t" anchorCtr="0" compatLnSpc="1">
            <a:prstTxWarp prst="textNoShape">
              <a:avLst/>
            </a:prstTxWarp>
          </a:bodyPr>
          <a:lstStyle>
            <a:lvl1pPr algn="l">
              <a:defRPr/>
            </a:lvl1pPr>
          </a:lstStyle>
          <a:p>
            <a:endParaRPr lang="de-DE"/>
          </a:p>
        </p:txBody>
      </p:sp>
      <p:sp>
        <p:nvSpPr>
          <p:cNvPr id="9219" name="Rectangle 3"/>
          <p:cNvSpPr>
            <a:spLocks noGrp="1" noChangeArrowheads="1"/>
          </p:cNvSpPr>
          <p:nvPr>
            <p:ph type="dt" idx="1"/>
          </p:nvPr>
        </p:nvSpPr>
        <p:spPr bwMode="auto">
          <a:xfrm>
            <a:off x="4021295" y="2"/>
            <a:ext cx="3076363"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47" tIns="47374" rIns="94747" bIns="47374" numCol="1" anchor="t" anchorCtr="0" compatLnSpc="1">
            <a:prstTxWarp prst="textNoShape">
              <a:avLst/>
            </a:prstTxWarp>
          </a:bodyPr>
          <a:lstStyle>
            <a:lvl1pPr algn="r">
              <a:defRPr/>
            </a:lvl1pPr>
          </a:lstStyle>
          <a:p>
            <a:endParaRPr lang="de-DE"/>
          </a:p>
        </p:txBody>
      </p:sp>
      <p:sp>
        <p:nvSpPr>
          <p:cNvPr id="9220" name="Rectangle 4"/>
          <p:cNvSpPr>
            <a:spLocks noGrp="1" noRot="1" noChangeAspect="1" noChangeArrowheads="1" noTextEdit="1"/>
          </p:cNvSpPr>
          <p:nvPr>
            <p:ph type="sldImg" idx="2"/>
          </p:nvPr>
        </p:nvSpPr>
        <p:spPr bwMode="auto">
          <a:xfrm>
            <a:off x="992188" y="766763"/>
            <a:ext cx="5114925" cy="38369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709931" y="4861442"/>
            <a:ext cx="5679440"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47" tIns="47374" rIns="94747" bIns="47374"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9222" name="Rectangle 6"/>
          <p:cNvSpPr>
            <a:spLocks noGrp="1" noChangeArrowheads="1"/>
          </p:cNvSpPr>
          <p:nvPr>
            <p:ph type="ftr" sz="quarter" idx="4"/>
          </p:nvPr>
        </p:nvSpPr>
        <p:spPr bwMode="auto">
          <a:xfrm>
            <a:off x="1" y="9721108"/>
            <a:ext cx="3076363"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47" tIns="47374" rIns="94747" bIns="47374" numCol="1" anchor="b" anchorCtr="0" compatLnSpc="1">
            <a:prstTxWarp prst="textNoShape">
              <a:avLst/>
            </a:prstTxWarp>
          </a:bodyPr>
          <a:lstStyle>
            <a:lvl1pPr algn="l">
              <a:defRPr/>
            </a:lvl1pPr>
          </a:lstStyle>
          <a:p>
            <a:endParaRPr lang="de-DE"/>
          </a:p>
        </p:txBody>
      </p:sp>
      <p:sp>
        <p:nvSpPr>
          <p:cNvPr id="9223" name="Rectangle 7"/>
          <p:cNvSpPr>
            <a:spLocks noGrp="1" noChangeArrowheads="1"/>
          </p:cNvSpPr>
          <p:nvPr>
            <p:ph type="sldNum" sz="quarter" idx="5"/>
          </p:nvPr>
        </p:nvSpPr>
        <p:spPr bwMode="auto">
          <a:xfrm>
            <a:off x="4021295" y="9721108"/>
            <a:ext cx="3076363"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47" tIns="47374" rIns="94747" bIns="47374" numCol="1" anchor="b" anchorCtr="0" compatLnSpc="1">
            <a:prstTxWarp prst="textNoShape">
              <a:avLst/>
            </a:prstTxWarp>
          </a:bodyPr>
          <a:lstStyle>
            <a:lvl1pPr algn="r">
              <a:defRPr/>
            </a:lvl1pPr>
          </a:lstStyle>
          <a:p>
            <a:fld id="{7CDB261C-854E-4DE0-8EF9-C88376CD1D71}" type="slidenum">
              <a:rPr lang="de-DE"/>
              <a:pPr/>
              <a:t>‹Nr.›</a:t>
            </a:fld>
            <a:endParaRPr lang="de-DE"/>
          </a:p>
        </p:txBody>
      </p:sp>
    </p:spTree>
    <p:extLst>
      <p:ext uri="{BB962C8B-B14F-4D97-AF65-F5344CB8AC3E}">
        <p14:creationId xmlns:p14="http://schemas.microsoft.com/office/powerpoint/2010/main" val="16698176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a:t>
            </a:fld>
            <a:endParaRPr lang="de-DE" altLang="de-DE"/>
          </a:p>
        </p:txBody>
      </p:sp>
    </p:spTree>
    <p:extLst>
      <p:ext uri="{BB962C8B-B14F-4D97-AF65-F5344CB8AC3E}">
        <p14:creationId xmlns:p14="http://schemas.microsoft.com/office/powerpoint/2010/main" val="3589705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12</a:t>
            </a:fld>
            <a:endParaRPr lang="de-DE" altLang="de-DE"/>
          </a:p>
        </p:txBody>
      </p:sp>
    </p:spTree>
    <p:extLst>
      <p:ext uri="{BB962C8B-B14F-4D97-AF65-F5344CB8AC3E}">
        <p14:creationId xmlns:p14="http://schemas.microsoft.com/office/powerpoint/2010/main" val="2214041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13</a:t>
            </a:fld>
            <a:endParaRPr lang="de-DE" altLang="de-DE"/>
          </a:p>
        </p:txBody>
      </p:sp>
    </p:spTree>
    <p:extLst>
      <p:ext uri="{BB962C8B-B14F-4D97-AF65-F5344CB8AC3E}">
        <p14:creationId xmlns:p14="http://schemas.microsoft.com/office/powerpoint/2010/main" val="588473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14</a:t>
            </a:fld>
            <a:endParaRPr lang="de-DE" altLang="de-DE"/>
          </a:p>
        </p:txBody>
      </p:sp>
    </p:spTree>
    <p:extLst>
      <p:ext uri="{BB962C8B-B14F-4D97-AF65-F5344CB8AC3E}">
        <p14:creationId xmlns:p14="http://schemas.microsoft.com/office/powerpoint/2010/main" val="2694565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15</a:t>
            </a:fld>
            <a:endParaRPr lang="de-DE" altLang="de-DE"/>
          </a:p>
        </p:txBody>
      </p:sp>
    </p:spTree>
    <p:extLst>
      <p:ext uri="{BB962C8B-B14F-4D97-AF65-F5344CB8AC3E}">
        <p14:creationId xmlns:p14="http://schemas.microsoft.com/office/powerpoint/2010/main" val="225968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16</a:t>
            </a:fld>
            <a:endParaRPr lang="de-DE" altLang="de-DE"/>
          </a:p>
        </p:txBody>
      </p:sp>
    </p:spTree>
    <p:extLst>
      <p:ext uri="{BB962C8B-B14F-4D97-AF65-F5344CB8AC3E}">
        <p14:creationId xmlns:p14="http://schemas.microsoft.com/office/powerpoint/2010/main" val="17852359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17</a:t>
            </a:fld>
            <a:endParaRPr lang="de-DE" altLang="de-DE"/>
          </a:p>
        </p:txBody>
      </p:sp>
    </p:spTree>
    <p:extLst>
      <p:ext uri="{BB962C8B-B14F-4D97-AF65-F5344CB8AC3E}">
        <p14:creationId xmlns:p14="http://schemas.microsoft.com/office/powerpoint/2010/main" val="1175777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18</a:t>
            </a:fld>
            <a:endParaRPr lang="de-DE" altLang="de-DE"/>
          </a:p>
        </p:txBody>
      </p:sp>
    </p:spTree>
    <p:extLst>
      <p:ext uri="{BB962C8B-B14F-4D97-AF65-F5344CB8AC3E}">
        <p14:creationId xmlns:p14="http://schemas.microsoft.com/office/powerpoint/2010/main" val="855507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19</a:t>
            </a:fld>
            <a:endParaRPr lang="de-DE" altLang="de-DE"/>
          </a:p>
        </p:txBody>
      </p:sp>
    </p:spTree>
    <p:extLst>
      <p:ext uri="{BB962C8B-B14F-4D97-AF65-F5344CB8AC3E}">
        <p14:creationId xmlns:p14="http://schemas.microsoft.com/office/powerpoint/2010/main" val="17423630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20</a:t>
            </a:fld>
            <a:endParaRPr lang="de-DE" altLang="de-DE"/>
          </a:p>
        </p:txBody>
      </p:sp>
    </p:spTree>
    <p:extLst>
      <p:ext uri="{BB962C8B-B14F-4D97-AF65-F5344CB8AC3E}">
        <p14:creationId xmlns:p14="http://schemas.microsoft.com/office/powerpoint/2010/main" val="23589649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21</a:t>
            </a:fld>
            <a:endParaRPr lang="de-DE" altLang="de-DE"/>
          </a:p>
        </p:txBody>
      </p:sp>
    </p:spTree>
    <p:extLst>
      <p:ext uri="{BB962C8B-B14F-4D97-AF65-F5344CB8AC3E}">
        <p14:creationId xmlns:p14="http://schemas.microsoft.com/office/powerpoint/2010/main" val="418640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4</a:t>
            </a:fld>
            <a:endParaRPr lang="de-DE" altLang="de-DE"/>
          </a:p>
        </p:txBody>
      </p:sp>
    </p:spTree>
    <p:extLst>
      <p:ext uri="{BB962C8B-B14F-4D97-AF65-F5344CB8AC3E}">
        <p14:creationId xmlns:p14="http://schemas.microsoft.com/office/powerpoint/2010/main" val="9478546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22</a:t>
            </a:fld>
            <a:endParaRPr lang="de-DE" altLang="de-DE"/>
          </a:p>
        </p:txBody>
      </p:sp>
    </p:spTree>
    <p:extLst>
      <p:ext uri="{BB962C8B-B14F-4D97-AF65-F5344CB8AC3E}">
        <p14:creationId xmlns:p14="http://schemas.microsoft.com/office/powerpoint/2010/main" val="42655900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23</a:t>
            </a:fld>
            <a:endParaRPr lang="de-DE" altLang="de-DE"/>
          </a:p>
        </p:txBody>
      </p:sp>
    </p:spTree>
    <p:extLst>
      <p:ext uri="{BB962C8B-B14F-4D97-AF65-F5344CB8AC3E}">
        <p14:creationId xmlns:p14="http://schemas.microsoft.com/office/powerpoint/2010/main" val="38903888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24</a:t>
            </a:fld>
            <a:endParaRPr lang="de-DE" altLang="de-DE"/>
          </a:p>
        </p:txBody>
      </p:sp>
    </p:spTree>
    <p:extLst>
      <p:ext uri="{BB962C8B-B14F-4D97-AF65-F5344CB8AC3E}">
        <p14:creationId xmlns:p14="http://schemas.microsoft.com/office/powerpoint/2010/main" val="38005483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25</a:t>
            </a:fld>
            <a:endParaRPr lang="de-DE" altLang="de-DE"/>
          </a:p>
        </p:txBody>
      </p:sp>
    </p:spTree>
    <p:extLst>
      <p:ext uri="{BB962C8B-B14F-4D97-AF65-F5344CB8AC3E}">
        <p14:creationId xmlns:p14="http://schemas.microsoft.com/office/powerpoint/2010/main" val="12224320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26</a:t>
            </a:fld>
            <a:endParaRPr lang="de-DE" altLang="de-DE"/>
          </a:p>
        </p:txBody>
      </p:sp>
    </p:spTree>
    <p:extLst>
      <p:ext uri="{BB962C8B-B14F-4D97-AF65-F5344CB8AC3E}">
        <p14:creationId xmlns:p14="http://schemas.microsoft.com/office/powerpoint/2010/main" val="9421298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27</a:t>
            </a:fld>
            <a:endParaRPr lang="de-DE" altLang="de-DE"/>
          </a:p>
        </p:txBody>
      </p:sp>
    </p:spTree>
    <p:extLst>
      <p:ext uri="{BB962C8B-B14F-4D97-AF65-F5344CB8AC3E}">
        <p14:creationId xmlns:p14="http://schemas.microsoft.com/office/powerpoint/2010/main" val="29575348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28</a:t>
            </a:fld>
            <a:endParaRPr lang="de-DE" altLang="de-DE"/>
          </a:p>
        </p:txBody>
      </p:sp>
    </p:spTree>
    <p:extLst>
      <p:ext uri="{BB962C8B-B14F-4D97-AF65-F5344CB8AC3E}">
        <p14:creationId xmlns:p14="http://schemas.microsoft.com/office/powerpoint/2010/main" val="35802356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29</a:t>
            </a:fld>
            <a:endParaRPr lang="de-DE" altLang="de-DE"/>
          </a:p>
        </p:txBody>
      </p:sp>
    </p:spTree>
    <p:extLst>
      <p:ext uri="{BB962C8B-B14F-4D97-AF65-F5344CB8AC3E}">
        <p14:creationId xmlns:p14="http://schemas.microsoft.com/office/powerpoint/2010/main" val="33963683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30</a:t>
            </a:fld>
            <a:endParaRPr lang="de-DE" altLang="de-DE"/>
          </a:p>
        </p:txBody>
      </p:sp>
    </p:spTree>
    <p:extLst>
      <p:ext uri="{BB962C8B-B14F-4D97-AF65-F5344CB8AC3E}">
        <p14:creationId xmlns:p14="http://schemas.microsoft.com/office/powerpoint/2010/main" val="26735763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31</a:t>
            </a:fld>
            <a:endParaRPr lang="de-DE" altLang="de-DE"/>
          </a:p>
        </p:txBody>
      </p:sp>
    </p:spTree>
    <p:extLst>
      <p:ext uri="{BB962C8B-B14F-4D97-AF65-F5344CB8AC3E}">
        <p14:creationId xmlns:p14="http://schemas.microsoft.com/office/powerpoint/2010/main" val="99024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5</a:t>
            </a:fld>
            <a:endParaRPr lang="de-DE" altLang="de-DE"/>
          </a:p>
        </p:txBody>
      </p:sp>
    </p:spTree>
    <p:extLst>
      <p:ext uri="{BB962C8B-B14F-4D97-AF65-F5344CB8AC3E}">
        <p14:creationId xmlns:p14="http://schemas.microsoft.com/office/powerpoint/2010/main" val="36016421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32</a:t>
            </a:fld>
            <a:endParaRPr lang="de-DE" altLang="de-DE"/>
          </a:p>
        </p:txBody>
      </p:sp>
    </p:spTree>
    <p:extLst>
      <p:ext uri="{BB962C8B-B14F-4D97-AF65-F5344CB8AC3E}">
        <p14:creationId xmlns:p14="http://schemas.microsoft.com/office/powerpoint/2010/main" val="35167065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33</a:t>
            </a:fld>
            <a:endParaRPr lang="de-DE" altLang="de-DE"/>
          </a:p>
        </p:txBody>
      </p:sp>
    </p:spTree>
    <p:extLst>
      <p:ext uri="{BB962C8B-B14F-4D97-AF65-F5344CB8AC3E}">
        <p14:creationId xmlns:p14="http://schemas.microsoft.com/office/powerpoint/2010/main" val="16353253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34</a:t>
            </a:fld>
            <a:endParaRPr lang="de-DE" altLang="de-DE"/>
          </a:p>
        </p:txBody>
      </p:sp>
    </p:spTree>
    <p:extLst>
      <p:ext uri="{BB962C8B-B14F-4D97-AF65-F5344CB8AC3E}">
        <p14:creationId xmlns:p14="http://schemas.microsoft.com/office/powerpoint/2010/main" val="14416503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35</a:t>
            </a:fld>
            <a:endParaRPr lang="de-DE" altLang="de-DE"/>
          </a:p>
        </p:txBody>
      </p:sp>
    </p:spTree>
    <p:extLst>
      <p:ext uri="{BB962C8B-B14F-4D97-AF65-F5344CB8AC3E}">
        <p14:creationId xmlns:p14="http://schemas.microsoft.com/office/powerpoint/2010/main" val="14312756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36</a:t>
            </a:fld>
            <a:endParaRPr lang="de-DE" altLang="de-DE"/>
          </a:p>
        </p:txBody>
      </p:sp>
    </p:spTree>
    <p:extLst>
      <p:ext uri="{BB962C8B-B14F-4D97-AF65-F5344CB8AC3E}">
        <p14:creationId xmlns:p14="http://schemas.microsoft.com/office/powerpoint/2010/main" val="34022068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37</a:t>
            </a:fld>
            <a:endParaRPr lang="de-DE" altLang="de-DE"/>
          </a:p>
        </p:txBody>
      </p:sp>
    </p:spTree>
    <p:extLst>
      <p:ext uri="{BB962C8B-B14F-4D97-AF65-F5344CB8AC3E}">
        <p14:creationId xmlns:p14="http://schemas.microsoft.com/office/powerpoint/2010/main" val="3165589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38</a:t>
            </a:fld>
            <a:endParaRPr lang="de-DE" altLang="de-DE"/>
          </a:p>
        </p:txBody>
      </p:sp>
    </p:spTree>
    <p:extLst>
      <p:ext uri="{BB962C8B-B14F-4D97-AF65-F5344CB8AC3E}">
        <p14:creationId xmlns:p14="http://schemas.microsoft.com/office/powerpoint/2010/main" val="4017702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39</a:t>
            </a:fld>
            <a:endParaRPr lang="de-DE" altLang="de-DE"/>
          </a:p>
        </p:txBody>
      </p:sp>
    </p:spTree>
    <p:extLst>
      <p:ext uri="{BB962C8B-B14F-4D97-AF65-F5344CB8AC3E}">
        <p14:creationId xmlns:p14="http://schemas.microsoft.com/office/powerpoint/2010/main" val="7472027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40</a:t>
            </a:fld>
            <a:endParaRPr lang="de-DE" altLang="de-DE"/>
          </a:p>
        </p:txBody>
      </p:sp>
    </p:spTree>
    <p:extLst>
      <p:ext uri="{BB962C8B-B14F-4D97-AF65-F5344CB8AC3E}">
        <p14:creationId xmlns:p14="http://schemas.microsoft.com/office/powerpoint/2010/main" val="3954939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6</a:t>
            </a:fld>
            <a:endParaRPr lang="de-DE" altLang="de-DE"/>
          </a:p>
        </p:txBody>
      </p:sp>
    </p:spTree>
    <p:extLst>
      <p:ext uri="{BB962C8B-B14F-4D97-AF65-F5344CB8AC3E}">
        <p14:creationId xmlns:p14="http://schemas.microsoft.com/office/powerpoint/2010/main" val="3841580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7</a:t>
            </a:fld>
            <a:endParaRPr lang="de-DE" altLang="de-DE"/>
          </a:p>
        </p:txBody>
      </p:sp>
    </p:spTree>
    <p:extLst>
      <p:ext uri="{BB962C8B-B14F-4D97-AF65-F5344CB8AC3E}">
        <p14:creationId xmlns:p14="http://schemas.microsoft.com/office/powerpoint/2010/main" val="4082170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8</a:t>
            </a:fld>
            <a:endParaRPr lang="de-DE" altLang="de-DE"/>
          </a:p>
        </p:txBody>
      </p:sp>
    </p:spTree>
    <p:extLst>
      <p:ext uri="{BB962C8B-B14F-4D97-AF65-F5344CB8AC3E}">
        <p14:creationId xmlns:p14="http://schemas.microsoft.com/office/powerpoint/2010/main" val="2045802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9</a:t>
            </a:fld>
            <a:endParaRPr lang="de-DE" altLang="de-DE"/>
          </a:p>
        </p:txBody>
      </p:sp>
    </p:spTree>
    <p:extLst>
      <p:ext uri="{BB962C8B-B14F-4D97-AF65-F5344CB8AC3E}">
        <p14:creationId xmlns:p14="http://schemas.microsoft.com/office/powerpoint/2010/main" val="558115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10</a:t>
            </a:fld>
            <a:endParaRPr lang="de-DE" altLang="de-DE"/>
          </a:p>
        </p:txBody>
      </p:sp>
    </p:spTree>
    <p:extLst>
      <p:ext uri="{BB962C8B-B14F-4D97-AF65-F5344CB8AC3E}">
        <p14:creationId xmlns:p14="http://schemas.microsoft.com/office/powerpoint/2010/main" val="3628486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11</a:t>
            </a:fld>
            <a:endParaRPr lang="de-DE" altLang="de-DE"/>
          </a:p>
        </p:txBody>
      </p:sp>
    </p:spTree>
    <p:extLst>
      <p:ext uri="{BB962C8B-B14F-4D97-AF65-F5344CB8AC3E}">
        <p14:creationId xmlns:p14="http://schemas.microsoft.com/office/powerpoint/2010/main" val="28662247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39750" y="4910138"/>
            <a:ext cx="8061325" cy="381000"/>
          </a:xfrm>
        </p:spPr>
        <p:txBody>
          <a:bodyPr/>
          <a:lstStyle>
            <a:lvl1pPr>
              <a:defRPr/>
            </a:lvl1pPr>
          </a:lstStyle>
          <a:p>
            <a:pPr lvl="0"/>
            <a:r>
              <a:rPr lang="de-DE" noProof="0"/>
              <a:t>Titelmasterformat durch Klicken bearbeiten</a:t>
            </a:r>
          </a:p>
        </p:txBody>
      </p:sp>
      <p:sp>
        <p:nvSpPr>
          <p:cNvPr id="4099" name="Rectangle 3"/>
          <p:cNvSpPr>
            <a:spLocks noGrp="1" noChangeArrowheads="1"/>
          </p:cNvSpPr>
          <p:nvPr>
            <p:ph type="subTitle" idx="1"/>
          </p:nvPr>
        </p:nvSpPr>
        <p:spPr>
          <a:xfrm>
            <a:off x="539750" y="5659438"/>
            <a:ext cx="8061325" cy="279400"/>
          </a:xfrm>
        </p:spPr>
        <p:txBody>
          <a:bodyPr anchor="b">
            <a:spAutoFit/>
          </a:bodyPr>
          <a:lstStyle>
            <a:lvl1pPr marL="0" indent="0">
              <a:defRPr>
                <a:solidFill>
                  <a:schemeClr val="accent1"/>
                </a:solidFill>
              </a:defRPr>
            </a:lvl1pPr>
          </a:lstStyle>
          <a:p>
            <a:pPr lvl="0"/>
            <a:r>
              <a:rPr lang="de-DE" noProof="0"/>
              <a:t>Formatvorlage des Untertitelmasters durch Klicken bearbeiten</a:t>
            </a:r>
          </a:p>
        </p:txBody>
      </p:sp>
      <p:pic>
        <p:nvPicPr>
          <p:cNvPr id="4105" name="Picture 9" descr="TU_Logo_lang_RGB_rot_PPT-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0488" y="539750"/>
            <a:ext cx="2160587" cy="1206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5" name="Foliennummernplatzhalter 4"/>
          <p:cNvSpPr>
            <a:spLocks noGrp="1"/>
          </p:cNvSpPr>
          <p:nvPr>
            <p:ph type="sldNum" sz="quarter" idx="11"/>
          </p:nvPr>
        </p:nvSpPr>
        <p:spPr/>
        <p:txBody>
          <a:bodyPr/>
          <a:lstStyle>
            <a:lvl1pPr>
              <a:defRPr/>
            </a:lvl1pPr>
          </a:lstStyle>
          <a:p>
            <a:r>
              <a:rPr lang="de-DE"/>
              <a:t>Seite </a:t>
            </a:r>
            <a:fld id="{D13EBFF1-42FF-4AC1-B19B-C9E8D436070B}" type="slidenum">
              <a:rPr lang="de-DE"/>
              <a:pPr/>
              <a:t>‹Nr.›</a:t>
            </a:fld>
            <a:endParaRPr lang="de-DE"/>
          </a:p>
        </p:txBody>
      </p:sp>
    </p:spTree>
    <p:extLst>
      <p:ext uri="{BB962C8B-B14F-4D97-AF65-F5344CB8AC3E}">
        <p14:creationId xmlns:p14="http://schemas.microsoft.com/office/powerpoint/2010/main" val="151081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6538" y="1357313"/>
            <a:ext cx="2014537" cy="463391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9750" y="1357313"/>
            <a:ext cx="5894388" cy="4633912"/>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5" name="Foliennummernplatzhalter 4"/>
          <p:cNvSpPr>
            <a:spLocks noGrp="1"/>
          </p:cNvSpPr>
          <p:nvPr>
            <p:ph type="sldNum" sz="quarter" idx="11"/>
          </p:nvPr>
        </p:nvSpPr>
        <p:spPr/>
        <p:txBody>
          <a:bodyPr/>
          <a:lstStyle>
            <a:lvl1pPr>
              <a:defRPr/>
            </a:lvl1pPr>
          </a:lstStyle>
          <a:p>
            <a:r>
              <a:rPr lang="de-DE"/>
              <a:t>Seite </a:t>
            </a:r>
            <a:fld id="{F0534A37-F467-4360-8F69-0FF6DFA7E7BE}" type="slidenum">
              <a:rPr lang="de-DE"/>
              <a:pPr/>
              <a:t>‹Nr.›</a:t>
            </a:fld>
            <a:endParaRPr lang="de-DE"/>
          </a:p>
        </p:txBody>
      </p:sp>
    </p:spTree>
    <p:extLst>
      <p:ext uri="{BB962C8B-B14F-4D97-AF65-F5344CB8AC3E}">
        <p14:creationId xmlns:p14="http://schemas.microsoft.com/office/powerpoint/2010/main" val="2609331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E27B4C-9A72-4D67-9690-1B5E781E1EE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8A079C-AEF5-424C-A606-51CE4EE34CD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a:extLst>
              <a:ext uri="{FF2B5EF4-FFF2-40B4-BE49-F238E27FC236}">
                <a16:creationId xmlns:a16="http://schemas.microsoft.com/office/drawing/2014/main" id="{981C377E-89E9-442D-ADBB-597FAF16AC0D}"/>
              </a:ext>
            </a:extLst>
          </p:cNvPr>
          <p:cNvSpPr>
            <a:spLocks noGrp="1"/>
          </p:cNvSpPr>
          <p:nvPr>
            <p:ph type="ftr" sz="quarter" idx="10"/>
          </p:nvPr>
        </p:nvSpPr>
        <p:spPr/>
        <p:txBody>
          <a:bodyPr/>
          <a:lstStyle>
            <a:lvl1pPr>
              <a:defRPr/>
            </a:lvl1pPr>
          </a:lstStyle>
          <a:p>
            <a:r>
              <a:rPr lang="de-DE" altLang="de-DE" dirty="0"/>
              <a:t>Energy Economics </a:t>
            </a:r>
            <a:r>
              <a:rPr lang="de-DE" altLang="de-DE" b="0" dirty="0"/>
              <a:t>|</a:t>
            </a:r>
            <a:r>
              <a:rPr lang="de-DE" altLang="de-DE" dirty="0"/>
              <a:t> </a:t>
            </a:r>
            <a:r>
              <a:rPr lang="de-DE" altLang="de-DE" b="0" dirty="0" err="1"/>
              <a:t>Plenary</a:t>
            </a:r>
            <a:r>
              <a:rPr lang="de-DE" altLang="de-DE" b="0" dirty="0"/>
              <a:t> Tutorial</a:t>
            </a:r>
          </a:p>
        </p:txBody>
      </p:sp>
      <p:sp>
        <p:nvSpPr>
          <p:cNvPr id="5" name="Foliennummernplatzhalter 4">
            <a:extLst>
              <a:ext uri="{FF2B5EF4-FFF2-40B4-BE49-F238E27FC236}">
                <a16:creationId xmlns:a16="http://schemas.microsoft.com/office/drawing/2014/main" id="{56470CA4-23D6-43F0-8D39-DD4A6516CB43}"/>
              </a:ext>
            </a:extLst>
          </p:cNvPr>
          <p:cNvSpPr>
            <a:spLocks noGrp="1"/>
          </p:cNvSpPr>
          <p:nvPr>
            <p:ph type="sldNum" sz="quarter" idx="11"/>
          </p:nvPr>
        </p:nvSpPr>
        <p:spPr/>
        <p:txBody>
          <a:bodyPr/>
          <a:lstStyle>
            <a:lvl1pPr>
              <a:defRPr/>
            </a:lvl1pPr>
          </a:lstStyle>
          <a:p>
            <a:r>
              <a:rPr lang="de-DE" altLang="de-DE" dirty="0"/>
              <a:t>Slide </a:t>
            </a:r>
            <a:fld id="{5EAACD38-76DA-45AF-B952-DE84E0A62E99}" type="slidenum">
              <a:rPr lang="de-DE" altLang="de-DE" smtClean="0"/>
              <a:pPr/>
              <a:t>‹Nr.›</a:t>
            </a:fld>
            <a:endParaRPr lang="de-DE" altLang="de-DE" dirty="0"/>
          </a:p>
        </p:txBody>
      </p:sp>
    </p:spTree>
    <p:extLst>
      <p:ext uri="{BB962C8B-B14F-4D97-AF65-F5344CB8AC3E}">
        <p14:creationId xmlns:p14="http://schemas.microsoft.com/office/powerpoint/2010/main" val="1705421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p:txBody>
          <a:bodyPr/>
          <a:lstStyle>
            <a:lvl1pPr>
              <a:defRPr/>
            </a:lvl1pPr>
          </a:lstStyle>
          <a:p>
            <a:r>
              <a:rPr lang="de-DE" dirty="0"/>
              <a:t>Energiesysteme – 2. Übung: Lineare Programmierung </a:t>
            </a:r>
            <a:r>
              <a:rPr lang="de-DE" b="0" dirty="0"/>
              <a:t>| 03.05.2017 | D. Schröder</a:t>
            </a:r>
          </a:p>
        </p:txBody>
      </p:sp>
      <p:sp>
        <p:nvSpPr>
          <p:cNvPr id="5" name="Foliennummernplatzhalter 4"/>
          <p:cNvSpPr>
            <a:spLocks noGrp="1"/>
          </p:cNvSpPr>
          <p:nvPr>
            <p:ph type="sldNum" sz="quarter" idx="11"/>
          </p:nvPr>
        </p:nvSpPr>
        <p:spPr/>
        <p:txBody>
          <a:bodyPr/>
          <a:lstStyle>
            <a:lvl1pPr>
              <a:defRPr/>
            </a:lvl1pPr>
          </a:lstStyle>
          <a:p>
            <a:r>
              <a:rPr lang="de-DE"/>
              <a:t>Seite </a:t>
            </a:r>
            <a:fld id="{E66A7B7C-08CC-4993-82C8-3B54832252F2}" type="slidenum">
              <a:rPr lang="de-DE"/>
              <a:pPr/>
              <a:t>‹Nr.›</a:t>
            </a:fld>
            <a:endParaRPr lang="de-DE"/>
          </a:p>
        </p:txBody>
      </p:sp>
      <p:sp>
        <p:nvSpPr>
          <p:cNvPr id="9" name="Textplatzhalter 8"/>
          <p:cNvSpPr>
            <a:spLocks noGrp="1"/>
          </p:cNvSpPr>
          <p:nvPr>
            <p:ph type="body" sz="quarter" idx="12" hasCustomPrompt="1"/>
          </p:nvPr>
        </p:nvSpPr>
        <p:spPr>
          <a:xfrm>
            <a:off x="539750" y="519113"/>
            <a:ext cx="3168650" cy="431800"/>
          </a:xfrm>
        </p:spPr>
        <p:txBody>
          <a:bodyPr/>
          <a:lstStyle>
            <a:lvl1pPr>
              <a:defRPr lang="de-DE" sz="1400" kern="1200" dirty="0">
                <a:solidFill>
                  <a:schemeClr val="tx2"/>
                </a:solidFill>
                <a:latin typeface="+mj-lt"/>
                <a:ea typeface="+mj-ea"/>
                <a:cs typeface="+mj-cs"/>
              </a:defRPr>
            </a:lvl1pPr>
            <a:lvl5pPr marL="1828800" indent="0">
              <a:buNone/>
              <a:defRPr/>
            </a:lvl5pPr>
          </a:lstStyle>
          <a:p>
            <a:pPr lvl="0"/>
            <a:r>
              <a:rPr lang="de-DE" dirty="0"/>
              <a:t>Gliederungspunkt</a:t>
            </a:r>
          </a:p>
        </p:txBody>
      </p:sp>
    </p:spTree>
    <p:extLst>
      <p:ext uri="{BB962C8B-B14F-4D97-AF65-F5344CB8AC3E}">
        <p14:creationId xmlns:p14="http://schemas.microsoft.com/office/powerpoint/2010/main" val="3219032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
        <p:nvSpPr>
          <p:cNvPr id="4" name="Fußzeilenplatzhalter 3"/>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5" name="Foliennummernplatzhalter 4"/>
          <p:cNvSpPr>
            <a:spLocks noGrp="1"/>
          </p:cNvSpPr>
          <p:nvPr>
            <p:ph type="sldNum" sz="quarter" idx="11"/>
          </p:nvPr>
        </p:nvSpPr>
        <p:spPr/>
        <p:txBody>
          <a:bodyPr/>
          <a:lstStyle>
            <a:lvl1pPr>
              <a:defRPr/>
            </a:lvl1pPr>
          </a:lstStyle>
          <a:p>
            <a:r>
              <a:rPr lang="de-DE"/>
              <a:t>Seite </a:t>
            </a:r>
            <a:fld id="{1C699646-8D76-45C1-A4D1-ADB95AEFC490}" type="slidenum">
              <a:rPr lang="de-DE"/>
              <a:pPr/>
              <a:t>‹Nr.›</a:t>
            </a:fld>
            <a:endParaRPr lang="de-DE"/>
          </a:p>
        </p:txBody>
      </p:sp>
    </p:spTree>
    <p:extLst>
      <p:ext uri="{BB962C8B-B14F-4D97-AF65-F5344CB8AC3E}">
        <p14:creationId xmlns:p14="http://schemas.microsoft.com/office/powerpoint/2010/main" val="1310383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9750" y="1924050"/>
            <a:ext cx="3954463" cy="40671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6613" y="1924050"/>
            <a:ext cx="3954462" cy="40671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Fußzeilenplatzhalter 4"/>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6" name="Foliennummernplatzhalter 5"/>
          <p:cNvSpPr>
            <a:spLocks noGrp="1"/>
          </p:cNvSpPr>
          <p:nvPr>
            <p:ph type="sldNum" sz="quarter" idx="11"/>
          </p:nvPr>
        </p:nvSpPr>
        <p:spPr/>
        <p:txBody>
          <a:bodyPr/>
          <a:lstStyle>
            <a:lvl1pPr>
              <a:defRPr/>
            </a:lvl1pPr>
          </a:lstStyle>
          <a:p>
            <a:r>
              <a:rPr lang="de-DE"/>
              <a:t>Seite </a:t>
            </a:r>
            <a:fld id="{D0B24EB3-407C-4619-928C-4FFE767EED30}" type="slidenum">
              <a:rPr lang="de-DE"/>
              <a:pPr/>
              <a:t>‹Nr.›</a:t>
            </a:fld>
            <a:endParaRPr lang="de-DE"/>
          </a:p>
        </p:txBody>
      </p:sp>
    </p:spTree>
    <p:extLst>
      <p:ext uri="{BB962C8B-B14F-4D97-AF65-F5344CB8AC3E}">
        <p14:creationId xmlns:p14="http://schemas.microsoft.com/office/powerpoint/2010/main" val="2088520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Fußzeilenplatzhalter 6"/>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8" name="Foliennummernplatzhalter 7"/>
          <p:cNvSpPr>
            <a:spLocks noGrp="1"/>
          </p:cNvSpPr>
          <p:nvPr>
            <p:ph type="sldNum" sz="quarter" idx="11"/>
          </p:nvPr>
        </p:nvSpPr>
        <p:spPr/>
        <p:txBody>
          <a:bodyPr/>
          <a:lstStyle>
            <a:lvl1pPr>
              <a:defRPr/>
            </a:lvl1pPr>
          </a:lstStyle>
          <a:p>
            <a:r>
              <a:rPr lang="de-DE"/>
              <a:t>Seite </a:t>
            </a:r>
            <a:fld id="{8032089C-48BA-4FFA-B15F-550F5F96E85E}" type="slidenum">
              <a:rPr lang="de-DE"/>
              <a:pPr/>
              <a:t>‹Nr.›</a:t>
            </a:fld>
            <a:endParaRPr lang="de-DE"/>
          </a:p>
        </p:txBody>
      </p:sp>
    </p:spTree>
    <p:extLst>
      <p:ext uri="{BB962C8B-B14F-4D97-AF65-F5344CB8AC3E}">
        <p14:creationId xmlns:p14="http://schemas.microsoft.com/office/powerpoint/2010/main" val="4034350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Fußzeilenplatzhalter 2"/>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4" name="Foliennummernplatzhalter 3"/>
          <p:cNvSpPr>
            <a:spLocks noGrp="1"/>
          </p:cNvSpPr>
          <p:nvPr>
            <p:ph type="sldNum" sz="quarter" idx="11"/>
          </p:nvPr>
        </p:nvSpPr>
        <p:spPr/>
        <p:txBody>
          <a:bodyPr/>
          <a:lstStyle>
            <a:lvl1pPr>
              <a:defRPr/>
            </a:lvl1pPr>
          </a:lstStyle>
          <a:p>
            <a:r>
              <a:rPr lang="de-DE"/>
              <a:t>Seite </a:t>
            </a:r>
            <a:fld id="{256C82CA-C742-4A77-A832-FD3195E2DA93}" type="slidenum">
              <a:rPr lang="de-DE"/>
              <a:pPr/>
              <a:t>‹Nr.›</a:t>
            </a:fld>
            <a:endParaRPr lang="de-DE"/>
          </a:p>
        </p:txBody>
      </p:sp>
    </p:spTree>
    <p:extLst>
      <p:ext uri="{BB962C8B-B14F-4D97-AF65-F5344CB8AC3E}">
        <p14:creationId xmlns:p14="http://schemas.microsoft.com/office/powerpoint/2010/main" val="3651868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3" name="Foliennummernplatzhalter 2"/>
          <p:cNvSpPr>
            <a:spLocks noGrp="1"/>
          </p:cNvSpPr>
          <p:nvPr>
            <p:ph type="sldNum" sz="quarter" idx="11"/>
          </p:nvPr>
        </p:nvSpPr>
        <p:spPr/>
        <p:txBody>
          <a:bodyPr/>
          <a:lstStyle>
            <a:lvl1pPr>
              <a:defRPr/>
            </a:lvl1pPr>
          </a:lstStyle>
          <a:p>
            <a:r>
              <a:rPr lang="de-DE"/>
              <a:t>Seite </a:t>
            </a:r>
            <a:fld id="{FE3C5A61-BD4D-4A2F-9BDC-17F2388A4C3D}" type="slidenum">
              <a:rPr lang="de-DE"/>
              <a:pPr/>
              <a:t>‹Nr.›</a:t>
            </a:fld>
            <a:endParaRPr lang="de-DE"/>
          </a:p>
        </p:txBody>
      </p:sp>
    </p:spTree>
    <p:extLst>
      <p:ext uri="{BB962C8B-B14F-4D97-AF65-F5344CB8AC3E}">
        <p14:creationId xmlns:p14="http://schemas.microsoft.com/office/powerpoint/2010/main" val="2101830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Fußzeilenplatzhalter 4"/>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6" name="Foliennummernplatzhalter 5"/>
          <p:cNvSpPr>
            <a:spLocks noGrp="1"/>
          </p:cNvSpPr>
          <p:nvPr>
            <p:ph type="sldNum" sz="quarter" idx="11"/>
          </p:nvPr>
        </p:nvSpPr>
        <p:spPr/>
        <p:txBody>
          <a:bodyPr/>
          <a:lstStyle>
            <a:lvl1pPr>
              <a:defRPr/>
            </a:lvl1pPr>
          </a:lstStyle>
          <a:p>
            <a:r>
              <a:rPr lang="de-DE"/>
              <a:t>Seite </a:t>
            </a:r>
            <a:fld id="{FD75F7A0-C4E5-4479-8E46-3C0827B297DA}" type="slidenum">
              <a:rPr lang="de-DE"/>
              <a:pPr/>
              <a:t>‹Nr.›</a:t>
            </a:fld>
            <a:endParaRPr lang="de-DE"/>
          </a:p>
        </p:txBody>
      </p:sp>
    </p:spTree>
    <p:extLst>
      <p:ext uri="{BB962C8B-B14F-4D97-AF65-F5344CB8AC3E}">
        <p14:creationId xmlns:p14="http://schemas.microsoft.com/office/powerpoint/2010/main" val="3201139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Fußzeilenplatzhalter 4"/>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6" name="Foliennummernplatzhalter 5"/>
          <p:cNvSpPr>
            <a:spLocks noGrp="1"/>
          </p:cNvSpPr>
          <p:nvPr>
            <p:ph type="sldNum" sz="quarter" idx="11"/>
          </p:nvPr>
        </p:nvSpPr>
        <p:spPr/>
        <p:txBody>
          <a:bodyPr/>
          <a:lstStyle>
            <a:lvl1pPr>
              <a:defRPr/>
            </a:lvl1pPr>
          </a:lstStyle>
          <a:p>
            <a:r>
              <a:rPr lang="de-DE"/>
              <a:t>Seite </a:t>
            </a:r>
            <a:fld id="{29529DC1-5053-40CB-8504-2F4D3AFC8F70}" type="slidenum">
              <a:rPr lang="de-DE"/>
              <a:pPr/>
              <a:t>‹Nr.›</a:t>
            </a:fld>
            <a:endParaRPr lang="de-DE"/>
          </a:p>
        </p:txBody>
      </p:sp>
    </p:spTree>
    <p:extLst>
      <p:ext uri="{BB962C8B-B14F-4D97-AF65-F5344CB8AC3E}">
        <p14:creationId xmlns:p14="http://schemas.microsoft.com/office/powerpoint/2010/main" val="1984570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750" y="1357313"/>
            <a:ext cx="806132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r>
              <a:rPr lang="de-DE" dirty="0"/>
              <a:t>Titel durch Klicken hinzufügen</a:t>
            </a:r>
          </a:p>
        </p:txBody>
      </p:sp>
      <p:sp>
        <p:nvSpPr>
          <p:cNvPr id="1027" name="Rectangle 3"/>
          <p:cNvSpPr>
            <a:spLocks noGrp="1" noChangeArrowheads="1"/>
          </p:cNvSpPr>
          <p:nvPr>
            <p:ph type="body" idx="1"/>
          </p:nvPr>
        </p:nvSpPr>
        <p:spPr bwMode="auto">
          <a:xfrm>
            <a:off x="1115617" y="1924050"/>
            <a:ext cx="6768752"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dirty="0"/>
              <a:t>Text durch Klicken hinzufügen</a:t>
            </a:r>
          </a:p>
          <a:p>
            <a:pPr lvl="1"/>
            <a:r>
              <a:rPr lang="de-DE" dirty="0" err="1"/>
              <a:t>Xxx</a:t>
            </a:r>
            <a:endParaRPr lang="de-DE" dirty="0"/>
          </a:p>
        </p:txBody>
      </p:sp>
      <p:pic>
        <p:nvPicPr>
          <p:cNvPr id="1031" name="Picture 7" descr="TU_Logo_lang_RGB_rot_PPT-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232650" y="539750"/>
            <a:ext cx="1368425" cy="76200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9"/>
          <p:cNvSpPr>
            <a:spLocks noGrp="1" noChangeArrowheads="1"/>
          </p:cNvSpPr>
          <p:nvPr>
            <p:ph type="ftr" sz="quarter" idx="3"/>
          </p:nvPr>
        </p:nvSpPr>
        <p:spPr bwMode="auto">
          <a:xfrm>
            <a:off x="539750" y="6372225"/>
            <a:ext cx="6624638"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b="1">
                <a:solidFill>
                  <a:schemeClr val="accent1"/>
                </a:solidFill>
              </a:defRPr>
            </a:lvl1pPr>
          </a:lstStyle>
          <a:p>
            <a:r>
              <a:rPr lang="de-DE" dirty="0"/>
              <a:t>Energiesysteme – 2. Übung: Lineare Programmierung </a:t>
            </a:r>
            <a:r>
              <a:rPr lang="de-DE" b="0" dirty="0"/>
              <a:t>| 21.05.2014 | L. Koch</a:t>
            </a:r>
          </a:p>
        </p:txBody>
      </p:sp>
      <p:sp>
        <p:nvSpPr>
          <p:cNvPr id="1034" name="Rectangle 10"/>
          <p:cNvSpPr>
            <a:spLocks noGrp="1" noChangeArrowheads="1"/>
          </p:cNvSpPr>
          <p:nvPr>
            <p:ph type="sldNum" sz="quarter" idx="4"/>
          </p:nvPr>
        </p:nvSpPr>
        <p:spPr bwMode="auto">
          <a:xfrm>
            <a:off x="539750" y="6557963"/>
            <a:ext cx="6624638"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a:solidFill>
                  <a:schemeClr val="accent1"/>
                </a:solidFill>
              </a:defRPr>
            </a:lvl1pPr>
          </a:lstStyle>
          <a:p>
            <a:r>
              <a:rPr lang="de-DE" dirty="0"/>
              <a:t>Seite </a:t>
            </a:r>
            <a:fld id="{383A9892-AD99-4BCA-8A0E-FE41FC512E8C}" type="slidenum">
              <a:rPr lang="de-DE"/>
              <a:pPr/>
              <a:t>‹Nr.›</a:t>
            </a:fld>
            <a:endParaRPr lang="de-D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rtl="0" eaLnBrk="1" fontAlgn="base" hangingPunct="1">
        <a:lnSpc>
          <a:spcPts val="3000"/>
        </a:lnSpc>
        <a:spcBef>
          <a:spcPct val="0"/>
        </a:spcBef>
        <a:spcAft>
          <a:spcPct val="0"/>
        </a:spcAft>
        <a:defRPr sz="2400" kern="1200">
          <a:solidFill>
            <a:schemeClr val="tx2"/>
          </a:solidFill>
          <a:latin typeface="+mj-lt"/>
          <a:ea typeface="+mj-ea"/>
          <a:cs typeface="+mj-cs"/>
        </a:defRPr>
      </a:lvl1pPr>
      <a:lvl2pPr algn="l" rtl="0" eaLnBrk="1" fontAlgn="base" hangingPunct="1">
        <a:lnSpc>
          <a:spcPts val="3000"/>
        </a:lnSpc>
        <a:spcBef>
          <a:spcPct val="0"/>
        </a:spcBef>
        <a:spcAft>
          <a:spcPct val="0"/>
        </a:spcAft>
        <a:defRPr sz="2400">
          <a:solidFill>
            <a:schemeClr val="tx2"/>
          </a:solidFill>
          <a:latin typeface="Arial" panose="020B0604020202020204" pitchFamily="34" charset="0"/>
        </a:defRPr>
      </a:lvl2pPr>
      <a:lvl3pPr algn="l" rtl="0" eaLnBrk="1" fontAlgn="base" hangingPunct="1">
        <a:lnSpc>
          <a:spcPts val="3000"/>
        </a:lnSpc>
        <a:spcBef>
          <a:spcPct val="0"/>
        </a:spcBef>
        <a:spcAft>
          <a:spcPct val="0"/>
        </a:spcAft>
        <a:defRPr sz="2400">
          <a:solidFill>
            <a:schemeClr val="tx2"/>
          </a:solidFill>
          <a:latin typeface="Arial" panose="020B0604020202020204" pitchFamily="34" charset="0"/>
        </a:defRPr>
      </a:lvl3pPr>
      <a:lvl4pPr algn="l" rtl="0" eaLnBrk="1" fontAlgn="base" hangingPunct="1">
        <a:lnSpc>
          <a:spcPts val="3000"/>
        </a:lnSpc>
        <a:spcBef>
          <a:spcPct val="0"/>
        </a:spcBef>
        <a:spcAft>
          <a:spcPct val="0"/>
        </a:spcAft>
        <a:defRPr sz="2400">
          <a:solidFill>
            <a:schemeClr val="tx2"/>
          </a:solidFill>
          <a:latin typeface="Arial" panose="020B0604020202020204" pitchFamily="34" charset="0"/>
        </a:defRPr>
      </a:lvl4pPr>
      <a:lvl5pPr algn="l" rtl="0" eaLnBrk="1" fontAlgn="base" hangingPunct="1">
        <a:lnSpc>
          <a:spcPts val="3000"/>
        </a:lnSpc>
        <a:spcBef>
          <a:spcPct val="0"/>
        </a:spcBef>
        <a:spcAft>
          <a:spcPct val="0"/>
        </a:spcAft>
        <a:defRPr sz="2400">
          <a:solidFill>
            <a:schemeClr val="tx2"/>
          </a:solidFill>
          <a:latin typeface="Arial" panose="020B0604020202020204" pitchFamily="34" charset="0"/>
        </a:defRPr>
      </a:lvl5pPr>
      <a:lvl6pPr marL="457200" algn="l" rtl="0" eaLnBrk="1" fontAlgn="base" hangingPunct="1">
        <a:lnSpc>
          <a:spcPts val="3000"/>
        </a:lnSpc>
        <a:spcBef>
          <a:spcPct val="0"/>
        </a:spcBef>
        <a:spcAft>
          <a:spcPct val="0"/>
        </a:spcAft>
        <a:defRPr sz="2400">
          <a:solidFill>
            <a:schemeClr val="tx2"/>
          </a:solidFill>
          <a:latin typeface="Arial" panose="020B0604020202020204" pitchFamily="34" charset="0"/>
        </a:defRPr>
      </a:lvl6pPr>
      <a:lvl7pPr marL="914400" algn="l" rtl="0" eaLnBrk="1" fontAlgn="base" hangingPunct="1">
        <a:lnSpc>
          <a:spcPts val="3000"/>
        </a:lnSpc>
        <a:spcBef>
          <a:spcPct val="0"/>
        </a:spcBef>
        <a:spcAft>
          <a:spcPct val="0"/>
        </a:spcAft>
        <a:defRPr sz="2400">
          <a:solidFill>
            <a:schemeClr val="tx2"/>
          </a:solidFill>
          <a:latin typeface="Arial" panose="020B0604020202020204" pitchFamily="34" charset="0"/>
        </a:defRPr>
      </a:lvl7pPr>
      <a:lvl8pPr marL="1371600" algn="l" rtl="0" eaLnBrk="1" fontAlgn="base" hangingPunct="1">
        <a:lnSpc>
          <a:spcPts val="3000"/>
        </a:lnSpc>
        <a:spcBef>
          <a:spcPct val="0"/>
        </a:spcBef>
        <a:spcAft>
          <a:spcPct val="0"/>
        </a:spcAft>
        <a:defRPr sz="2400">
          <a:solidFill>
            <a:schemeClr val="tx2"/>
          </a:solidFill>
          <a:latin typeface="Arial" panose="020B0604020202020204" pitchFamily="34" charset="0"/>
        </a:defRPr>
      </a:lvl8pPr>
      <a:lvl9pPr marL="1828800" algn="l" rtl="0" eaLnBrk="1" fontAlgn="base" hangingPunct="1">
        <a:lnSpc>
          <a:spcPts val="3000"/>
        </a:lnSpc>
        <a:spcBef>
          <a:spcPct val="0"/>
        </a:spcBef>
        <a:spcAft>
          <a:spcPct val="0"/>
        </a:spcAft>
        <a:defRPr sz="2400">
          <a:solidFill>
            <a:schemeClr val="tx2"/>
          </a:solidFill>
          <a:latin typeface="Arial" panose="020B0604020202020204" pitchFamily="34" charset="0"/>
        </a:defRPr>
      </a:lvl9pPr>
    </p:titleStyle>
    <p:bodyStyle>
      <a:lvl1pPr marL="342900" indent="-342900" algn="l" rtl="0" eaLnBrk="1" fontAlgn="base" hangingPunct="1">
        <a:lnSpc>
          <a:spcPts val="2200"/>
        </a:lnSpc>
        <a:spcBef>
          <a:spcPts val="500"/>
        </a:spcBef>
        <a:spcAft>
          <a:spcPct val="0"/>
        </a:spcAft>
        <a:defRPr sz="1800" kern="1200">
          <a:solidFill>
            <a:srgbClr val="000000"/>
          </a:solidFill>
          <a:latin typeface="+mn-lt"/>
          <a:ea typeface="+mn-ea"/>
          <a:cs typeface="+mn-cs"/>
        </a:defRPr>
      </a:lvl1pPr>
      <a:lvl2pPr marL="784225" indent="-244475" algn="l" rtl="0" eaLnBrk="1" fontAlgn="base" hangingPunct="1">
        <a:spcBef>
          <a:spcPct val="20000"/>
        </a:spcBef>
        <a:spcAft>
          <a:spcPct val="0"/>
        </a:spcAft>
        <a:buFont typeface="Arial" panose="020B0604020202020204" pitchFamily="34" charset="0"/>
        <a:buChar char="–"/>
        <a:defRPr sz="1800" kern="1200">
          <a:solidFill>
            <a:srgbClr val="000000"/>
          </a:solidFill>
          <a:latin typeface="+mn-lt"/>
          <a:ea typeface="+mn-ea"/>
          <a:cs typeface="+mn-cs"/>
        </a:defRPr>
      </a:lvl2pPr>
      <a:lvl3pPr marL="1192213" indent="-228600" algn="l" rtl="0" eaLnBrk="1" fontAlgn="base" hangingPunct="1">
        <a:spcBef>
          <a:spcPct val="20000"/>
        </a:spcBef>
        <a:spcAft>
          <a:spcPct val="0"/>
        </a:spcAft>
        <a:buChar char="•"/>
        <a:defRPr sz="1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14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mailto:elena.timofeeva@tu-berlin.de"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image" Target="../media/image12.emf"/></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tertitel 4"/>
          <p:cNvSpPr>
            <a:spLocks noGrp="1"/>
          </p:cNvSpPr>
          <p:nvPr>
            <p:ph type="subTitle" idx="1"/>
          </p:nvPr>
        </p:nvSpPr>
        <p:spPr>
          <a:xfrm>
            <a:off x="539750" y="4982166"/>
            <a:ext cx="8061325" cy="956672"/>
          </a:xfrm>
        </p:spPr>
        <p:txBody>
          <a:bodyPr/>
          <a:lstStyle/>
          <a:p>
            <a:r>
              <a:rPr lang="de-DE" dirty="0"/>
              <a:t>Chair </a:t>
            </a:r>
            <a:r>
              <a:rPr lang="de-DE" dirty="0" err="1"/>
              <a:t>of</a:t>
            </a:r>
            <a:r>
              <a:rPr lang="de-DE" dirty="0"/>
              <a:t> Energy Systems</a:t>
            </a:r>
          </a:p>
          <a:p>
            <a:r>
              <a:rPr lang="de-DE" dirty="0"/>
              <a:t>Prof. Dr. Boris Heinz | Dr. Elena </a:t>
            </a:r>
            <a:r>
              <a:rPr lang="de-DE" dirty="0" err="1"/>
              <a:t>Timofeeva</a:t>
            </a:r>
            <a:endParaRPr lang="de-DE" dirty="0"/>
          </a:p>
          <a:p>
            <a:r>
              <a:rPr lang="de-DE" dirty="0"/>
              <a:t>elena.timofeeva@tu-berlin.de</a:t>
            </a:r>
          </a:p>
        </p:txBody>
      </p:sp>
      <p:sp>
        <p:nvSpPr>
          <p:cNvPr id="7" name="Rectangle 2">
            <a:extLst>
              <a:ext uri="{FF2B5EF4-FFF2-40B4-BE49-F238E27FC236}">
                <a16:creationId xmlns:a16="http://schemas.microsoft.com/office/drawing/2014/main" id="{9772B61D-E828-A84A-8A11-1AEBDBE77B98}"/>
              </a:ext>
            </a:extLst>
          </p:cNvPr>
          <p:cNvSpPr>
            <a:spLocks noGrp="1" noChangeArrowheads="1"/>
          </p:cNvSpPr>
          <p:nvPr>
            <p:ph type="ctrTitle"/>
          </p:nvPr>
        </p:nvSpPr>
        <p:spPr>
          <a:xfrm>
            <a:off x="529084" y="3861048"/>
            <a:ext cx="8061325" cy="743280"/>
          </a:xfrm>
        </p:spPr>
        <p:txBody>
          <a:bodyPr/>
          <a:lstStyle/>
          <a:p>
            <a:r>
              <a:rPr lang="de-DE" altLang="de-DE" b="1" dirty="0"/>
              <a:t>Integrated course „Energy Economics“</a:t>
            </a:r>
            <a:br>
              <a:rPr lang="de-DE" altLang="de-DE" b="1" dirty="0"/>
            </a:br>
            <a:r>
              <a:rPr lang="de-DE" altLang="de-DE" b="1" dirty="0"/>
              <a:t>- </a:t>
            </a:r>
            <a:r>
              <a:rPr lang="de-DE" altLang="de-DE" b="1" dirty="0" err="1"/>
              <a:t>Exam</a:t>
            </a:r>
            <a:r>
              <a:rPr lang="de-DE" altLang="de-DE" b="1" dirty="0"/>
              <a:t> </a:t>
            </a:r>
            <a:r>
              <a:rPr lang="de-DE" altLang="de-DE" b="1" dirty="0" err="1"/>
              <a:t>Preparation</a:t>
            </a:r>
            <a:r>
              <a:rPr lang="de-DE" altLang="de-DE" b="1" dirty="0"/>
              <a:t>: Old Tasks</a:t>
            </a:r>
          </a:p>
        </p:txBody>
      </p:sp>
      <mc:AlternateContent xmlns:mc="http://schemas.openxmlformats.org/markup-compatibility/2006" xmlns:p14="http://schemas.microsoft.com/office/powerpoint/2010/main">
        <mc:Choice Requires="p14">
          <p:contentPart p14:bwMode="auto" r:id="rId2">
            <p14:nvContentPartPr>
              <p14:cNvPr id="2" name="Freihand 1">
                <a:extLst>
                  <a:ext uri="{FF2B5EF4-FFF2-40B4-BE49-F238E27FC236}">
                    <a16:creationId xmlns:a16="http://schemas.microsoft.com/office/drawing/2014/main" id="{4C0B6B03-73C0-4A75-8B2E-574BB6C7C4BC}"/>
                  </a:ext>
                </a:extLst>
              </p14:cNvPr>
              <p14:cNvContentPartPr/>
              <p14:nvPr/>
            </p14:nvContentPartPr>
            <p14:xfrm>
              <a:off x="1116000" y="4953960"/>
              <a:ext cx="761040" cy="578160"/>
            </p14:xfrm>
          </p:contentPart>
        </mc:Choice>
        <mc:Fallback xmlns="">
          <p:pic>
            <p:nvPicPr>
              <p:cNvPr id="2" name="Freihand 1">
                <a:extLst>
                  <a:ext uri="{FF2B5EF4-FFF2-40B4-BE49-F238E27FC236}">
                    <a16:creationId xmlns:a16="http://schemas.microsoft.com/office/drawing/2014/main" id="{4C0B6B03-73C0-4A75-8B2E-574BB6C7C4BC}"/>
                  </a:ext>
                </a:extLst>
              </p:cNvPr>
              <p:cNvPicPr/>
              <p:nvPr/>
            </p:nvPicPr>
            <p:blipFill>
              <a:blip r:embed="rId3"/>
              <a:stretch>
                <a:fillRect/>
              </a:stretch>
            </p:blipFill>
            <p:spPr>
              <a:xfrm>
                <a:off x="1106640" y="4944600"/>
                <a:ext cx="779760" cy="596880"/>
              </a:xfrm>
              <a:prstGeom prst="rect">
                <a:avLst/>
              </a:prstGeom>
            </p:spPr>
          </p:pic>
        </mc:Fallback>
      </mc:AlternateContent>
    </p:spTree>
    <p:extLst>
      <p:ext uri="{BB962C8B-B14F-4D97-AF65-F5344CB8AC3E}">
        <p14:creationId xmlns:p14="http://schemas.microsoft.com/office/powerpoint/2010/main" val="4113205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571498" y="908720"/>
            <a:ext cx="8061325" cy="358560"/>
          </a:xfrm>
        </p:spPr>
        <p:txBody>
          <a:bodyPr/>
          <a:lstStyle/>
          <a:p>
            <a:r>
              <a:rPr lang="de-DE" dirty="0"/>
              <a:t>Task 1) Energy </a:t>
            </a:r>
            <a:r>
              <a:rPr lang="de-DE" dirty="0" err="1"/>
              <a:t>Balances</a:t>
            </a:r>
            <a:endParaRPr lang="de-DE" dirty="0"/>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49" y="1455141"/>
            <a:ext cx="8061325" cy="5154513"/>
          </a:xfrm>
        </p:spPr>
        <p:txBody>
          <a:bodyPr/>
          <a:lstStyle/>
          <a:p>
            <a:pPr marL="0" lvl="0" indent="0"/>
            <a:r>
              <a:rPr lang="en-US" dirty="0"/>
              <a:t>A heat pump uses electricity and ambient heat for space heating. In 2016, 9 100 TJ electricity were used in heat pumps in households. The coefficient of performance (COP) indicates the ratio of generated space heat to the used electricity. A typical value for the COP is 300 %.</a:t>
            </a:r>
            <a:endParaRPr lang="de-DE" sz="1600" dirty="0"/>
          </a:p>
          <a:p>
            <a:pPr lvl="1">
              <a:buFont typeface="Arial" panose="020B0604020202020204" pitchFamily="34" charset="0"/>
              <a:buChar char="•"/>
            </a:pPr>
            <a:r>
              <a:rPr lang="en-US" dirty="0"/>
              <a:t>Which element of the energy balance includes the electricity consumption of heat pumps in households? Name the respective row number and column label. 					</a:t>
            </a:r>
            <a:r>
              <a:rPr lang="en-US" b="1" dirty="0"/>
              <a:t>[1]</a:t>
            </a:r>
          </a:p>
          <a:p>
            <a:pPr lvl="1">
              <a:buFont typeface="Arial" panose="020B0604020202020204" pitchFamily="34" charset="0"/>
              <a:buChar char="•"/>
            </a:pPr>
            <a:endParaRPr lang="en-US" sz="1600" b="1" dirty="0"/>
          </a:p>
          <a:p>
            <a:pPr lvl="1">
              <a:buFont typeface="Arial" panose="020B0604020202020204" pitchFamily="34" charset="0"/>
              <a:buChar char="•"/>
            </a:pPr>
            <a:endParaRPr lang="en-US" sz="1600" b="1" dirty="0"/>
          </a:p>
          <a:p>
            <a:pPr lvl="1">
              <a:buFont typeface="Arial" panose="020B0604020202020204" pitchFamily="34" charset="0"/>
              <a:buChar char="•"/>
            </a:pPr>
            <a:endParaRPr lang="en-US" sz="1600" b="1" dirty="0"/>
          </a:p>
          <a:p>
            <a:pPr lvl="1">
              <a:buFont typeface="Arial" panose="020B0604020202020204" pitchFamily="34" charset="0"/>
              <a:buChar char="•"/>
            </a:pPr>
            <a:r>
              <a:rPr lang="en-US" dirty="0"/>
              <a:t>Why is the efficiency indicator of a heat pump (the COP) higher than 100 %?	</a:t>
            </a:r>
            <a:r>
              <a:rPr lang="en-US" b="1" dirty="0"/>
              <a:t>[2]</a:t>
            </a:r>
            <a:endParaRPr lang="de-DE" sz="1600" dirty="0"/>
          </a:p>
          <a:p>
            <a:pPr marL="0" indent="0"/>
            <a:r>
              <a:rPr lang="en-US" dirty="0"/>
              <a:t>				</a:t>
            </a:r>
          </a:p>
          <a:p>
            <a:endParaRPr lang="en-US" dirty="0"/>
          </a:p>
          <a:p>
            <a:endParaRPr lang="en-US" dirty="0"/>
          </a:p>
          <a:p>
            <a:endParaRPr lang="en-US" dirty="0"/>
          </a:p>
          <a:p>
            <a:endParaRPr lang="en-US" dirty="0"/>
          </a:p>
          <a:p>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10</a:t>
            </a:fld>
            <a:endParaRPr lang="de-DE" altLang="de-DE" dirty="0"/>
          </a:p>
        </p:txBody>
      </p:sp>
    </p:spTree>
    <p:extLst>
      <p:ext uri="{BB962C8B-B14F-4D97-AF65-F5344CB8AC3E}">
        <p14:creationId xmlns:p14="http://schemas.microsoft.com/office/powerpoint/2010/main" val="1993405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571498" y="908720"/>
            <a:ext cx="8061325" cy="358560"/>
          </a:xfrm>
        </p:spPr>
        <p:txBody>
          <a:bodyPr/>
          <a:lstStyle/>
          <a:p>
            <a:r>
              <a:rPr lang="de-DE" dirty="0"/>
              <a:t>Task 1) Energy </a:t>
            </a:r>
            <a:r>
              <a:rPr lang="de-DE" dirty="0" err="1"/>
              <a:t>Balances</a:t>
            </a:r>
            <a:endParaRPr lang="de-DE" dirty="0"/>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49" y="1455141"/>
            <a:ext cx="8061325" cy="5154513"/>
          </a:xfrm>
        </p:spPr>
        <p:txBody>
          <a:bodyPr/>
          <a:lstStyle/>
          <a:p>
            <a:pPr marL="0" lvl="0" indent="0"/>
            <a:r>
              <a:rPr lang="en-US" dirty="0"/>
              <a:t>A heat pump uses electricity and ambient heat for space heating. In 2016, 9 100 TJ electricity were used in heat pumps in households. The coefficient of performance (COP) indicates the ratio of generated space heat to the used electricity. A typical value for the COP is 300 %.</a:t>
            </a:r>
            <a:endParaRPr lang="de-DE" sz="1600" dirty="0"/>
          </a:p>
          <a:p>
            <a:pPr lvl="1">
              <a:buFont typeface="Arial" panose="020B0604020202020204" pitchFamily="34" charset="0"/>
              <a:buChar char="•"/>
            </a:pPr>
            <a:r>
              <a:rPr lang="en-US" dirty="0"/>
              <a:t>The dominant space heating technology is natural gas heating (efficiency of a condensing boiler: 95 %). How much final energy consumption of natural gas of households is replaced by heat pumps (absolute number and share)? 				</a:t>
            </a:r>
            <a:r>
              <a:rPr lang="en-US" b="1" dirty="0"/>
              <a:t>[3]</a:t>
            </a:r>
            <a:endParaRPr lang="de-DE" dirty="0"/>
          </a:p>
          <a:p>
            <a:pPr marL="0" indent="0"/>
            <a:r>
              <a:rPr lang="en-US" dirty="0"/>
              <a:t>				</a:t>
            </a:r>
          </a:p>
          <a:p>
            <a:endParaRPr lang="en-US" dirty="0"/>
          </a:p>
          <a:p>
            <a:endParaRPr lang="en-US" dirty="0"/>
          </a:p>
          <a:p>
            <a:endParaRPr lang="en-US" dirty="0"/>
          </a:p>
          <a:p>
            <a:endParaRPr lang="en-US" dirty="0"/>
          </a:p>
          <a:p>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11</a:t>
            </a:fld>
            <a:endParaRPr lang="de-DE" altLang="de-DE" dirty="0"/>
          </a:p>
        </p:txBody>
      </p:sp>
    </p:spTree>
    <p:extLst>
      <p:ext uri="{BB962C8B-B14F-4D97-AF65-F5344CB8AC3E}">
        <p14:creationId xmlns:p14="http://schemas.microsoft.com/office/powerpoint/2010/main" val="2335103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580735" y="995872"/>
            <a:ext cx="8061325" cy="358560"/>
          </a:xfrm>
        </p:spPr>
        <p:txBody>
          <a:bodyPr/>
          <a:lstStyle/>
          <a:p>
            <a:r>
              <a:rPr lang="de-DE" dirty="0"/>
              <a:t>Task 2) Supply and Demand</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49" y="1455141"/>
                <a:ext cx="8061325" cy="5154513"/>
              </a:xfrm>
            </p:spPr>
            <p:txBody>
              <a:bodyPr/>
              <a:lstStyle/>
              <a:p>
                <a:pPr marL="0" lvl="0" indent="0"/>
                <a:r>
                  <a:rPr lang="en-US" dirty="0"/>
                  <a:t>You have derived supply and demand functions for a product in a competitive market: </a:t>
                </a:r>
              </a:p>
              <a:p>
                <a:r>
                  <a:rPr lang="en-US" dirty="0"/>
                  <a:t>Demand		</a:t>
                </a:r>
                <a14:m>
                  <m:oMath xmlns:m="http://schemas.openxmlformats.org/officeDocument/2006/math">
                    <m:sSub>
                      <m:sSubPr>
                        <m:ctrlPr>
                          <a:rPr lang="de-DE"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𝐷</m:t>
                        </m:r>
                      </m:sub>
                    </m:sSub>
                    <m:d>
                      <m:dPr>
                        <m:ctrlPr>
                          <a:rPr lang="de-DE" i="1">
                            <a:latin typeface="Cambria Math" panose="02040503050406030204" pitchFamily="18" charset="0"/>
                          </a:rPr>
                        </m:ctrlPr>
                      </m:dPr>
                      <m:e>
                        <m:r>
                          <a:rPr lang="en-US" i="1">
                            <a:latin typeface="Cambria Math" panose="02040503050406030204" pitchFamily="18" charset="0"/>
                          </a:rPr>
                          <m:t>𝑝</m:t>
                        </m:r>
                      </m:e>
                    </m:d>
                    <m:r>
                      <a:rPr lang="en-US" i="1">
                        <a:latin typeface="Cambria Math" panose="02040503050406030204" pitchFamily="18" charset="0"/>
                      </a:rPr>
                      <m:t>=−0.4∗</m:t>
                    </m:r>
                    <m:r>
                      <a:rPr lang="en-US" i="1">
                        <a:latin typeface="Cambria Math" panose="02040503050406030204" pitchFamily="18" charset="0"/>
                      </a:rPr>
                      <m:t>𝑝</m:t>
                    </m:r>
                    <m:r>
                      <a:rPr lang="en-US" i="1">
                        <a:latin typeface="Cambria Math" panose="02040503050406030204" pitchFamily="18" charset="0"/>
                      </a:rPr>
                      <m:t>+70</m:t>
                    </m:r>
                  </m:oMath>
                </a14:m>
                <a:r>
                  <a:rPr lang="en-US" dirty="0"/>
                  <a:t>		Price </a:t>
                </a:r>
                <a14:m>
                  <m:oMath xmlns:m="http://schemas.openxmlformats.org/officeDocument/2006/math">
                    <m:r>
                      <a:rPr lang="en-US" i="1">
                        <a:latin typeface="Cambria Math" panose="02040503050406030204" pitchFamily="18" charset="0"/>
                      </a:rPr>
                      <m:t>𝑝</m:t>
                    </m:r>
                  </m:oMath>
                </a14:m>
                <a:r>
                  <a:rPr lang="en-US" dirty="0"/>
                  <a:t> in </a:t>
                </a:r>
                <a14:m>
                  <m:oMath xmlns:m="http://schemas.openxmlformats.org/officeDocument/2006/math">
                    <m:r>
                      <a:rPr lang="en-US" i="1">
                        <a:latin typeface="Cambria Math" panose="02040503050406030204" pitchFamily="18" charset="0"/>
                      </a:rPr>
                      <m:t>𝑀𝑈</m:t>
                    </m:r>
                    <m:r>
                      <a:rPr lang="en-US" i="1">
                        <a:latin typeface="Cambria Math" panose="02040503050406030204" pitchFamily="18" charset="0"/>
                      </a:rPr>
                      <m:t>/</m:t>
                    </m:r>
                    <m:r>
                      <a:rPr lang="en-US" i="1">
                        <a:latin typeface="Cambria Math" panose="02040503050406030204" pitchFamily="18" charset="0"/>
                      </a:rPr>
                      <m:t>𝑄𝑈</m:t>
                    </m:r>
                  </m:oMath>
                </a14:m>
                <a:endParaRPr lang="de-DE" dirty="0"/>
              </a:p>
              <a:p>
                <a:r>
                  <a:rPr lang="en-US" dirty="0"/>
                  <a:t>Supply		</a:t>
                </a:r>
                <a14:m>
                  <m:oMath xmlns:m="http://schemas.openxmlformats.org/officeDocument/2006/math">
                    <m:sSub>
                      <m:sSubPr>
                        <m:ctrlPr>
                          <a:rPr lang="de-DE"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𝑆</m:t>
                        </m:r>
                      </m:sub>
                    </m:sSub>
                    <m:d>
                      <m:dPr>
                        <m:ctrlPr>
                          <a:rPr lang="de-DE" i="1">
                            <a:latin typeface="Cambria Math" panose="02040503050406030204" pitchFamily="18" charset="0"/>
                          </a:rPr>
                        </m:ctrlPr>
                      </m:dPr>
                      <m:e>
                        <m:r>
                          <a:rPr lang="en-US" i="1">
                            <a:latin typeface="Cambria Math" panose="02040503050406030204" pitchFamily="18" charset="0"/>
                          </a:rPr>
                          <m:t>𝑝</m:t>
                        </m:r>
                      </m:e>
                    </m:d>
                    <m:r>
                      <a:rPr lang="en-US" i="1">
                        <a:latin typeface="Cambria Math" panose="02040503050406030204" pitchFamily="18" charset="0"/>
                      </a:rPr>
                      <m:t>=0.6∗</m:t>
                    </m:r>
                    <m:r>
                      <a:rPr lang="en-US" i="1">
                        <a:latin typeface="Cambria Math" panose="02040503050406030204" pitchFamily="18" charset="0"/>
                      </a:rPr>
                      <m:t>𝑝</m:t>
                    </m:r>
                    <m:r>
                      <a:rPr lang="en-US" i="1">
                        <a:latin typeface="Cambria Math" panose="02040503050406030204" pitchFamily="18" charset="0"/>
                      </a:rPr>
                      <m:t>+10</m:t>
                    </m:r>
                  </m:oMath>
                </a14:m>
                <a:r>
                  <a:rPr lang="en-US" dirty="0"/>
                  <a:t>		Quantity </a:t>
                </a:r>
                <a14:m>
                  <m:oMath xmlns:m="http://schemas.openxmlformats.org/officeDocument/2006/math">
                    <m:r>
                      <a:rPr lang="en-US" i="1">
                        <a:latin typeface="Cambria Math" panose="02040503050406030204" pitchFamily="18" charset="0"/>
                      </a:rPr>
                      <m:t>𝑄</m:t>
                    </m:r>
                  </m:oMath>
                </a14:m>
                <a:r>
                  <a:rPr lang="en-US" dirty="0"/>
                  <a:t> in </a:t>
                </a:r>
                <a14:m>
                  <m:oMath xmlns:m="http://schemas.openxmlformats.org/officeDocument/2006/math">
                    <m:r>
                      <a:rPr lang="en-US" i="1">
                        <a:latin typeface="Cambria Math" panose="02040503050406030204" pitchFamily="18" charset="0"/>
                      </a:rPr>
                      <m:t>𝑄𝑈</m:t>
                    </m:r>
                  </m:oMath>
                </a14:m>
                <a:endParaRPr lang="de-DE" dirty="0"/>
              </a:p>
              <a:p>
                <a:pPr marL="0" lvl="0" indent="0"/>
                <a:r>
                  <a:rPr lang="en-US" dirty="0"/>
                  <a:t>a) Draw the supply and demand function and highlight the market equilibrium. 								</a:t>
                </a:r>
                <a:r>
                  <a:rPr lang="en-GB" b="1" dirty="0"/>
                  <a:t>[3]</a:t>
                </a:r>
                <a:endParaRPr lang="en-US" b="1" dirty="0"/>
              </a:p>
              <a:p>
                <a:pPr marL="0" lvl="0" indent="0"/>
                <a:r>
                  <a:rPr lang="en-US" dirty="0"/>
                  <a:t>			</a:t>
                </a:r>
              </a:p>
              <a:p>
                <a:endParaRPr lang="en-US" dirty="0"/>
              </a:p>
              <a:p>
                <a:endParaRPr lang="en-US" dirty="0"/>
              </a:p>
              <a:p>
                <a:endParaRPr lang="en-US" dirty="0"/>
              </a:p>
              <a:p>
                <a:endParaRPr lang="en-US" dirty="0"/>
              </a:p>
              <a:p>
                <a:endParaRPr lang="en-US" dirty="0"/>
              </a:p>
              <a:p>
                <a:pPr marL="0" indent="0"/>
                <a:endParaRPr lang="en-US" dirty="0"/>
              </a:p>
              <a:p>
                <a:endParaRPr lang="de-DE" dirty="0"/>
              </a:p>
            </p:txBody>
          </p:sp>
        </mc:Choice>
        <mc:Fallback xmlns="">
          <p:sp>
            <p:nvSpPr>
              <p:cNvPr id="3" name="Inhaltsplatzhalter 2">
                <a:extLst>
                  <a:ext uri="{FF2B5EF4-FFF2-40B4-BE49-F238E27FC236}">
                    <a16:creationId xmlns:a16="http://schemas.microsoft.com/office/drawing/2014/main" id="{8A0AC006-BF23-4430-A348-4DFE3F3A46C8}"/>
                  </a:ext>
                </a:extLst>
              </p:cNvPr>
              <p:cNvSpPr>
                <a:spLocks noGrp="1" noRot="1" noChangeAspect="1" noMove="1" noResize="1" noEditPoints="1" noAdjustHandles="1" noChangeArrowheads="1" noChangeShapeType="1" noTextEdit="1"/>
              </p:cNvSpPr>
              <p:nvPr>
                <p:ph idx="1"/>
              </p:nvPr>
            </p:nvSpPr>
            <p:spPr>
              <a:xfrm>
                <a:off x="539749" y="1455141"/>
                <a:ext cx="8061325" cy="5154513"/>
              </a:xfrm>
              <a:blipFill>
                <a:blip r:embed="rId3"/>
                <a:stretch>
                  <a:fillRect l="-1815" t="-1775"/>
                </a:stretch>
              </a:blipFill>
            </p:spPr>
            <p:txBody>
              <a:bodyPr/>
              <a:lstStyle/>
              <a:p>
                <a:r>
                  <a:rPr lang="de-DE">
                    <a:noFill/>
                  </a:rPr>
                  <a:t> </a:t>
                </a:r>
              </a:p>
            </p:txBody>
          </p:sp>
        </mc:Fallback>
      </mc:AlternateContent>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12</a:t>
            </a:fld>
            <a:endParaRPr lang="de-DE" altLang="de-DE" dirty="0"/>
          </a:p>
        </p:txBody>
      </p:sp>
    </p:spTree>
    <p:extLst>
      <p:ext uri="{BB962C8B-B14F-4D97-AF65-F5344CB8AC3E}">
        <p14:creationId xmlns:p14="http://schemas.microsoft.com/office/powerpoint/2010/main" val="1131878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580735" y="995872"/>
            <a:ext cx="8061325" cy="358560"/>
          </a:xfrm>
        </p:spPr>
        <p:txBody>
          <a:bodyPr/>
          <a:lstStyle/>
          <a:p>
            <a:r>
              <a:rPr lang="de-DE" dirty="0"/>
              <a:t>Task 2) Supply and Demand</a:t>
            </a:r>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49" y="1455141"/>
            <a:ext cx="8061325" cy="5154513"/>
          </a:xfrm>
        </p:spPr>
        <p:txBody>
          <a:bodyPr/>
          <a:lstStyle/>
          <a:p>
            <a:endParaRPr lang="en-US" dirty="0"/>
          </a:p>
          <a:p>
            <a:endParaRPr lang="en-US" dirty="0"/>
          </a:p>
          <a:p>
            <a:endParaRPr lang="en-US" dirty="0"/>
          </a:p>
          <a:p>
            <a:endParaRPr lang="en-US" dirty="0"/>
          </a:p>
          <a:p>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13</a:t>
            </a:fld>
            <a:endParaRPr lang="de-DE" altLang="de-DE" dirty="0"/>
          </a:p>
        </p:txBody>
      </p:sp>
      <p:graphicFrame>
        <p:nvGraphicFramePr>
          <p:cNvPr id="6" name="Diagramm 5">
            <a:extLst>
              <a:ext uri="{FF2B5EF4-FFF2-40B4-BE49-F238E27FC236}">
                <a16:creationId xmlns:a16="http://schemas.microsoft.com/office/drawing/2014/main" id="{E97854B8-1CCF-4BAA-8BF1-CB50046661DE}"/>
              </a:ext>
            </a:extLst>
          </p:cNvPr>
          <p:cNvGraphicFramePr/>
          <p:nvPr>
            <p:extLst>
              <p:ext uri="{D42A27DB-BD31-4B8C-83A1-F6EECF244321}">
                <p14:modId xmlns:p14="http://schemas.microsoft.com/office/powerpoint/2010/main" val="3213549924"/>
              </p:ext>
            </p:extLst>
          </p:nvPr>
        </p:nvGraphicFramePr>
        <p:xfrm>
          <a:off x="1774823" y="1537909"/>
          <a:ext cx="5591175" cy="491934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feld 3">
            <a:extLst>
              <a:ext uri="{FF2B5EF4-FFF2-40B4-BE49-F238E27FC236}">
                <a16:creationId xmlns:a16="http://schemas.microsoft.com/office/drawing/2014/main" id="{0E36B3AD-F85D-47D7-B178-AED4985CD82B}"/>
              </a:ext>
            </a:extLst>
          </p:cNvPr>
          <p:cNvSpPr txBox="1"/>
          <p:nvPr/>
        </p:nvSpPr>
        <p:spPr>
          <a:xfrm>
            <a:off x="5076056" y="6165304"/>
            <a:ext cx="720080" cy="291950"/>
          </a:xfrm>
          <a:prstGeom prst="rect">
            <a:avLst/>
          </a:prstGeom>
          <a:solidFill>
            <a:schemeClr val="bg1"/>
          </a:solidFill>
        </p:spPr>
        <p:txBody>
          <a:bodyPr wrap="square" rtlCol="0">
            <a:spAutoFit/>
          </a:bodyPr>
          <a:lstStyle/>
          <a:p>
            <a:endParaRPr lang="de-DE" dirty="0"/>
          </a:p>
        </p:txBody>
      </p:sp>
    </p:spTree>
    <p:extLst>
      <p:ext uri="{BB962C8B-B14F-4D97-AF65-F5344CB8AC3E}">
        <p14:creationId xmlns:p14="http://schemas.microsoft.com/office/powerpoint/2010/main" val="72839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580735" y="995872"/>
            <a:ext cx="8061325" cy="358560"/>
          </a:xfrm>
        </p:spPr>
        <p:txBody>
          <a:bodyPr/>
          <a:lstStyle/>
          <a:p>
            <a:r>
              <a:rPr lang="de-DE" dirty="0"/>
              <a:t>Task 2) Supply and Demand</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49" y="1455141"/>
                <a:ext cx="8061325" cy="5154513"/>
              </a:xfrm>
            </p:spPr>
            <p:txBody>
              <a:bodyPr/>
              <a:lstStyle/>
              <a:p>
                <a:pPr marL="0" lvl="0" indent="0"/>
                <a:r>
                  <a:rPr lang="en-US" dirty="0"/>
                  <a:t>You have derived supply and demand functions for a product in a competitive market: </a:t>
                </a:r>
              </a:p>
              <a:p>
                <a:r>
                  <a:rPr lang="en-US" dirty="0"/>
                  <a:t>Demand		</a:t>
                </a:r>
                <a14:m>
                  <m:oMath xmlns:m="http://schemas.openxmlformats.org/officeDocument/2006/math">
                    <m:sSub>
                      <m:sSubPr>
                        <m:ctrlPr>
                          <a:rPr lang="de-DE"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𝐷</m:t>
                        </m:r>
                      </m:sub>
                    </m:sSub>
                    <m:d>
                      <m:dPr>
                        <m:ctrlPr>
                          <a:rPr lang="de-DE" i="1">
                            <a:latin typeface="Cambria Math" panose="02040503050406030204" pitchFamily="18" charset="0"/>
                          </a:rPr>
                        </m:ctrlPr>
                      </m:dPr>
                      <m:e>
                        <m:r>
                          <a:rPr lang="en-US" i="1">
                            <a:latin typeface="Cambria Math" panose="02040503050406030204" pitchFamily="18" charset="0"/>
                          </a:rPr>
                          <m:t>𝑝</m:t>
                        </m:r>
                      </m:e>
                    </m:d>
                    <m:r>
                      <a:rPr lang="en-US" i="1">
                        <a:latin typeface="Cambria Math" panose="02040503050406030204" pitchFamily="18" charset="0"/>
                      </a:rPr>
                      <m:t>=−0.4∗</m:t>
                    </m:r>
                    <m:r>
                      <a:rPr lang="en-US" i="1">
                        <a:latin typeface="Cambria Math" panose="02040503050406030204" pitchFamily="18" charset="0"/>
                      </a:rPr>
                      <m:t>𝑝</m:t>
                    </m:r>
                    <m:r>
                      <a:rPr lang="en-US" i="1">
                        <a:latin typeface="Cambria Math" panose="02040503050406030204" pitchFamily="18" charset="0"/>
                      </a:rPr>
                      <m:t>+70</m:t>
                    </m:r>
                  </m:oMath>
                </a14:m>
                <a:r>
                  <a:rPr lang="en-US" dirty="0"/>
                  <a:t>		Price </a:t>
                </a:r>
                <a14:m>
                  <m:oMath xmlns:m="http://schemas.openxmlformats.org/officeDocument/2006/math">
                    <m:r>
                      <a:rPr lang="en-US" i="1">
                        <a:latin typeface="Cambria Math" panose="02040503050406030204" pitchFamily="18" charset="0"/>
                      </a:rPr>
                      <m:t>𝑝</m:t>
                    </m:r>
                  </m:oMath>
                </a14:m>
                <a:r>
                  <a:rPr lang="en-US" dirty="0"/>
                  <a:t> in </a:t>
                </a:r>
                <a14:m>
                  <m:oMath xmlns:m="http://schemas.openxmlformats.org/officeDocument/2006/math">
                    <m:r>
                      <a:rPr lang="en-US" i="1">
                        <a:latin typeface="Cambria Math" panose="02040503050406030204" pitchFamily="18" charset="0"/>
                      </a:rPr>
                      <m:t>𝑀𝑈</m:t>
                    </m:r>
                    <m:r>
                      <a:rPr lang="en-US" i="1">
                        <a:latin typeface="Cambria Math" panose="02040503050406030204" pitchFamily="18" charset="0"/>
                      </a:rPr>
                      <m:t>/</m:t>
                    </m:r>
                    <m:r>
                      <a:rPr lang="en-US" i="1">
                        <a:latin typeface="Cambria Math" panose="02040503050406030204" pitchFamily="18" charset="0"/>
                      </a:rPr>
                      <m:t>𝑄𝑈</m:t>
                    </m:r>
                  </m:oMath>
                </a14:m>
                <a:endParaRPr lang="de-DE" dirty="0"/>
              </a:p>
              <a:p>
                <a:r>
                  <a:rPr lang="en-US" dirty="0"/>
                  <a:t>Supply		</a:t>
                </a:r>
                <a14:m>
                  <m:oMath xmlns:m="http://schemas.openxmlformats.org/officeDocument/2006/math">
                    <m:sSub>
                      <m:sSubPr>
                        <m:ctrlPr>
                          <a:rPr lang="de-DE"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𝑆</m:t>
                        </m:r>
                      </m:sub>
                    </m:sSub>
                    <m:d>
                      <m:dPr>
                        <m:ctrlPr>
                          <a:rPr lang="de-DE" i="1">
                            <a:latin typeface="Cambria Math" panose="02040503050406030204" pitchFamily="18" charset="0"/>
                          </a:rPr>
                        </m:ctrlPr>
                      </m:dPr>
                      <m:e>
                        <m:r>
                          <a:rPr lang="en-US" i="1">
                            <a:latin typeface="Cambria Math" panose="02040503050406030204" pitchFamily="18" charset="0"/>
                          </a:rPr>
                          <m:t>𝑝</m:t>
                        </m:r>
                      </m:e>
                    </m:d>
                    <m:r>
                      <a:rPr lang="en-US" i="1">
                        <a:latin typeface="Cambria Math" panose="02040503050406030204" pitchFamily="18" charset="0"/>
                      </a:rPr>
                      <m:t>=0.6∗</m:t>
                    </m:r>
                    <m:r>
                      <a:rPr lang="en-US" i="1">
                        <a:latin typeface="Cambria Math" panose="02040503050406030204" pitchFamily="18" charset="0"/>
                      </a:rPr>
                      <m:t>𝑝</m:t>
                    </m:r>
                    <m:r>
                      <a:rPr lang="en-US" i="1">
                        <a:latin typeface="Cambria Math" panose="02040503050406030204" pitchFamily="18" charset="0"/>
                      </a:rPr>
                      <m:t>+10</m:t>
                    </m:r>
                  </m:oMath>
                </a14:m>
                <a:r>
                  <a:rPr lang="en-US" dirty="0"/>
                  <a:t>		Quantity </a:t>
                </a:r>
                <a14:m>
                  <m:oMath xmlns:m="http://schemas.openxmlformats.org/officeDocument/2006/math">
                    <m:r>
                      <a:rPr lang="en-US" i="1">
                        <a:latin typeface="Cambria Math" panose="02040503050406030204" pitchFamily="18" charset="0"/>
                      </a:rPr>
                      <m:t>𝑄</m:t>
                    </m:r>
                  </m:oMath>
                </a14:m>
                <a:r>
                  <a:rPr lang="en-US" dirty="0"/>
                  <a:t> in </a:t>
                </a:r>
                <a14:m>
                  <m:oMath xmlns:m="http://schemas.openxmlformats.org/officeDocument/2006/math">
                    <m:r>
                      <a:rPr lang="en-US" i="1">
                        <a:latin typeface="Cambria Math" panose="02040503050406030204" pitchFamily="18" charset="0"/>
                      </a:rPr>
                      <m:t>𝑄𝑈</m:t>
                    </m:r>
                  </m:oMath>
                </a14:m>
                <a:endParaRPr lang="de-DE" dirty="0"/>
              </a:p>
              <a:p>
                <a:pPr marL="0" lvl="0" indent="0"/>
                <a:r>
                  <a:rPr lang="en-US" dirty="0"/>
                  <a:t>b) Find the market clearing price (MCP) and the market clearing volume (MCV) graphically and mathematically. 					</a:t>
                </a:r>
                <a:r>
                  <a:rPr lang="en-GB" b="1" dirty="0"/>
                  <a:t>[3]</a:t>
                </a:r>
                <a:endParaRPr lang="en-US" b="1" dirty="0"/>
              </a:p>
              <a:p>
                <a:pPr marL="0" lvl="0" indent="0"/>
                <a:r>
                  <a:rPr lang="en-US" dirty="0"/>
                  <a:t>			</a:t>
                </a:r>
              </a:p>
              <a:p>
                <a:endParaRPr lang="en-US" dirty="0"/>
              </a:p>
              <a:p>
                <a:endParaRPr lang="en-US" dirty="0"/>
              </a:p>
              <a:p>
                <a:endParaRPr lang="en-US" dirty="0"/>
              </a:p>
              <a:p>
                <a:endParaRPr lang="en-US" dirty="0"/>
              </a:p>
              <a:p>
                <a:endParaRPr lang="en-US" dirty="0"/>
              </a:p>
              <a:p>
                <a:pPr marL="0" indent="0"/>
                <a:endParaRPr lang="en-US" dirty="0"/>
              </a:p>
              <a:p>
                <a:endParaRPr lang="de-DE" dirty="0"/>
              </a:p>
            </p:txBody>
          </p:sp>
        </mc:Choice>
        <mc:Fallback xmlns="">
          <p:sp>
            <p:nvSpPr>
              <p:cNvPr id="3" name="Inhaltsplatzhalter 2">
                <a:extLst>
                  <a:ext uri="{FF2B5EF4-FFF2-40B4-BE49-F238E27FC236}">
                    <a16:creationId xmlns:a16="http://schemas.microsoft.com/office/drawing/2014/main" id="{8A0AC006-BF23-4430-A348-4DFE3F3A46C8}"/>
                  </a:ext>
                </a:extLst>
              </p:cNvPr>
              <p:cNvSpPr>
                <a:spLocks noGrp="1" noRot="1" noChangeAspect="1" noMove="1" noResize="1" noEditPoints="1" noAdjustHandles="1" noChangeArrowheads="1" noChangeShapeType="1" noTextEdit="1"/>
              </p:cNvSpPr>
              <p:nvPr>
                <p:ph idx="1"/>
              </p:nvPr>
            </p:nvSpPr>
            <p:spPr>
              <a:xfrm>
                <a:off x="539749" y="1455141"/>
                <a:ext cx="8061325" cy="5154513"/>
              </a:xfrm>
              <a:blipFill>
                <a:blip r:embed="rId3"/>
                <a:stretch>
                  <a:fillRect l="-1815" t="-1775" r="-1513"/>
                </a:stretch>
              </a:blipFill>
            </p:spPr>
            <p:txBody>
              <a:bodyPr/>
              <a:lstStyle/>
              <a:p>
                <a:r>
                  <a:rPr lang="de-DE">
                    <a:noFill/>
                  </a:rPr>
                  <a:t> </a:t>
                </a:r>
              </a:p>
            </p:txBody>
          </p:sp>
        </mc:Fallback>
      </mc:AlternateContent>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14</a:t>
            </a:fld>
            <a:endParaRPr lang="de-DE" altLang="de-DE" dirty="0"/>
          </a:p>
        </p:txBody>
      </p:sp>
    </p:spTree>
    <p:extLst>
      <p:ext uri="{BB962C8B-B14F-4D97-AF65-F5344CB8AC3E}">
        <p14:creationId xmlns:p14="http://schemas.microsoft.com/office/powerpoint/2010/main" val="582645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580735" y="995872"/>
            <a:ext cx="8061325" cy="358560"/>
          </a:xfrm>
        </p:spPr>
        <p:txBody>
          <a:bodyPr/>
          <a:lstStyle/>
          <a:p>
            <a:r>
              <a:rPr lang="de-DE" dirty="0"/>
              <a:t>Task 2) Supply and Demand</a:t>
            </a:r>
          </a:p>
        </p:txBody>
      </p:sp>
      <mc:AlternateContent xmlns:mc="http://schemas.openxmlformats.org/markup-compatibility/2006">
        <mc:Choice xmlns:a14="http://schemas.microsoft.com/office/drawing/2010/main" Requires="a14">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49" y="1455141"/>
                <a:ext cx="8061325" cy="5154513"/>
              </a:xfrm>
            </p:spPr>
            <p:txBody>
              <a:bodyPr/>
              <a:lstStyle/>
              <a:p>
                <a:pPr marL="0" lvl="0" indent="0"/>
                <a:r>
                  <a:rPr lang="en-US" dirty="0"/>
                  <a:t>You have derived supply and demand functions for a product in a competitive market: </a:t>
                </a:r>
              </a:p>
              <a:p>
                <a:r>
                  <a:rPr lang="en-US" dirty="0"/>
                  <a:t>Demand		</a:t>
                </a:r>
                <a14:m>
                  <m:oMath xmlns:m="http://schemas.openxmlformats.org/officeDocument/2006/math">
                    <m:sSub>
                      <m:sSubPr>
                        <m:ctrlPr>
                          <a:rPr lang="de-DE"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𝐷</m:t>
                        </m:r>
                      </m:sub>
                    </m:sSub>
                    <m:d>
                      <m:dPr>
                        <m:ctrlPr>
                          <a:rPr lang="de-DE" i="1">
                            <a:latin typeface="Cambria Math" panose="02040503050406030204" pitchFamily="18" charset="0"/>
                          </a:rPr>
                        </m:ctrlPr>
                      </m:dPr>
                      <m:e>
                        <m:r>
                          <a:rPr lang="en-US" i="1">
                            <a:latin typeface="Cambria Math" panose="02040503050406030204" pitchFamily="18" charset="0"/>
                          </a:rPr>
                          <m:t>𝑝</m:t>
                        </m:r>
                      </m:e>
                    </m:d>
                    <m:r>
                      <a:rPr lang="en-US" i="1">
                        <a:latin typeface="Cambria Math" panose="02040503050406030204" pitchFamily="18" charset="0"/>
                      </a:rPr>
                      <m:t>=−0.4∗</m:t>
                    </m:r>
                    <m:r>
                      <a:rPr lang="en-US" i="1">
                        <a:latin typeface="Cambria Math" panose="02040503050406030204" pitchFamily="18" charset="0"/>
                      </a:rPr>
                      <m:t>𝑝</m:t>
                    </m:r>
                    <m:r>
                      <a:rPr lang="en-US" i="1">
                        <a:latin typeface="Cambria Math" panose="02040503050406030204" pitchFamily="18" charset="0"/>
                      </a:rPr>
                      <m:t>+70</m:t>
                    </m:r>
                  </m:oMath>
                </a14:m>
                <a:r>
                  <a:rPr lang="en-US" dirty="0"/>
                  <a:t>		Price </a:t>
                </a:r>
                <a14:m>
                  <m:oMath xmlns:m="http://schemas.openxmlformats.org/officeDocument/2006/math">
                    <m:r>
                      <a:rPr lang="en-US" i="1">
                        <a:latin typeface="Cambria Math" panose="02040503050406030204" pitchFamily="18" charset="0"/>
                      </a:rPr>
                      <m:t>𝑝</m:t>
                    </m:r>
                  </m:oMath>
                </a14:m>
                <a:r>
                  <a:rPr lang="en-US" dirty="0"/>
                  <a:t> in </a:t>
                </a:r>
                <a14:m>
                  <m:oMath xmlns:m="http://schemas.openxmlformats.org/officeDocument/2006/math">
                    <m:r>
                      <a:rPr lang="en-US" i="1">
                        <a:latin typeface="Cambria Math" panose="02040503050406030204" pitchFamily="18" charset="0"/>
                      </a:rPr>
                      <m:t>𝑀𝑈</m:t>
                    </m:r>
                    <m:r>
                      <a:rPr lang="en-US" i="1">
                        <a:latin typeface="Cambria Math" panose="02040503050406030204" pitchFamily="18" charset="0"/>
                      </a:rPr>
                      <m:t>/</m:t>
                    </m:r>
                    <m:r>
                      <a:rPr lang="en-US" i="1">
                        <a:latin typeface="Cambria Math" panose="02040503050406030204" pitchFamily="18" charset="0"/>
                      </a:rPr>
                      <m:t>𝑄𝑈</m:t>
                    </m:r>
                  </m:oMath>
                </a14:m>
                <a:endParaRPr lang="de-DE" dirty="0"/>
              </a:p>
              <a:p>
                <a:r>
                  <a:rPr lang="en-US" dirty="0"/>
                  <a:t>Supply		</a:t>
                </a:r>
                <a14:m>
                  <m:oMath xmlns:m="http://schemas.openxmlformats.org/officeDocument/2006/math">
                    <m:sSub>
                      <m:sSubPr>
                        <m:ctrlPr>
                          <a:rPr lang="de-DE"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𝑆</m:t>
                        </m:r>
                      </m:sub>
                    </m:sSub>
                    <m:d>
                      <m:dPr>
                        <m:ctrlPr>
                          <a:rPr lang="de-DE" i="1">
                            <a:latin typeface="Cambria Math" panose="02040503050406030204" pitchFamily="18" charset="0"/>
                          </a:rPr>
                        </m:ctrlPr>
                      </m:dPr>
                      <m:e>
                        <m:r>
                          <a:rPr lang="en-US" i="1">
                            <a:latin typeface="Cambria Math" panose="02040503050406030204" pitchFamily="18" charset="0"/>
                          </a:rPr>
                          <m:t>𝑝</m:t>
                        </m:r>
                      </m:e>
                    </m:d>
                    <m:r>
                      <a:rPr lang="en-US" i="1">
                        <a:latin typeface="Cambria Math" panose="02040503050406030204" pitchFamily="18" charset="0"/>
                      </a:rPr>
                      <m:t>=0.6∗</m:t>
                    </m:r>
                    <m:r>
                      <a:rPr lang="en-US" i="1">
                        <a:latin typeface="Cambria Math" panose="02040503050406030204" pitchFamily="18" charset="0"/>
                      </a:rPr>
                      <m:t>𝑝</m:t>
                    </m:r>
                    <m:r>
                      <a:rPr lang="en-US" i="1">
                        <a:latin typeface="Cambria Math" panose="02040503050406030204" pitchFamily="18" charset="0"/>
                      </a:rPr>
                      <m:t>+10</m:t>
                    </m:r>
                  </m:oMath>
                </a14:m>
                <a:r>
                  <a:rPr lang="en-US" dirty="0"/>
                  <a:t>		Quantity </a:t>
                </a:r>
                <a14:m>
                  <m:oMath xmlns:m="http://schemas.openxmlformats.org/officeDocument/2006/math">
                    <m:r>
                      <a:rPr lang="en-US" i="1">
                        <a:latin typeface="Cambria Math" panose="02040503050406030204" pitchFamily="18" charset="0"/>
                      </a:rPr>
                      <m:t>𝑄</m:t>
                    </m:r>
                  </m:oMath>
                </a14:m>
                <a:r>
                  <a:rPr lang="en-US" dirty="0"/>
                  <a:t> in </a:t>
                </a:r>
                <a14:m>
                  <m:oMath xmlns:m="http://schemas.openxmlformats.org/officeDocument/2006/math">
                    <m:r>
                      <a:rPr lang="en-US" i="1">
                        <a:latin typeface="Cambria Math" panose="02040503050406030204" pitchFamily="18" charset="0"/>
                      </a:rPr>
                      <m:t>𝑄𝑈</m:t>
                    </m:r>
                  </m:oMath>
                </a14:m>
                <a:endParaRPr lang="de-DE" dirty="0"/>
              </a:p>
              <a:p>
                <a:pPr marL="0" lvl="0" indent="0"/>
                <a:r>
                  <a:rPr lang="en-US" dirty="0"/>
                  <a:t>c) What is the price elasticity of the demand in the market equilibrium? Is it elastic or inelastic?						</a:t>
                </a:r>
                <a:r>
                  <a:rPr lang="en-GB" b="1" dirty="0"/>
                  <a:t>[3]</a:t>
                </a:r>
                <a:endParaRPr lang="en-US" b="1" dirty="0"/>
              </a:p>
              <a:p>
                <a:pPr marL="0" lvl="0" indent="0"/>
                <a:r>
                  <a:rPr lang="en-US" dirty="0"/>
                  <a:t>			</a:t>
                </a:r>
              </a:p>
              <a:p>
                <a:endParaRPr lang="en-US" dirty="0"/>
              </a:p>
              <a:p>
                <a:endParaRPr lang="en-US" dirty="0"/>
              </a:p>
              <a:p>
                <a:endParaRPr lang="en-US" dirty="0"/>
              </a:p>
              <a:p>
                <a:endParaRPr lang="en-US" dirty="0"/>
              </a:p>
              <a:p>
                <a:endParaRPr lang="en-US" dirty="0"/>
              </a:p>
              <a:p>
                <a:pPr marL="0" indent="0"/>
                <a:endParaRPr lang="en-US" dirty="0"/>
              </a:p>
              <a:p>
                <a:endParaRPr lang="de-DE" dirty="0"/>
              </a:p>
            </p:txBody>
          </p:sp>
        </mc:Choice>
        <mc:Fallback>
          <p:sp>
            <p:nvSpPr>
              <p:cNvPr id="3" name="Inhaltsplatzhalter 2">
                <a:extLst>
                  <a:ext uri="{FF2B5EF4-FFF2-40B4-BE49-F238E27FC236}">
                    <a16:creationId xmlns:a16="http://schemas.microsoft.com/office/drawing/2014/main" id="{8A0AC006-BF23-4430-A348-4DFE3F3A46C8}"/>
                  </a:ext>
                </a:extLst>
              </p:cNvPr>
              <p:cNvSpPr>
                <a:spLocks noGrp="1" noRot="1" noChangeAspect="1" noMove="1" noResize="1" noEditPoints="1" noAdjustHandles="1" noChangeArrowheads="1" noChangeShapeType="1" noTextEdit="1"/>
              </p:cNvSpPr>
              <p:nvPr>
                <p:ph idx="1"/>
              </p:nvPr>
            </p:nvSpPr>
            <p:spPr>
              <a:xfrm>
                <a:off x="539749" y="1455141"/>
                <a:ext cx="8061325" cy="5154513"/>
              </a:xfrm>
              <a:blipFill>
                <a:blip r:embed="rId3"/>
                <a:stretch>
                  <a:fillRect l="-1815" t="-1775"/>
                </a:stretch>
              </a:blipFill>
            </p:spPr>
            <p:txBody>
              <a:bodyPr/>
              <a:lstStyle/>
              <a:p>
                <a:r>
                  <a:rPr lang="de-DE">
                    <a:noFill/>
                  </a:rPr>
                  <a:t> </a:t>
                </a:r>
              </a:p>
            </p:txBody>
          </p:sp>
        </mc:Fallback>
      </mc:AlternateContent>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15</a:t>
            </a:fld>
            <a:endParaRPr lang="de-DE" altLang="de-DE" dirty="0"/>
          </a:p>
        </p:txBody>
      </p:sp>
    </p:spTree>
    <p:extLst>
      <p:ext uri="{BB962C8B-B14F-4D97-AF65-F5344CB8AC3E}">
        <p14:creationId xmlns:p14="http://schemas.microsoft.com/office/powerpoint/2010/main" val="816759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580735" y="995872"/>
            <a:ext cx="8061325" cy="358560"/>
          </a:xfrm>
        </p:spPr>
        <p:txBody>
          <a:bodyPr/>
          <a:lstStyle/>
          <a:p>
            <a:r>
              <a:rPr lang="de-DE" dirty="0"/>
              <a:t>Task 2) Supply and Demand</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49" y="1455141"/>
                <a:ext cx="8061325" cy="5154513"/>
              </a:xfrm>
            </p:spPr>
            <p:txBody>
              <a:bodyPr/>
              <a:lstStyle/>
              <a:p>
                <a:pPr marL="0" lvl="0" indent="0"/>
                <a:r>
                  <a:rPr lang="en-US" dirty="0"/>
                  <a:t>You have derived supply and demand functions for a product in a competitive market: </a:t>
                </a:r>
              </a:p>
              <a:p>
                <a:r>
                  <a:rPr lang="en-US" dirty="0"/>
                  <a:t>Demand		</a:t>
                </a:r>
                <a14:m>
                  <m:oMath xmlns:m="http://schemas.openxmlformats.org/officeDocument/2006/math">
                    <m:sSub>
                      <m:sSubPr>
                        <m:ctrlPr>
                          <a:rPr lang="de-DE"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𝐷</m:t>
                        </m:r>
                      </m:sub>
                    </m:sSub>
                    <m:d>
                      <m:dPr>
                        <m:ctrlPr>
                          <a:rPr lang="de-DE" i="1">
                            <a:latin typeface="Cambria Math" panose="02040503050406030204" pitchFamily="18" charset="0"/>
                          </a:rPr>
                        </m:ctrlPr>
                      </m:dPr>
                      <m:e>
                        <m:r>
                          <a:rPr lang="en-US" i="1">
                            <a:latin typeface="Cambria Math" panose="02040503050406030204" pitchFamily="18" charset="0"/>
                          </a:rPr>
                          <m:t>𝑝</m:t>
                        </m:r>
                      </m:e>
                    </m:d>
                    <m:r>
                      <a:rPr lang="en-US" i="1">
                        <a:latin typeface="Cambria Math" panose="02040503050406030204" pitchFamily="18" charset="0"/>
                      </a:rPr>
                      <m:t>=−0.4∗</m:t>
                    </m:r>
                    <m:r>
                      <a:rPr lang="en-US" i="1">
                        <a:latin typeface="Cambria Math" panose="02040503050406030204" pitchFamily="18" charset="0"/>
                      </a:rPr>
                      <m:t>𝑝</m:t>
                    </m:r>
                    <m:r>
                      <a:rPr lang="en-US" i="1">
                        <a:latin typeface="Cambria Math" panose="02040503050406030204" pitchFamily="18" charset="0"/>
                      </a:rPr>
                      <m:t>+70</m:t>
                    </m:r>
                  </m:oMath>
                </a14:m>
                <a:r>
                  <a:rPr lang="en-US" dirty="0"/>
                  <a:t>		Price </a:t>
                </a:r>
                <a14:m>
                  <m:oMath xmlns:m="http://schemas.openxmlformats.org/officeDocument/2006/math">
                    <m:r>
                      <a:rPr lang="en-US" i="1">
                        <a:latin typeface="Cambria Math" panose="02040503050406030204" pitchFamily="18" charset="0"/>
                      </a:rPr>
                      <m:t>𝑝</m:t>
                    </m:r>
                  </m:oMath>
                </a14:m>
                <a:r>
                  <a:rPr lang="en-US" dirty="0"/>
                  <a:t> in </a:t>
                </a:r>
                <a14:m>
                  <m:oMath xmlns:m="http://schemas.openxmlformats.org/officeDocument/2006/math">
                    <m:r>
                      <a:rPr lang="en-US" i="1">
                        <a:latin typeface="Cambria Math" panose="02040503050406030204" pitchFamily="18" charset="0"/>
                      </a:rPr>
                      <m:t>𝑀𝑈</m:t>
                    </m:r>
                    <m:r>
                      <a:rPr lang="en-US" i="1">
                        <a:latin typeface="Cambria Math" panose="02040503050406030204" pitchFamily="18" charset="0"/>
                      </a:rPr>
                      <m:t>/</m:t>
                    </m:r>
                    <m:r>
                      <a:rPr lang="en-US" i="1">
                        <a:latin typeface="Cambria Math" panose="02040503050406030204" pitchFamily="18" charset="0"/>
                      </a:rPr>
                      <m:t>𝑄𝑈</m:t>
                    </m:r>
                  </m:oMath>
                </a14:m>
                <a:endParaRPr lang="de-DE" dirty="0"/>
              </a:p>
              <a:p>
                <a:r>
                  <a:rPr lang="en-US" dirty="0"/>
                  <a:t>Supply		</a:t>
                </a:r>
                <a14:m>
                  <m:oMath xmlns:m="http://schemas.openxmlformats.org/officeDocument/2006/math">
                    <m:sSub>
                      <m:sSubPr>
                        <m:ctrlPr>
                          <a:rPr lang="de-DE"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𝑆</m:t>
                        </m:r>
                      </m:sub>
                    </m:sSub>
                    <m:d>
                      <m:dPr>
                        <m:ctrlPr>
                          <a:rPr lang="de-DE" i="1">
                            <a:latin typeface="Cambria Math" panose="02040503050406030204" pitchFamily="18" charset="0"/>
                          </a:rPr>
                        </m:ctrlPr>
                      </m:dPr>
                      <m:e>
                        <m:r>
                          <a:rPr lang="en-US" i="1">
                            <a:latin typeface="Cambria Math" panose="02040503050406030204" pitchFamily="18" charset="0"/>
                          </a:rPr>
                          <m:t>𝑝</m:t>
                        </m:r>
                      </m:e>
                    </m:d>
                    <m:r>
                      <a:rPr lang="en-US" i="1">
                        <a:latin typeface="Cambria Math" panose="02040503050406030204" pitchFamily="18" charset="0"/>
                      </a:rPr>
                      <m:t>=0.6∗</m:t>
                    </m:r>
                    <m:r>
                      <a:rPr lang="en-US" i="1">
                        <a:latin typeface="Cambria Math" panose="02040503050406030204" pitchFamily="18" charset="0"/>
                      </a:rPr>
                      <m:t>𝑝</m:t>
                    </m:r>
                    <m:r>
                      <a:rPr lang="en-US" i="1">
                        <a:latin typeface="Cambria Math" panose="02040503050406030204" pitchFamily="18" charset="0"/>
                      </a:rPr>
                      <m:t>+10</m:t>
                    </m:r>
                  </m:oMath>
                </a14:m>
                <a:r>
                  <a:rPr lang="en-US" dirty="0"/>
                  <a:t>		Quantity </a:t>
                </a:r>
                <a14:m>
                  <m:oMath xmlns:m="http://schemas.openxmlformats.org/officeDocument/2006/math">
                    <m:r>
                      <a:rPr lang="en-US" i="1">
                        <a:latin typeface="Cambria Math" panose="02040503050406030204" pitchFamily="18" charset="0"/>
                      </a:rPr>
                      <m:t>𝑄</m:t>
                    </m:r>
                  </m:oMath>
                </a14:m>
                <a:r>
                  <a:rPr lang="en-US" dirty="0"/>
                  <a:t> in </a:t>
                </a:r>
                <a14:m>
                  <m:oMath xmlns:m="http://schemas.openxmlformats.org/officeDocument/2006/math">
                    <m:r>
                      <a:rPr lang="en-US" i="1">
                        <a:latin typeface="Cambria Math" panose="02040503050406030204" pitchFamily="18" charset="0"/>
                      </a:rPr>
                      <m:t>𝑄𝑈</m:t>
                    </m:r>
                  </m:oMath>
                </a14:m>
                <a:endParaRPr lang="de-DE" dirty="0"/>
              </a:p>
              <a:p>
                <a:pPr marL="0" lvl="0" indent="0"/>
                <a:r>
                  <a:rPr lang="en-US" dirty="0"/>
                  <a:t>d) How much is consumer surplus (CS) and how much is producer surplus (PS)? Hatch the corresponding areas in the sketch.			</a:t>
                </a:r>
                <a:r>
                  <a:rPr lang="en-GB" b="1" dirty="0"/>
                  <a:t>[3]</a:t>
                </a:r>
                <a:endParaRPr lang="en-US" b="1" dirty="0"/>
              </a:p>
              <a:p>
                <a:pPr marL="0" lvl="0" indent="0"/>
                <a:r>
                  <a:rPr lang="en-US" dirty="0"/>
                  <a:t>			</a:t>
                </a:r>
              </a:p>
              <a:p>
                <a:endParaRPr lang="en-US" dirty="0"/>
              </a:p>
              <a:p>
                <a:endParaRPr lang="en-US" dirty="0"/>
              </a:p>
              <a:p>
                <a:endParaRPr lang="en-US" dirty="0"/>
              </a:p>
              <a:p>
                <a:endParaRPr lang="en-US" dirty="0"/>
              </a:p>
              <a:p>
                <a:endParaRPr lang="en-US" dirty="0"/>
              </a:p>
              <a:p>
                <a:pPr marL="0" indent="0"/>
                <a:endParaRPr lang="en-US" dirty="0"/>
              </a:p>
              <a:p>
                <a:endParaRPr lang="de-DE" dirty="0"/>
              </a:p>
            </p:txBody>
          </p:sp>
        </mc:Choice>
        <mc:Fallback xmlns="">
          <p:sp>
            <p:nvSpPr>
              <p:cNvPr id="3" name="Inhaltsplatzhalter 2">
                <a:extLst>
                  <a:ext uri="{FF2B5EF4-FFF2-40B4-BE49-F238E27FC236}">
                    <a16:creationId xmlns:a16="http://schemas.microsoft.com/office/drawing/2014/main" id="{8A0AC006-BF23-4430-A348-4DFE3F3A46C8}"/>
                  </a:ext>
                </a:extLst>
              </p:cNvPr>
              <p:cNvSpPr>
                <a:spLocks noGrp="1" noRot="1" noChangeAspect="1" noMove="1" noResize="1" noEditPoints="1" noAdjustHandles="1" noChangeArrowheads="1" noChangeShapeType="1" noTextEdit="1"/>
              </p:cNvSpPr>
              <p:nvPr>
                <p:ph idx="1"/>
              </p:nvPr>
            </p:nvSpPr>
            <p:spPr>
              <a:xfrm>
                <a:off x="539749" y="1455141"/>
                <a:ext cx="8061325" cy="5154513"/>
              </a:xfrm>
              <a:blipFill>
                <a:blip r:embed="rId3"/>
                <a:stretch>
                  <a:fillRect l="-1815" t="-1775"/>
                </a:stretch>
              </a:blipFill>
            </p:spPr>
            <p:txBody>
              <a:bodyPr/>
              <a:lstStyle/>
              <a:p>
                <a:r>
                  <a:rPr lang="de-DE">
                    <a:noFill/>
                  </a:rPr>
                  <a:t> </a:t>
                </a:r>
              </a:p>
            </p:txBody>
          </p:sp>
        </mc:Fallback>
      </mc:AlternateContent>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16</a:t>
            </a:fld>
            <a:endParaRPr lang="de-DE" altLang="de-DE" dirty="0"/>
          </a:p>
        </p:txBody>
      </p:sp>
    </p:spTree>
    <p:extLst>
      <p:ext uri="{BB962C8B-B14F-4D97-AF65-F5344CB8AC3E}">
        <p14:creationId xmlns:p14="http://schemas.microsoft.com/office/powerpoint/2010/main" val="2966252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812570"/>
            <a:ext cx="8061325" cy="743280"/>
          </a:xfrm>
        </p:spPr>
        <p:txBody>
          <a:bodyPr/>
          <a:lstStyle/>
          <a:p>
            <a:r>
              <a:rPr lang="de-DE" dirty="0"/>
              <a:t>Task 3) </a:t>
            </a:r>
            <a:r>
              <a:rPr lang="de-DE" dirty="0" err="1"/>
              <a:t>Internalization</a:t>
            </a:r>
            <a:r>
              <a:rPr lang="de-DE" dirty="0"/>
              <a:t> </a:t>
            </a:r>
            <a:r>
              <a:rPr lang="de-DE" dirty="0" err="1"/>
              <a:t>of</a:t>
            </a:r>
            <a:r>
              <a:rPr lang="de-DE" dirty="0"/>
              <a:t> external </a:t>
            </a:r>
            <a:r>
              <a:rPr lang="de-DE" dirty="0" err="1"/>
              <a:t>effects</a:t>
            </a:r>
            <a:r>
              <a:rPr lang="de-DE" dirty="0"/>
              <a:t> –</a:t>
            </a:r>
            <a:br>
              <a:rPr lang="de-DE" dirty="0"/>
            </a:br>
            <a:r>
              <a:rPr lang="de-DE" dirty="0"/>
              <a:t>Carbon </a:t>
            </a:r>
            <a:r>
              <a:rPr lang="de-DE" dirty="0" err="1"/>
              <a:t>tax</a:t>
            </a:r>
            <a:endParaRPr lang="de-DE" dirty="0"/>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a:buAutoNum type="alphaLcParenR"/>
            </a:pPr>
            <a:r>
              <a:rPr lang="en-US" dirty="0"/>
              <a:t>Explain the term negative external effect.				</a:t>
            </a:r>
            <a:r>
              <a:rPr lang="en-US" b="1" dirty="0"/>
              <a:t>[2]</a:t>
            </a:r>
          </a:p>
          <a:p>
            <a:pPr>
              <a:buAutoNum type="alphaLcParenR"/>
            </a:pPr>
            <a:endParaRPr lang="en-US" b="1" dirty="0"/>
          </a:p>
          <a:p>
            <a:pPr>
              <a:buAutoNum type="alphaLcParenR"/>
            </a:pPr>
            <a:endParaRPr lang="en-US" b="1" dirty="0"/>
          </a:p>
          <a:p>
            <a:pPr>
              <a:buAutoNum type="alphaLcParenR"/>
            </a:pPr>
            <a:endParaRPr lang="en-US" b="1" dirty="0"/>
          </a:p>
          <a:p>
            <a:pPr>
              <a:buAutoNum type="alphaLcParenR"/>
            </a:pPr>
            <a:endParaRPr lang="en-US" b="1" dirty="0"/>
          </a:p>
          <a:p>
            <a:pPr>
              <a:buAutoNum type="alphaLcParenR"/>
            </a:pPr>
            <a:endParaRPr lang="en-US" b="1" dirty="0"/>
          </a:p>
          <a:p>
            <a:pPr>
              <a:buFontTx/>
              <a:buAutoNum type="alphaLcParenR"/>
            </a:pPr>
            <a:r>
              <a:rPr lang="en-US" dirty="0"/>
              <a:t>How can the introduction of a carbon tax lead to an internalization of external costs of CO2 emissions?				</a:t>
            </a:r>
            <a:r>
              <a:rPr lang="en-US" b="1" dirty="0"/>
              <a:t>[4]</a:t>
            </a:r>
            <a:endParaRPr lang="de-DE" dirty="0"/>
          </a:p>
          <a:p>
            <a:pPr>
              <a:buAutoNum type="alphaLcParenR"/>
            </a:pPr>
            <a:endParaRPr lang="de-DE" dirty="0"/>
          </a:p>
          <a:p>
            <a:pPr marL="0" lvl="0" indent="0"/>
            <a:r>
              <a:rPr lang="en-US" dirty="0"/>
              <a:t>				</a:t>
            </a:r>
          </a:p>
          <a:p>
            <a:endParaRPr lang="en-US" dirty="0"/>
          </a:p>
          <a:p>
            <a:endParaRPr lang="en-US" dirty="0"/>
          </a:p>
          <a:p>
            <a:endParaRPr lang="en-US" dirty="0"/>
          </a:p>
          <a:p>
            <a:endParaRPr lang="en-US" dirty="0"/>
          </a:p>
          <a:p>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17</a:t>
            </a:fld>
            <a:endParaRPr lang="de-DE" altLang="de-DE" dirty="0"/>
          </a:p>
        </p:txBody>
      </p:sp>
    </p:spTree>
    <p:extLst>
      <p:ext uri="{BB962C8B-B14F-4D97-AF65-F5344CB8AC3E}">
        <p14:creationId xmlns:p14="http://schemas.microsoft.com/office/powerpoint/2010/main" val="25233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812570"/>
            <a:ext cx="8061325" cy="743280"/>
          </a:xfrm>
        </p:spPr>
        <p:txBody>
          <a:bodyPr/>
          <a:lstStyle/>
          <a:p>
            <a:r>
              <a:rPr lang="de-DE" dirty="0"/>
              <a:t>Task 3) </a:t>
            </a:r>
            <a:r>
              <a:rPr lang="de-DE" dirty="0" err="1"/>
              <a:t>Internalization</a:t>
            </a:r>
            <a:r>
              <a:rPr lang="de-DE" dirty="0"/>
              <a:t> </a:t>
            </a:r>
            <a:r>
              <a:rPr lang="de-DE" dirty="0" err="1"/>
              <a:t>of</a:t>
            </a:r>
            <a:r>
              <a:rPr lang="de-DE" dirty="0"/>
              <a:t> external </a:t>
            </a:r>
            <a:r>
              <a:rPr lang="de-DE" dirty="0" err="1"/>
              <a:t>effects</a:t>
            </a:r>
            <a:r>
              <a:rPr lang="de-DE" dirty="0"/>
              <a:t> –</a:t>
            </a:r>
            <a:br>
              <a:rPr lang="de-DE" dirty="0"/>
            </a:br>
            <a:r>
              <a:rPr lang="de-DE" dirty="0"/>
              <a:t>Carbon </a:t>
            </a:r>
            <a:r>
              <a:rPr lang="de-DE" dirty="0" err="1"/>
              <a:t>tax</a:t>
            </a:r>
            <a:endParaRPr lang="de-DE" dirty="0"/>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indent="0"/>
            <a:r>
              <a:rPr lang="en-US" dirty="0"/>
              <a:t>c) What is meant by the term </a:t>
            </a:r>
            <a:r>
              <a:rPr lang="en-US" i="1" dirty="0"/>
              <a:t>Carbon Leakage</a:t>
            </a:r>
            <a:r>
              <a:rPr lang="en-US" dirty="0"/>
              <a:t> in connection with the introduction of a CO2 tax?						</a:t>
            </a:r>
            <a:r>
              <a:rPr lang="en-US" b="1" dirty="0"/>
              <a:t>[2]</a:t>
            </a:r>
            <a:endParaRPr lang="de-DE" dirty="0"/>
          </a:p>
          <a:p>
            <a:pPr>
              <a:buAutoNum type="alphaLcParenR"/>
            </a:pPr>
            <a:endParaRPr lang="en-US" b="1" dirty="0"/>
          </a:p>
          <a:p>
            <a:pPr>
              <a:buAutoNum type="alphaLcParenR"/>
            </a:pPr>
            <a:endParaRPr lang="en-US" b="1" dirty="0"/>
          </a:p>
          <a:p>
            <a:pPr>
              <a:buAutoNum type="alphaLcParenR"/>
            </a:pPr>
            <a:endParaRPr lang="en-US" b="1" dirty="0"/>
          </a:p>
          <a:p>
            <a:pPr>
              <a:buAutoNum type="alphaLcParenR"/>
            </a:pPr>
            <a:endParaRPr lang="en-US" b="1" dirty="0"/>
          </a:p>
          <a:p>
            <a:pPr>
              <a:buAutoNum type="alphaLcParenR"/>
            </a:pPr>
            <a:endParaRPr lang="en-US" b="1" dirty="0"/>
          </a:p>
          <a:p>
            <a:pPr>
              <a:buAutoNum type="alphaLcParenR"/>
            </a:pPr>
            <a:endParaRPr lang="de-DE" dirty="0"/>
          </a:p>
          <a:p>
            <a:pPr marL="0" lvl="0" indent="0"/>
            <a:r>
              <a:rPr lang="en-US" dirty="0"/>
              <a:t>				</a:t>
            </a:r>
          </a:p>
          <a:p>
            <a:endParaRPr lang="en-US" dirty="0"/>
          </a:p>
          <a:p>
            <a:endParaRPr lang="en-US" dirty="0"/>
          </a:p>
          <a:p>
            <a:endParaRPr lang="en-US" dirty="0"/>
          </a:p>
          <a:p>
            <a:endParaRPr lang="en-US" dirty="0"/>
          </a:p>
          <a:p>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18</a:t>
            </a:fld>
            <a:endParaRPr lang="de-DE" altLang="de-DE" dirty="0"/>
          </a:p>
        </p:txBody>
      </p:sp>
    </p:spTree>
    <p:extLst>
      <p:ext uri="{BB962C8B-B14F-4D97-AF65-F5344CB8AC3E}">
        <p14:creationId xmlns:p14="http://schemas.microsoft.com/office/powerpoint/2010/main" val="245806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812570"/>
            <a:ext cx="8061325" cy="743280"/>
          </a:xfrm>
        </p:spPr>
        <p:txBody>
          <a:bodyPr/>
          <a:lstStyle/>
          <a:p>
            <a:r>
              <a:rPr lang="de-DE" dirty="0"/>
              <a:t>Task 3) </a:t>
            </a:r>
            <a:r>
              <a:rPr lang="de-DE" dirty="0" err="1"/>
              <a:t>Internalization</a:t>
            </a:r>
            <a:r>
              <a:rPr lang="de-DE" dirty="0"/>
              <a:t> </a:t>
            </a:r>
            <a:r>
              <a:rPr lang="de-DE" dirty="0" err="1"/>
              <a:t>of</a:t>
            </a:r>
            <a:r>
              <a:rPr lang="de-DE" dirty="0"/>
              <a:t> external </a:t>
            </a:r>
            <a:r>
              <a:rPr lang="de-DE" dirty="0" err="1"/>
              <a:t>effects</a:t>
            </a:r>
            <a:r>
              <a:rPr lang="de-DE" dirty="0"/>
              <a:t> –</a:t>
            </a:r>
            <a:br>
              <a:rPr lang="de-DE" dirty="0"/>
            </a:br>
            <a:r>
              <a:rPr lang="de-DE" dirty="0"/>
              <a:t>Carbon </a:t>
            </a:r>
            <a:r>
              <a:rPr lang="de-DE" dirty="0" err="1"/>
              <a:t>tax</a:t>
            </a:r>
            <a:endParaRPr lang="de-DE" dirty="0"/>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indent="0"/>
                <a:r>
                  <a:rPr lang="en-US" dirty="0"/>
                  <a:t>The industry of the country </a:t>
                </a:r>
                <a:r>
                  <a:rPr lang="en-US" dirty="0" err="1"/>
                  <a:t>Cleanland</a:t>
                </a:r>
                <a:r>
                  <a:rPr lang="en-US" dirty="0"/>
                  <a:t> emits 150 Million </a:t>
                </a:r>
                <a:r>
                  <a:rPr lang="en-US" dirty="0" err="1"/>
                  <a:t>tonnes</a:t>
                </a:r>
                <a:r>
                  <a:rPr lang="en-US" dirty="0"/>
                  <a:t> of CO2. The following formula shows the total CO2 abatement cost function.</a:t>
                </a:r>
                <a:endParaRPr lang="de-DE" dirty="0"/>
              </a:p>
              <a:p>
                <a:pPr algn="ctr"/>
                <a:r>
                  <a:rPr lang="en-US" dirty="0"/>
                  <a:t> </a:t>
                </a:r>
                <a14:m>
                  <m:oMath xmlns:m="http://schemas.openxmlformats.org/officeDocument/2006/math">
                    <m:r>
                      <a:rPr lang="en-US" i="1">
                        <a:latin typeface="Cambria Math" panose="02040503050406030204" pitchFamily="18" charset="0"/>
                      </a:rPr>
                      <m:t>𝐾</m:t>
                    </m:r>
                    <m:d>
                      <m:dPr>
                        <m:ctrlPr>
                          <a:rPr lang="de-DE" i="1">
                            <a:latin typeface="Cambria Math" panose="02040503050406030204" pitchFamily="18" charset="0"/>
                          </a:rPr>
                        </m:ctrlPr>
                      </m:dPr>
                      <m:e>
                        <m:r>
                          <a:rPr lang="en-US" i="1">
                            <a:latin typeface="Cambria Math" panose="02040503050406030204" pitchFamily="18" charset="0"/>
                          </a:rPr>
                          <m:t>𝑥</m:t>
                        </m:r>
                      </m:e>
                    </m:d>
                    <m:r>
                      <a:rPr lang="en-US" i="1">
                        <a:latin typeface="Cambria Math" panose="02040503050406030204" pitchFamily="18" charset="0"/>
                      </a:rPr>
                      <m:t>=−0.025∙</m:t>
                    </m:r>
                    <m:sSup>
                      <m:sSupPr>
                        <m:ctrlPr>
                          <a:rPr lang="de-DE" i="1">
                            <a:latin typeface="Cambria Math" panose="02040503050406030204" pitchFamily="18" charset="0"/>
                          </a:rPr>
                        </m:ctrlPr>
                      </m:sSupPr>
                      <m:e>
                        <m:r>
                          <a:rPr lang="en-US" i="1">
                            <a:latin typeface="Cambria Math" panose="02040503050406030204" pitchFamily="18" charset="0"/>
                          </a:rPr>
                          <m:t>𝑥</m:t>
                        </m:r>
                      </m:e>
                      <m:sup>
                        <m:r>
                          <a:rPr lang="en-US" i="1">
                            <a:latin typeface="Cambria Math" panose="02040503050406030204" pitchFamily="18" charset="0"/>
                          </a:rPr>
                          <m:t>3</m:t>
                        </m:r>
                      </m:sup>
                    </m:sSup>
                    <m:r>
                      <a:rPr lang="en-US" i="1">
                        <a:latin typeface="Cambria Math" panose="02040503050406030204" pitchFamily="18" charset="0"/>
                      </a:rPr>
                      <m:t>+3∙</m:t>
                    </m:r>
                    <m:sSup>
                      <m:sSupPr>
                        <m:ctrlPr>
                          <a:rPr lang="de-DE" i="1">
                            <a:latin typeface="Cambria Math" panose="02040503050406030204" pitchFamily="18" charset="0"/>
                          </a:rPr>
                        </m:ctrlPr>
                      </m:sSupPr>
                      <m:e>
                        <m:r>
                          <a:rPr lang="en-US" i="1">
                            <a:latin typeface="Cambria Math" panose="02040503050406030204" pitchFamily="18" charset="0"/>
                          </a:rPr>
                          <m:t>𝑥</m:t>
                        </m:r>
                      </m:e>
                      <m:sup>
                        <m:r>
                          <a:rPr lang="en-US" i="1">
                            <a:latin typeface="Cambria Math" panose="02040503050406030204" pitchFamily="18" charset="0"/>
                          </a:rPr>
                          <m:t>2</m:t>
                        </m:r>
                      </m:sup>
                    </m:sSup>
                    <m:r>
                      <a:rPr lang="en-US" i="1">
                        <a:latin typeface="Cambria Math" panose="02040503050406030204" pitchFamily="18" charset="0"/>
                      </a:rPr>
                      <m:t>−60∙</m:t>
                    </m:r>
                    <m:r>
                      <a:rPr lang="en-US" i="1">
                        <a:latin typeface="Cambria Math" panose="02040503050406030204" pitchFamily="18" charset="0"/>
                      </a:rPr>
                      <m:t>𝑥</m:t>
                    </m:r>
                    <m:r>
                      <a:rPr lang="en-US" i="1">
                        <a:latin typeface="Cambria Math" panose="02040503050406030204" pitchFamily="18" charset="0"/>
                      </a:rPr>
                      <m:t>           </m:t>
                    </m:r>
                    <m:r>
                      <a:rPr lang="en-US" i="1">
                        <a:latin typeface="Cambria Math" panose="02040503050406030204" pitchFamily="18" charset="0"/>
                      </a:rPr>
                      <m:t>𝑓𝑜𝑟</m:t>
                    </m:r>
                    <m:r>
                      <a:rPr lang="en-US" i="1">
                        <a:latin typeface="Cambria Math" panose="02040503050406030204" pitchFamily="18" charset="0"/>
                      </a:rPr>
                      <m:t> </m:t>
                    </m:r>
                    <m:r>
                      <a:rPr lang="en-US" i="1">
                        <a:latin typeface="Cambria Math" panose="02040503050406030204" pitchFamily="18" charset="0"/>
                      </a:rPr>
                      <m:t>𝑥</m:t>
                    </m:r>
                    <m:r>
                      <a:rPr lang="en-US" i="1">
                        <a:latin typeface="Cambria Math" panose="02040503050406030204" pitchFamily="18" charset="0"/>
                      </a:rPr>
                      <m:t>∈</m:t>
                    </m:r>
                    <m:d>
                      <m:dPr>
                        <m:begChr m:val="["/>
                        <m:endChr m:val="]"/>
                        <m:ctrlPr>
                          <a:rPr lang="de-DE" i="1">
                            <a:latin typeface="Cambria Math" panose="02040503050406030204" pitchFamily="18" charset="0"/>
                          </a:rPr>
                        </m:ctrlPr>
                      </m:dPr>
                      <m:e>
                        <m:r>
                          <a:rPr lang="en-US" i="1">
                            <a:latin typeface="Cambria Math" panose="02040503050406030204" pitchFamily="18" charset="0"/>
                          </a:rPr>
                          <m:t>0, 50</m:t>
                        </m:r>
                      </m:e>
                    </m:d>
                  </m:oMath>
                </a14:m>
                <a:endParaRPr lang="de-DE" dirty="0"/>
              </a:p>
              <a:p>
                <a14:m>
                  <m:oMath xmlns:m="http://schemas.openxmlformats.org/officeDocument/2006/math">
                    <m:r>
                      <a:rPr lang="en-US" i="1">
                        <a:latin typeface="Cambria Math" panose="02040503050406030204" pitchFamily="18" charset="0"/>
                      </a:rPr>
                      <m:t>𝐾</m:t>
                    </m:r>
                    <m:r>
                      <a:rPr lang="en-US" i="1">
                        <a:latin typeface="Cambria Math" panose="02040503050406030204" pitchFamily="18" charset="0"/>
                      </a:rPr>
                      <m:t>(</m:t>
                    </m:r>
                    <m:r>
                      <a:rPr lang="en-US" i="1">
                        <a:latin typeface="Cambria Math" panose="02040503050406030204" pitchFamily="18" charset="0"/>
                      </a:rPr>
                      <m:t>𝑥</m:t>
                    </m:r>
                    <m:r>
                      <a:rPr lang="en-US" i="1">
                        <a:latin typeface="Cambria Math" panose="02040503050406030204" pitchFamily="18" charset="0"/>
                      </a:rPr>
                      <m:t>)</m:t>
                    </m:r>
                  </m:oMath>
                </a14:m>
                <a:r>
                  <a:rPr lang="en-US" dirty="0"/>
                  <a:t>:	total cost of abatement in Million € and </a:t>
                </a:r>
                <a:endParaRPr lang="de-DE" dirty="0"/>
              </a:p>
              <a:p>
                <a14:m>
                  <m:oMath xmlns:m="http://schemas.openxmlformats.org/officeDocument/2006/math">
                    <m:r>
                      <a:rPr lang="en-US" i="1">
                        <a:latin typeface="Cambria Math" panose="02040503050406030204" pitchFamily="18" charset="0"/>
                      </a:rPr>
                      <m:t>𝑥</m:t>
                    </m:r>
                  </m:oMath>
                </a14:m>
                <a:r>
                  <a:rPr lang="en-US" dirty="0"/>
                  <a:t>:	abatement in Million t CO2</a:t>
                </a:r>
                <a:endParaRPr lang="de-DE" dirty="0"/>
              </a:p>
              <a:p>
                <a:r>
                  <a:rPr lang="en-US" dirty="0"/>
                  <a:t> </a:t>
                </a:r>
                <a:endParaRPr lang="de-DE" dirty="0"/>
              </a:p>
              <a:p>
                <a:pPr lvl="0"/>
                <a:r>
                  <a:rPr lang="en-US" dirty="0"/>
                  <a:t>d) Calculate the industry’s cost to abate 40 Million t CO</a:t>
                </a:r>
                <a:r>
                  <a:rPr lang="en-US" baseline="-25000" dirty="0"/>
                  <a:t>2</a:t>
                </a:r>
                <a:r>
                  <a:rPr lang="en-US" dirty="0"/>
                  <a:t>. 		</a:t>
                </a:r>
                <a:r>
                  <a:rPr lang="en-US" b="1" dirty="0"/>
                  <a:t>[2]</a:t>
                </a:r>
                <a:endParaRPr lang="de-DE" dirty="0"/>
              </a:p>
              <a:p>
                <a:pPr>
                  <a:buAutoNum type="alphaLcParenR"/>
                </a:pPr>
                <a:endParaRPr lang="en-US" b="1" dirty="0"/>
              </a:p>
              <a:p>
                <a:pPr>
                  <a:buAutoNum type="alphaLcParenR"/>
                </a:pPr>
                <a:endParaRPr lang="en-US" b="1" dirty="0"/>
              </a:p>
              <a:p>
                <a:pPr>
                  <a:buAutoNum type="alphaLcParenR"/>
                </a:pPr>
                <a:endParaRPr lang="en-US" b="1" dirty="0"/>
              </a:p>
              <a:p>
                <a:pPr>
                  <a:buAutoNum type="alphaLcParenR"/>
                </a:pPr>
                <a:endParaRPr lang="en-US" b="1" dirty="0"/>
              </a:p>
              <a:p>
                <a:pPr>
                  <a:buAutoNum type="alphaLcParenR"/>
                </a:pPr>
                <a:endParaRPr lang="en-US" b="1" dirty="0"/>
              </a:p>
              <a:p>
                <a:pPr>
                  <a:buAutoNum type="alphaLcParenR"/>
                </a:pPr>
                <a:endParaRPr lang="de-DE" dirty="0"/>
              </a:p>
              <a:p>
                <a:pPr marL="0" lvl="0" indent="0"/>
                <a:r>
                  <a:rPr lang="en-US" dirty="0"/>
                  <a:t>				</a:t>
                </a:r>
              </a:p>
              <a:p>
                <a:endParaRPr lang="en-US" dirty="0"/>
              </a:p>
              <a:p>
                <a:endParaRPr lang="en-US" dirty="0"/>
              </a:p>
              <a:p>
                <a:endParaRPr lang="en-US" dirty="0"/>
              </a:p>
              <a:p>
                <a:endParaRPr lang="en-US" dirty="0"/>
              </a:p>
              <a:p>
                <a:endParaRPr lang="en-US" dirty="0"/>
              </a:p>
              <a:p>
                <a:pPr marL="0" indent="0"/>
                <a:endParaRPr lang="en-US" dirty="0"/>
              </a:p>
              <a:p>
                <a:endParaRPr lang="de-DE" dirty="0"/>
              </a:p>
            </p:txBody>
          </p:sp>
        </mc:Choice>
        <mc:Fallback xmlns="">
          <p:sp>
            <p:nvSpPr>
              <p:cNvPr id="3" name="Inhaltsplatzhalter 2">
                <a:extLst>
                  <a:ext uri="{FF2B5EF4-FFF2-40B4-BE49-F238E27FC236}">
                    <a16:creationId xmlns:a16="http://schemas.microsoft.com/office/drawing/2014/main" id="{8A0AC006-BF23-4430-A348-4DFE3F3A46C8}"/>
                  </a:ext>
                </a:extLst>
              </p:cNvPr>
              <p:cNvSpPr>
                <a:spLocks noGrp="1" noRot="1" noChangeAspect="1" noMove="1" noResize="1" noEditPoints="1" noAdjustHandles="1" noChangeArrowheads="1" noChangeShapeType="1" noTextEdit="1"/>
              </p:cNvSpPr>
              <p:nvPr>
                <p:ph idx="1"/>
              </p:nvPr>
            </p:nvSpPr>
            <p:spPr>
              <a:xfrm>
                <a:off x="539750" y="1715923"/>
                <a:ext cx="8061325" cy="4665405"/>
              </a:xfrm>
              <a:blipFill>
                <a:blip r:embed="rId3"/>
                <a:stretch>
                  <a:fillRect l="-1815" t="-1958"/>
                </a:stretch>
              </a:blipFill>
            </p:spPr>
            <p:txBody>
              <a:bodyPr/>
              <a:lstStyle/>
              <a:p>
                <a:r>
                  <a:rPr lang="de-DE">
                    <a:noFill/>
                  </a:rPr>
                  <a:t> </a:t>
                </a:r>
              </a:p>
            </p:txBody>
          </p:sp>
        </mc:Fallback>
      </mc:AlternateContent>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19</a:t>
            </a:fld>
            <a:endParaRPr lang="de-DE" altLang="de-DE" dirty="0"/>
          </a:p>
        </p:txBody>
      </p:sp>
    </p:spTree>
    <p:extLst>
      <p:ext uri="{BB962C8B-B14F-4D97-AF65-F5344CB8AC3E}">
        <p14:creationId xmlns:p14="http://schemas.microsoft.com/office/powerpoint/2010/main" val="2206729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CE3CD1FF-ADD1-41D9-9CAA-22EEEBDE0BFA}"/>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a:t>
            </a:fld>
            <a:endParaRPr lang="de-DE" altLang="de-DE" dirty="0"/>
          </a:p>
        </p:txBody>
      </p:sp>
      <p:sp>
        <p:nvSpPr>
          <p:cNvPr id="6" name="Titel 1">
            <a:extLst>
              <a:ext uri="{FF2B5EF4-FFF2-40B4-BE49-F238E27FC236}">
                <a16:creationId xmlns:a16="http://schemas.microsoft.com/office/drawing/2014/main" id="{592BCE49-6EC9-46E8-94E6-1485B49678F7}"/>
              </a:ext>
            </a:extLst>
          </p:cNvPr>
          <p:cNvSpPr>
            <a:spLocks noGrp="1"/>
          </p:cNvSpPr>
          <p:nvPr>
            <p:ph type="title"/>
          </p:nvPr>
        </p:nvSpPr>
        <p:spPr>
          <a:xfrm>
            <a:off x="539750" y="1379753"/>
            <a:ext cx="8061325" cy="358560"/>
          </a:xfrm>
        </p:spPr>
        <p:txBody>
          <a:bodyPr/>
          <a:lstStyle/>
          <a:p>
            <a:r>
              <a:rPr lang="de-DE" dirty="0" err="1"/>
              <a:t>Exam</a:t>
            </a:r>
            <a:r>
              <a:rPr lang="de-DE" dirty="0"/>
              <a:t> on Friday, 28.02.2020 8:00 – 10:30 </a:t>
            </a:r>
            <a:r>
              <a:rPr lang="de-DE" dirty="0" err="1"/>
              <a:t>hrs</a:t>
            </a:r>
            <a:r>
              <a:rPr lang="de-DE" dirty="0"/>
              <a:t> at H 0104</a:t>
            </a:r>
          </a:p>
        </p:txBody>
      </p:sp>
      <p:sp>
        <p:nvSpPr>
          <p:cNvPr id="7" name="Inhaltsplatzhalter 2">
            <a:extLst>
              <a:ext uri="{FF2B5EF4-FFF2-40B4-BE49-F238E27FC236}">
                <a16:creationId xmlns:a16="http://schemas.microsoft.com/office/drawing/2014/main" id="{851E21C0-CF8D-4667-81D1-6DB5F400397A}"/>
              </a:ext>
            </a:extLst>
          </p:cNvPr>
          <p:cNvSpPr>
            <a:spLocks noGrp="1"/>
          </p:cNvSpPr>
          <p:nvPr>
            <p:ph idx="1"/>
          </p:nvPr>
        </p:nvSpPr>
        <p:spPr>
          <a:xfrm>
            <a:off x="539750" y="1924050"/>
            <a:ext cx="8061325" cy="4067175"/>
          </a:xfrm>
        </p:spPr>
        <p:txBody>
          <a:bodyPr/>
          <a:lstStyle/>
          <a:p>
            <a:r>
              <a:rPr lang="de-DE" sz="1600" dirty="0" err="1"/>
              <a:t>Exam</a:t>
            </a:r>
            <a:endParaRPr lang="de-DE" sz="1600" dirty="0"/>
          </a:p>
          <a:p>
            <a:pPr lvl="1">
              <a:buFont typeface="Arial" panose="020B0604020202020204" pitchFamily="34" charset="0"/>
              <a:buChar char="•"/>
            </a:pPr>
            <a:r>
              <a:rPr lang="de-DE" sz="1600" dirty="0"/>
              <a:t>6 ECTS </a:t>
            </a:r>
            <a:r>
              <a:rPr lang="de-DE" sz="1600" dirty="0" err="1"/>
              <a:t>for</a:t>
            </a:r>
            <a:r>
              <a:rPr lang="de-DE" sz="1600" dirty="0"/>
              <a:t> a </a:t>
            </a:r>
            <a:r>
              <a:rPr lang="de-DE" sz="1600" dirty="0" err="1"/>
              <a:t>written</a:t>
            </a:r>
            <a:r>
              <a:rPr lang="de-DE" sz="1600" dirty="0"/>
              <a:t> </a:t>
            </a:r>
            <a:r>
              <a:rPr lang="de-DE" sz="1600" dirty="0" err="1"/>
              <a:t>exam</a:t>
            </a:r>
            <a:r>
              <a:rPr lang="de-DE" sz="1600" dirty="0"/>
              <a:t> </a:t>
            </a:r>
            <a:r>
              <a:rPr lang="de-DE" sz="1600" dirty="0" err="1"/>
              <a:t>of</a:t>
            </a:r>
            <a:r>
              <a:rPr lang="de-DE" sz="1600" dirty="0"/>
              <a:t> 90 </a:t>
            </a:r>
            <a:r>
              <a:rPr lang="de-DE" sz="1600" dirty="0" err="1"/>
              <a:t>minutes</a:t>
            </a:r>
            <a:endParaRPr lang="de-DE" sz="1600" dirty="0"/>
          </a:p>
          <a:p>
            <a:pPr marL="0" lvl="1" indent="0">
              <a:buNone/>
            </a:pPr>
            <a:endParaRPr lang="de-DE" sz="1600" dirty="0"/>
          </a:p>
          <a:p>
            <a:pPr marL="0" lvl="1" indent="0">
              <a:buNone/>
            </a:pPr>
            <a:r>
              <a:rPr lang="de-DE" sz="1600" dirty="0" err="1"/>
              <a:t>Subjects</a:t>
            </a:r>
            <a:endParaRPr lang="de-DE" sz="1600" dirty="0"/>
          </a:p>
          <a:p>
            <a:pPr marL="693738" lvl="2" indent="-285750"/>
            <a:r>
              <a:rPr lang="de-DE" sz="1600" dirty="0"/>
              <a:t>„</a:t>
            </a:r>
            <a:r>
              <a:rPr lang="de-DE" sz="1600" dirty="0" err="1"/>
              <a:t>Theoretical</a:t>
            </a:r>
            <a:r>
              <a:rPr lang="de-DE" sz="1600" dirty="0"/>
              <a:t> </a:t>
            </a:r>
            <a:r>
              <a:rPr lang="de-DE" sz="1600" dirty="0" err="1"/>
              <a:t>questions</a:t>
            </a:r>
            <a:r>
              <a:rPr lang="de-DE" sz="1600" dirty="0"/>
              <a:t>“ </a:t>
            </a:r>
            <a:r>
              <a:rPr lang="de-DE" sz="1600" dirty="0" err="1"/>
              <a:t>based</a:t>
            </a:r>
            <a:r>
              <a:rPr lang="de-DE" sz="1600" dirty="0"/>
              <a:t> on </a:t>
            </a:r>
            <a:r>
              <a:rPr lang="de-DE" sz="1600" dirty="0" err="1"/>
              <a:t>the</a:t>
            </a:r>
            <a:r>
              <a:rPr lang="de-DE" sz="1600" dirty="0"/>
              <a:t> </a:t>
            </a:r>
            <a:r>
              <a:rPr lang="de-DE" sz="1600" dirty="0" err="1"/>
              <a:t>lecture</a:t>
            </a:r>
            <a:endParaRPr lang="de-DE" sz="1600" dirty="0"/>
          </a:p>
          <a:p>
            <a:pPr marL="693738" lvl="2" indent="-285750"/>
            <a:r>
              <a:rPr lang="de-DE" sz="1600" dirty="0"/>
              <a:t>„</a:t>
            </a:r>
            <a:r>
              <a:rPr lang="de-DE" sz="1600" dirty="0" err="1"/>
              <a:t>Calculation</a:t>
            </a:r>
            <a:r>
              <a:rPr lang="de-DE" sz="1600" dirty="0"/>
              <a:t> </a:t>
            </a:r>
            <a:r>
              <a:rPr lang="de-DE" sz="1600" dirty="0" err="1"/>
              <a:t>based</a:t>
            </a:r>
            <a:r>
              <a:rPr lang="de-DE" sz="1600" dirty="0"/>
              <a:t> </a:t>
            </a:r>
            <a:r>
              <a:rPr lang="de-DE" sz="1600" dirty="0" err="1"/>
              <a:t>questions</a:t>
            </a:r>
            <a:r>
              <a:rPr lang="de-DE" sz="1600" dirty="0"/>
              <a:t>“ </a:t>
            </a:r>
            <a:r>
              <a:rPr lang="de-DE" sz="1600" dirty="0" err="1"/>
              <a:t>based</a:t>
            </a:r>
            <a:r>
              <a:rPr lang="de-DE" sz="1600" dirty="0"/>
              <a:t> on </a:t>
            </a:r>
            <a:r>
              <a:rPr lang="de-DE" sz="1600" dirty="0" err="1"/>
              <a:t>the</a:t>
            </a:r>
            <a:r>
              <a:rPr lang="de-DE" sz="1600" dirty="0"/>
              <a:t> </a:t>
            </a:r>
            <a:r>
              <a:rPr lang="de-DE" sz="1600" dirty="0" err="1"/>
              <a:t>tutorial</a:t>
            </a:r>
            <a:endParaRPr lang="de-DE" sz="1600" dirty="0"/>
          </a:p>
          <a:p>
            <a:pPr marL="693738" lvl="2" indent="-285750"/>
            <a:endParaRPr lang="de-DE" sz="1600" dirty="0"/>
          </a:p>
          <a:p>
            <a:pPr marL="0" lvl="1" indent="0">
              <a:buNone/>
            </a:pPr>
            <a:r>
              <a:rPr lang="de-DE" sz="1600" dirty="0"/>
              <a:t>Registration</a:t>
            </a:r>
          </a:p>
          <a:p>
            <a:pPr marL="693738" lvl="2" indent="-285750"/>
            <a:r>
              <a:rPr lang="de-DE" sz="1600" dirty="0" err="1"/>
              <a:t>If</a:t>
            </a:r>
            <a:r>
              <a:rPr lang="de-DE" sz="1600" dirty="0"/>
              <a:t> possible, </a:t>
            </a:r>
            <a:r>
              <a:rPr lang="de-DE" sz="1600" dirty="0" err="1"/>
              <a:t>use</a:t>
            </a:r>
            <a:r>
              <a:rPr lang="de-DE" sz="1600" dirty="0"/>
              <a:t> QISPOS</a:t>
            </a:r>
          </a:p>
          <a:p>
            <a:pPr marL="693738" lvl="2" indent="-285750"/>
            <a:r>
              <a:rPr lang="de-DE" sz="1600" dirty="0"/>
              <a:t>Free </a:t>
            </a:r>
            <a:r>
              <a:rPr lang="de-DE" sz="1600" dirty="0" err="1"/>
              <a:t>choice</a:t>
            </a:r>
            <a:r>
              <a:rPr lang="de-DE" sz="1600" dirty="0"/>
              <a:t> and </a:t>
            </a:r>
            <a:r>
              <a:rPr lang="de-DE" sz="1600" dirty="0" err="1"/>
              <a:t>supplementary</a:t>
            </a:r>
            <a:r>
              <a:rPr lang="de-DE" sz="1600" dirty="0"/>
              <a:t> </a:t>
            </a:r>
            <a:r>
              <a:rPr lang="de-DE" sz="1600" dirty="0" err="1"/>
              <a:t>modules</a:t>
            </a:r>
            <a:r>
              <a:rPr lang="de-DE" sz="1600" dirty="0"/>
              <a:t>: Examination </a:t>
            </a:r>
            <a:r>
              <a:rPr lang="de-DE" sz="1600" dirty="0" err="1"/>
              <a:t>office</a:t>
            </a:r>
            <a:endParaRPr lang="de-DE" sz="1600" dirty="0"/>
          </a:p>
          <a:p>
            <a:pPr marL="693738" lvl="2" indent="-285750"/>
            <a:r>
              <a:rPr lang="de-DE" sz="1600" dirty="0"/>
              <a:t>Erasmus: Mail </a:t>
            </a:r>
            <a:r>
              <a:rPr lang="de-DE" sz="1600" dirty="0" err="1"/>
              <a:t>with</a:t>
            </a:r>
            <a:r>
              <a:rPr lang="de-DE" sz="1600" dirty="0"/>
              <a:t> </a:t>
            </a:r>
            <a:r>
              <a:rPr lang="de-DE" sz="1600" dirty="0" err="1"/>
              <a:t>name</a:t>
            </a:r>
            <a:r>
              <a:rPr lang="de-DE" sz="1600" dirty="0"/>
              <a:t>, </a:t>
            </a:r>
            <a:r>
              <a:rPr lang="de-DE" sz="1600" dirty="0" err="1"/>
              <a:t>matriculation</a:t>
            </a:r>
            <a:r>
              <a:rPr lang="de-DE" sz="1600" dirty="0"/>
              <a:t> </a:t>
            </a:r>
            <a:r>
              <a:rPr lang="de-DE" sz="1600" dirty="0" err="1"/>
              <a:t>number</a:t>
            </a:r>
            <a:r>
              <a:rPr lang="de-DE" sz="1600" dirty="0"/>
              <a:t> </a:t>
            </a:r>
            <a:r>
              <a:rPr lang="de-DE" sz="1600" dirty="0" err="1"/>
              <a:t>to</a:t>
            </a:r>
            <a:r>
              <a:rPr lang="de-DE" sz="1600" dirty="0"/>
              <a:t> </a:t>
            </a:r>
            <a:r>
              <a:rPr lang="de-DE" sz="1600" dirty="0">
                <a:hlinkClick r:id="rId3"/>
              </a:rPr>
              <a:t>elena.timofeeva@tu-berlin.de</a:t>
            </a:r>
            <a:endParaRPr lang="de-DE" sz="1600" dirty="0"/>
          </a:p>
          <a:p>
            <a:pPr marL="693738" lvl="2" indent="-285750"/>
            <a:r>
              <a:rPr lang="de-DE" sz="1600" dirty="0" err="1"/>
              <a:t>Please</a:t>
            </a:r>
            <a:r>
              <a:rPr lang="de-DE" sz="1600" dirty="0"/>
              <a:t> do not </a:t>
            </a:r>
            <a:r>
              <a:rPr lang="de-DE" sz="1600" dirty="0" err="1"/>
              <a:t>register</a:t>
            </a:r>
            <a:r>
              <a:rPr lang="de-DE" sz="1600" dirty="0"/>
              <a:t> multiple </a:t>
            </a:r>
            <a:r>
              <a:rPr lang="de-DE" sz="1600" dirty="0" err="1"/>
              <a:t>ways</a:t>
            </a:r>
            <a:endParaRPr lang="de-DE" sz="1600" dirty="0"/>
          </a:p>
          <a:p>
            <a:pPr marL="407988" lvl="2" indent="0">
              <a:buNone/>
            </a:pPr>
            <a:endParaRPr lang="de-DE" sz="1600" dirty="0"/>
          </a:p>
          <a:p>
            <a:pPr marL="0" lvl="1" indent="0">
              <a:buNone/>
            </a:pPr>
            <a:r>
              <a:rPr lang="de-DE" sz="1600" dirty="0" err="1"/>
              <a:t>Exam</a:t>
            </a:r>
            <a:r>
              <a:rPr lang="de-DE" sz="1600" dirty="0"/>
              <a:t> review</a:t>
            </a:r>
          </a:p>
          <a:p>
            <a:pPr marL="693738" lvl="2" indent="-285750"/>
            <a:r>
              <a:rPr lang="de-DE" sz="1600" dirty="0"/>
              <a:t>In </a:t>
            </a:r>
            <a:r>
              <a:rPr lang="de-DE" sz="1600" dirty="0" err="1"/>
              <a:t>the</a:t>
            </a:r>
            <a:r>
              <a:rPr lang="de-DE" sz="1600" dirty="0"/>
              <a:t> </a:t>
            </a:r>
            <a:r>
              <a:rPr lang="de-DE" sz="1600" dirty="0" err="1"/>
              <a:t>second</a:t>
            </a:r>
            <a:r>
              <a:rPr lang="de-DE" sz="1600" dirty="0"/>
              <a:t> </a:t>
            </a:r>
            <a:r>
              <a:rPr lang="de-DE" sz="1600" dirty="0" err="1"/>
              <a:t>week</a:t>
            </a:r>
            <a:r>
              <a:rPr lang="de-DE" sz="1600" dirty="0"/>
              <a:t> </a:t>
            </a:r>
            <a:r>
              <a:rPr lang="de-DE" sz="1600" dirty="0" err="1"/>
              <a:t>of</a:t>
            </a:r>
            <a:r>
              <a:rPr lang="de-DE" sz="1600" dirty="0"/>
              <a:t> </a:t>
            </a:r>
            <a:r>
              <a:rPr lang="de-DE" sz="1600" dirty="0" err="1"/>
              <a:t>the</a:t>
            </a:r>
            <a:r>
              <a:rPr lang="de-DE" sz="1600" dirty="0"/>
              <a:t> </a:t>
            </a:r>
            <a:r>
              <a:rPr lang="de-DE" sz="1600" dirty="0" err="1"/>
              <a:t>new</a:t>
            </a:r>
            <a:r>
              <a:rPr lang="de-DE" sz="1600" dirty="0"/>
              <a:t> </a:t>
            </a:r>
            <a:r>
              <a:rPr lang="de-DE" sz="1600" dirty="0" err="1"/>
              <a:t>semester</a:t>
            </a:r>
            <a:r>
              <a:rPr lang="de-DE" sz="1600" dirty="0"/>
              <a:t> </a:t>
            </a:r>
            <a:r>
              <a:rPr lang="de-DE" sz="1600" dirty="0" err="1"/>
              <a:t>SoSe</a:t>
            </a:r>
            <a:r>
              <a:rPr lang="de-DE" sz="1600" dirty="0"/>
              <a:t> 20 (20.04.2020 – 24.04.2020)</a:t>
            </a:r>
          </a:p>
          <a:p>
            <a:pPr marL="407988" lvl="2" indent="0">
              <a:buNone/>
            </a:pPr>
            <a:endParaRPr lang="de-DE" sz="1600" dirty="0"/>
          </a:p>
          <a:p>
            <a:pPr marL="693738" lvl="2" indent="-285750"/>
            <a:endParaRPr lang="de-DE" sz="1600" dirty="0"/>
          </a:p>
          <a:p>
            <a:pPr marL="407988" lvl="2" indent="0">
              <a:buNone/>
            </a:pPr>
            <a:endParaRPr lang="de-DE" sz="1600" dirty="0"/>
          </a:p>
          <a:p>
            <a:pPr marL="693738" lvl="2" indent="-285750"/>
            <a:endParaRPr lang="de-DE" sz="1600" dirty="0"/>
          </a:p>
          <a:p>
            <a:pPr marL="693738" lvl="2" indent="-285750"/>
            <a:endParaRPr lang="de-DE" sz="1600" dirty="0"/>
          </a:p>
        </p:txBody>
      </p:sp>
    </p:spTree>
    <p:extLst>
      <p:ext uri="{BB962C8B-B14F-4D97-AF65-F5344CB8AC3E}">
        <p14:creationId xmlns:p14="http://schemas.microsoft.com/office/powerpoint/2010/main" val="1657847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812570"/>
            <a:ext cx="8061325" cy="743280"/>
          </a:xfrm>
        </p:spPr>
        <p:txBody>
          <a:bodyPr/>
          <a:lstStyle/>
          <a:p>
            <a:r>
              <a:rPr lang="de-DE" dirty="0"/>
              <a:t>Task 3) </a:t>
            </a:r>
            <a:r>
              <a:rPr lang="de-DE" dirty="0" err="1"/>
              <a:t>Internalization</a:t>
            </a:r>
            <a:r>
              <a:rPr lang="de-DE" dirty="0"/>
              <a:t> </a:t>
            </a:r>
            <a:r>
              <a:rPr lang="de-DE" dirty="0" err="1"/>
              <a:t>of</a:t>
            </a:r>
            <a:r>
              <a:rPr lang="de-DE" dirty="0"/>
              <a:t> external </a:t>
            </a:r>
            <a:r>
              <a:rPr lang="de-DE" dirty="0" err="1"/>
              <a:t>effects</a:t>
            </a:r>
            <a:r>
              <a:rPr lang="de-DE" dirty="0"/>
              <a:t> –</a:t>
            </a:r>
            <a:br>
              <a:rPr lang="de-DE" dirty="0"/>
            </a:br>
            <a:r>
              <a:rPr lang="de-DE" dirty="0"/>
              <a:t>Carbon </a:t>
            </a:r>
            <a:r>
              <a:rPr lang="de-DE" dirty="0" err="1"/>
              <a:t>tax</a:t>
            </a:r>
            <a:endParaRPr lang="de-DE" dirty="0"/>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indent="0"/>
                <a:r>
                  <a:rPr lang="en-US" dirty="0"/>
                  <a:t>The industry of the country </a:t>
                </a:r>
                <a:r>
                  <a:rPr lang="en-US" dirty="0" err="1"/>
                  <a:t>Cleanland</a:t>
                </a:r>
                <a:r>
                  <a:rPr lang="en-US" dirty="0"/>
                  <a:t> emits 150 Million </a:t>
                </a:r>
                <a:r>
                  <a:rPr lang="en-US" dirty="0" err="1"/>
                  <a:t>tonnes</a:t>
                </a:r>
                <a:r>
                  <a:rPr lang="en-US" dirty="0"/>
                  <a:t> of CO2. The following formula shows the total CO2 abatement cost function.</a:t>
                </a:r>
                <a:endParaRPr lang="de-DE" dirty="0"/>
              </a:p>
              <a:p>
                <a:pPr algn="ctr"/>
                <a:r>
                  <a:rPr lang="en-US" dirty="0"/>
                  <a:t> </a:t>
                </a:r>
                <a14:m>
                  <m:oMath xmlns:m="http://schemas.openxmlformats.org/officeDocument/2006/math">
                    <m:r>
                      <a:rPr lang="en-US" i="1">
                        <a:latin typeface="Cambria Math" panose="02040503050406030204" pitchFamily="18" charset="0"/>
                      </a:rPr>
                      <m:t>𝐾</m:t>
                    </m:r>
                    <m:d>
                      <m:dPr>
                        <m:ctrlPr>
                          <a:rPr lang="de-DE" i="1">
                            <a:latin typeface="Cambria Math" panose="02040503050406030204" pitchFamily="18" charset="0"/>
                          </a:rPr>
                        </m:ctrlPr>
                      </m:dPr>
                      <m:e>
                        <m:r>
                          <a:rPr lang="en-US" i="1">
                            <a:latin typeface="Cambria Math" panose="02040503050406030204" pitchFamily="18" charset="0"/>
                          </a:rPr>
                          <m:t>𝑥</m:t>
                        </m:r>
                      </m:e>
                    </m:d>
                    <m:r>
                      <a:rPr lang="en-US" i="1">
                        <a:latin typeface="Cambria Math" panose="02040503050406030204" pitchFamily="18" charset="0"/>
                      </a:rPr>
                      <m:t>=−0.025∙</m:t>
                    </m:r>
                    <m:sSup>
                      <m:sSupPr>
                        <m:ctrlPr>
                          <a:rPr lang="de-DE" i="1">
                            <a:latin typeface="Cambria Math" panose="02040503050406030204" pitchFamily="18" charset="0"/>
                          </a:rPr>
                        </m:ctrlPr>
                      </m:sSupPr>
                      <m:e>
                        <m:r>
                          <a:rPr lang="en-US" i="1">
                            <a:latin typeface="Cambria Math" panose="02040503050406030204" pitchFamily="18" charset="0"/>
                          </a:rPr>
                          <m:t>𝑥</m:t>
                        </m:r>
                      </m:e>
                      <m:sup>
                        <m:r>
                          <a:rPr lang="en-US" i="1">
                            <a:latin typeface="Cambria Math" panose="02040503050406030204" pitchFamily="18" charset="0"/>
                          </a:rPr>
                          <m:t>3</m:t>
                        </m:r>
                      </m:sup>
                    </m:sSup>
                    <m:r>
                      <a:rPr lang="en-US" i="1">
                        <a:latin typeface="Cambria Math" panose="02040503050406030204" pitchFamily="18" charset="0"/>
                      </a:rPr>
                      <m:t>+3∙</m:t>
                    </m:r>
                    <m:sSup>
                      <m:sSupPr>
                        <m:ctrlPr>
                          <a:rPr lang="de-DE" i="1">
                            <a:latin typeface="Cambria Math" panose="02040503050406030204" pitchFamily="18" charset="0"/>
                          </a:rPr>
                        </m:ctrlPr>
                      </m:sSupPr>
                      <m:e>
                        <m:r>
                          <a:rPr lang="en-US" i="1">
                            <a:latin typeface="Cambria Math" panose="02040503050406030204" pitchFamily="18" charset="0"/>
                          </a:rPr>
                          <m:t>𝑥</m:t>
                        </m:r>
                      </m:e>
                      <m:sup>
                        <m:r>
                          <a:rPr lang="en-US" i="1">
                            <a:latin typeface="Cambria Math" panose="02040503050406030204" pitchFamily="18" charset="0"/>
                          </a:rPr>
                          <m:t>2</m:t>
                        </m:r>
                      </m:sup>
                    </m:sSup>
                    <m:r>
                      <a:rPr lang="en-US" i="1">
                        <a:latin typeface="Cambria Math" panose="02040503050406030204" pitchFamily="18" charset="0"/>
                      </a:rPr>
                      <m:t>−60∙</m:t>
                    </m:r>
                    <m:r>
                      <a:rPr lang="en-US" i="1">
                        <a:latin typeface="Cambria Math" panose="02040503050406030204" pitchFamily="18" charset="0"/>
                      </a:rPr>
                      <m:t>𝑥</m:t>
                    </m:r>
                    <m:r>
                      <a:rPr lang="en-US" i="1">
                        <a:latin typeface="Cambria Math" panose="02040503050406030204" pitchFamily="18" charset="0"/>
                      </a:rPr>
                      <m:t>           </m:t>
                    </m:r>
                    <m:r>
                      <a:rPr lang="en-US" i="1">
                        <a:latin typeface="Cambria Math" panose="02040503050406030204" pitchFamily="18" charset="0"/>
                      </a:rPr>
                      <m:t>𝑓𝑜𝑟</m:t>
                    </m:r>
                    <m:r>
                      <a:rPr lang="en-US" i="1">
                        <a:latin typeface="Cambria Math" panose="02040503050406030204" pitchFamily="18" charset="0"/>
                      </a:rPr>
                      <m:t> </m:t>
                    </m:r>
                    <m:r>
                      <a:rPr lang="en-US" i="1">
                        <a:latin typeface="Cambria Math" panose="02040503050406030204" pitchFamily="18" charset="0"/>
                      </a:rPr>
                      <m:t>𝑥</m:t>
                    </m:r>
                    <m:r>
                      <a:rPr lang="en-US" i="1">
                        <a:latin typeface="Cambria Math" panose="02040503050406030204" pitchFamily="18" charset="0"/>
                      </a:rPr>
                      <m:t>∈</m:t>
                    </m:r>
                    <m:d>
                      <m:dPr>
                        <m:begChr m:val="["/>
                        <m:endChr m:val="]"/>
                        <m:ctrlPr>
                          <a:rPr lang="de-DE" i="1">
                            <a:latin typeface="Cambria Math" panose="02040503050406030204" pitchFamily="18" charset="0"/>
                          </a:rPr>
                        </m:ctrlPr>
                      </m:dPr>
                      <m:e>
                        <m:r>
                          <a:rPr lang="en-US" i="1">
                            <a:latin typeface="Cambria Math" panose="02040503050406030204" pitchFamily="18" charset="0"/>
                          </a:rPr>
                          <m:t>0, 50</m:t>
                        </m:r>
                      </m:e>
                    </m:d>
                  </m:oMath>
                </a14:m>
                <a:endParaRPr lang="de-DE" dirty="0"/>
              </a:p>
              <a:p>
                <a14:m>
                  <m:oMath xmlns:m="http://schemas.openxmlformats.org/officeDocument/2006/math">
                    <m:r>
                      <a:rPr lang="en-US" i="1">
                        <a:latin typeface="Cambria Math" panose="02040503050406030204" pitchFamily="18" charset="0"/>
                      </a:rPr>
                      <m:t>𝐾</m:t>
                    </m:r>
                    <m:r>
                      <a:rPr lang="en-US" i="1">
                        <a:latin typeface="Cambria Math" panose="02040503050406030204" pitchFamily="18" charset="0"/>
                      </a:rPr>
                      <m:t>(</m:t>
                    </m:r>
                    <m:r>
                      <a:rPr lang="en-US" i="1">
                        <a:latin typeface="Cambria Math" panose="02040503050406030204" pitchFamily="18" charset="0"/>
                      </a:rPr>
                      <m:t>𝑥</m:t>
                    </m:r>
                    <m:r>
                      <a:rPr lang="en-US" i="1">
                        <a:latin typeface="Cambria Math" panose="02040503050406030204" pitchFamily="18" charset="0"/>
                      </a:rPr>
                      <m:t>)</m:t>
                    </m:r>
                  </m:oMath>
                </a14:m>
                <a:r>
                  <a:rPr lang="en-US" dirty="0"/>
                  <a:t>:	total cost of abatement in Million € and </a:t>
                </a:r>
                <a:endParaRPr lang="de-DE" dirty="0"/>
              </a:p>
              <a:p>
                <a14:m>
                  <m:oMath xmlns:m="http://schemas.openxmlformats.org/officeDocument/2006/math">
                    <m:r>
                      <a:rPr lang="en-US" i="1">
                        <a:latin typeface="Cambria Math" panose="02040503050406030204" pitchFamily="18" charset="0"/>
                      </a:rPr>
                      <m:t>𝑥</m:t>
                    </m:r>
                  </m:oMath>
                </a14:m>
                <a:r>
                  <a:rPr lang="en-US" dirty="0"/>
                  <a:t>:	abatement in Million t CO2</a:t>
                </a:r>
                <a:endParaRPr lang="de-DE" dirty="0"/>
              </a:p>
              <a:p>
                <a:pPr>
                  <a:lnSpc>
                    <a:spcPct val="100000"/>
                  </a:lnSpc>
                  <a:spcBef>
                    <a:spcPts val="0"/>
                  </a:spcBef>
                </a:pPr>
                <a:r>
                  <a:rPr lang="en-US" dirty="0"/>
                  <a:t> </a:t>
                </a:r>
                <a:endParaRPr lang="de-DE" dirty="0"/>
              </a:p>
              <a:p>
                <a:pPr lvl="0"/>
                <a:r>
                  <a:rPr lang="en-US" dirty="0"/>
                  <a:t>e) What are the average costs of abatement in €/t CO</a:t>
                </a:r>
                <a:r>
                  <a:rPr lang="en-US" baseline="-25000" dirty="0"/>
                  <a:t>2</a:t>
                </a:r>
                <a:r>
                  <a:rPr lang="en-US" dirty="0"/>
                  <a:t>? 		</a:t>
                </a:r>
                <a:r>
                  <a:rPr lang="en-US" b="1" dirty="0"/>
                  <a:t>[2]</a:t>
                </a:r>
              </a:p>
              <a:p>
                <a:pPr>
                  <a:buAutoNum type="alphaLcParenR"/>
                </a:pPr>
                <a:endParaRPr lang="en-US" b="1" dirty="0"/>
              </a:p>
              <a:p>
                <a:pPr>
                  <a:buAutoNum type="alphaLcParenR"/>
                </a:pPr>
                <a:endParaRPr lang="en-US" b="1" dirty="0"/>
              </a:p>
              <a:p>
                <a:pPr>
                  <a:buAutoNum type="alphaLcParenR"/>
                </a:pPr>
                <a:endParaRPr lang="en-US" b="1" dirty="0"/>
              </a:p>
              <a:p>
                <a:pPr>
                  <a:buAutoNum type="alphaLcParenR"/>
                </a:pPr>
                <a:endParaRPr lang="en-US" b="1" dirty="0"/>
              </a:p>
              <a:p>
                <a:pPr>
                  <a:buAutoNum type="alphaLcParenR"/>
                </a:pPr>
                <a:endParaRPr lang="de-DE" dirty="0"/>
              </a:p>
              <a:p>
                <a:pPr marL="0" lvl="0" indent="0"/>
                <a:r>
                  <a:rPr lang="en-US" dirty="0"/>
                  <a:t>				</a:t>
                </a:r>
              </a:p>
              <a:p>
                <a:endParaRPr lang="en-US" dirty="0"/>
              </a:p>
              <a:p>
                <a:endParaRPr lang="en-US" dirty="0"/>
              </a:p>
              <a:p>
                <a:endParaRPr lang="en-US" dirty="0"/>
              </a:p>
              <a:p>
                <a:endParaRPr lang="en-US" dirty="0"/>
              </a:p>
              <a:p>
                <a:endParaRPr lang="en-US" dirty="0"/>
              </a:p>
              <a:p>
                <a:pPr marL="0" indent="0"/>
                <a:endParaRPr lang="en-US" dirty="0"/>
              </a:p>
              <a:p>
                <a:endParaRPr lang="de-DE" dirty="0"/>
              </a:p>
            </p:txBody>
          </p:sp>
        </mc:Choice>
        <mc:Fallback xmlns="">
          <p:sp>
            <p:nvSpPr>
              <p:cNvPr id="3" name="Inhaltsplatzhalter 2">
                <a:extLst>
                  <a:ext uri="{FF2B5EF4-FFF2-40B4-BE49-F238E27FC236}">
                    <a16:creationId xmlns:a16="http://schemas.microsoft.com/office/drawing/2014/main" id="{8A0AC006-BF23-4430-A348-4DFE3F3A46C8}"/>
                  </a:ext>
                </a:extLst>
              </p:cNvPr>
              <p:cNvSpPr>
                <a:spLocks noGrp="1" noRot="1" noChangeAspect="1" noMove="1" noResize="1" noEditPoints="1" noAdjustHandles="1" noChangeArrowheads="1" noChangeShapeType="1" noTextEdit="1"/>
              </p:cNvSpPr>
              <p:nvPr>
                <p:ph idx="1"/>
              </p:nvPr>
            </p:nvSpPr>
            <p:spPr>
              <a:xfrm>
                <a:off x="539750" y="1715923"/>
                <a:ext cx="8061325" cy="4665405"/>
              </a:xfrm>
              <a:blipFill>
                <a:blip r:embed="rId3"/>
                <a:stretch>
                  <a:fillRect l="-1815" t="-1958"/>
                </a:stretch>
              </a:blipFill>
            </p:spPr>
            <p:txBody>
              <a:bodyPr/>
              <a:lstStyle/>
              <a:p>
                <a:r>
                  <a:rPr lang="de-DE">
                    <a:noFill/>
                  </a:rPr>
                  <a:t> </a:t>
                </a:r>
              </a:p>
            </p:txBody>
          </p:sp>
        </mc:Fallback>
      </mc:AlternateContent>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20</a:t>
            </a:fld>
            <a:endParaRPr lang="de-DE" altLang="de-DE" dirty="0"/>
          </a:p>
        </p:txBody>
      </p:sp>
    </p:spTree>
    <p:extLst>
      <p:ext uri="{BB962C8B-B14F-4D97-AF65-F5344CB8AC3E}">
        <p14:creationId xmlns:p14="http://schemas.microsoft.com/office/powerpoint/2010/main" val="3810335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812570"/>
            <a:ext cx="8061325" cy="743280"/>
          </a:xfrm>
        </p:spPr>
        <p:txBody>
          <a:bodyPr/>
          <a:lstStyle/>
          <a:p>
            <a:r>
              <a:rPr lang="de-DE" dirty="0"/>
              <a:t>Task 3) </a:t>
            </a:r>
            <a:r>
              <a:rPr lang="de-DE" dirty="0" err="1"/>
              <a:t>Internalization</a:t>
            </a:r>
            <a:r>
              <a:rPr lang="de-DE" dirty="0"/>
              <a:t> </a:t>
            </a:r>
            <a:r>
              <a:rPr lang="de-DE" dirty="0" err="1"/>
              <a:t>of</a:t>
            </a:r>
            <a:r>
              <a:rPr lang="de-DE" dirty="0"/>
              <a:t> external </a:t>
            </a:r>
            <a:r>
              <a:rPr lang="de-DE" dirty="0" err="1"/>
              <a:t>effects</a:t>
            </a:r>
            <a:r>
              <a:rPr lang="de-DE" dirty="0"/>
              <a:t> –</a:t>
            </a:r>
            <a:br>
              <a:rPr lang="de-DE" dirty="0"/>
            </a:br>
            <a:r>
              <a:rPr lang="de-DE" dirty="0"/>
              <a:t>Carbon </a:t>
            </a:r>
            <a:r>
              <a:rPr lang="de-DE" dirty="0" err="1"/>
              <a:t>tax</a:t>
            </a:r>
            <a:endParaRPr lang="de-DE" dirty="0"/>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indent="0"/>
                <a:r>
                  <a:rPr lang="en-US" dirty="0"/>
                  <a:t>The industry of the country </a:t>
                </a:r>
                <a:r>
                  <a:rPr lang="en-US" dirty="0" err="1"/>
                  <a:t>Cleanland</a:t>
                </a:r>
                <a:r>
                  <a:rPr lang="en-US" dirty="0"/>
                  <a:t> emits 150 Million </a:t>
                </a:r>
                <a:r>
                  <a:rPr lang="en-US" dirty="0" err="1"/>
                  <a:t>tonnes</a:t>
                </a:r>
                <a:r>
                  <a:rPr lang="en-US" dirty="0"/>
                  <a:t> of CO2. The following formula shows the total CO2 abatement cost function.</a:t>
                </a:r>
                <a:endParaRPr lang="de-DE" dirty="0"/>
              </a:p>
              <a:p>
                <a:pPr algn="ctr"/>
                <a:r>
                  <a:rPr lang="en-US" dirty="0"/>
                  <a:t> </a:t>
                </a:r>
                <a14:m>
                  <m:oMath xmlns:m="http://schemas.openxmlformats.org/officeDocument/2006/math">
                    <m:r>
                      <a:rPr lang="en-US" i="1">
                        <a:latin typeface="Cambria Math" panose="02040503050406030204" pitchFamily="18" charset="0"/>
                      </a:rPr>
                      <m:t>𝐾</m:t>
                    </m:r>
                    <m:d>
                      <m:dPr>
                        <m:ctrlPr>
                          <a:rPr lang="de-DE" i="1">
                            <a:latin typeface="Cambria Math" panose="02040503050406030204" pitchFamily="18" charset="0"/>
                          </a:rPr>
                        </m:ctrlPr>
                      </m:dPr>
                      <m:e>
                        <m:r>
                          <a:rPr lang="en-US" i="1">
                            <a:latin typeface="Cambria Math" panose="02040503050406030204" pitchFamily="18" charset="0"/>
                          </a:rPr>
                          <m:t>𝑥</m:t>
                        </m:r>
                      </m:e>
                    </m:d>
                    <m:r>
                      <a:rPr lang="en-US" i="1">
                        <a:latin typeface="Cambria Math" panose="02040503050406030204" pitchFamily="18" charset="0"/>
                      </a:rPr>
                      <m:t>=−0.025∙</m:t>
                    </m:r>
                    <m:sSup>
                      <m:sSupPr>
                        <m:ctrlPr>
                          <a:rPr lang="de-DE" i="1">
                            <a:latin typeface="Cambria Math" panose="02040503050406030204" pitchFamily="18" charset="0"/>
                          </a:rPr>
                        </m:ctrlPr>
                      </m:sSupPr>
                      <m:e>
                        <m:r>
                          <a:rPr lang="en-US" i="1">
                            <a:latin typeface="Cambria Math" panose="02040503050406030204" pitchFamily="18" charset="0"/>
                          </a:rPr>
                          <m:t>𝑥</m:t>
                        </m:r>
                      </m:e>
                      <m:sup>
                        <m:r>
                          <a:rPr lang="en-US" i="1">
                            <a:latin typeface="Cambria Math" panose="02040503050406030204" pitchFamily="18" charset="0"/>
                          </a:rPr>
                          <m:t>3</m:t>
                        </m:r>
                      </m:sup>
                    </m:sSup>
                    <m:r>
                      <a:rPr lang="en-US" i="1">
                        <a:latin typeface="Cambria Math" panose="02040503050406030204" pitchFamily="18" charset="0"/>
                      </a:rPr>
                      <m:t>+3∙</m:t>
                    </m:r>
                    <m:sSup>
                      <m:sSupPr>
                        <m:ctrlPr>
                          <a:rPr lang="de-DE" i="1">
                            <a:latin typeface="Cambria Math" panose="02040503050406030204" pitchFamily="18" charset="0"/>
                          </a:rPr>
                        </m:ctrlPr>
                      </m:sSupPr>
                      <m:e>
                        <m:r>
                          <a:rPr lang="en-US" i="1">
                            <a:latin typeface="Cambria Math" panose="02040503050406030204" pitchFamily="18" charset="0"/>
                          </a:rPr>
                          <m:t>𝑥</m:t>
                        </m:r>
                      </m:e>
                      <m:sup>
                        <m:r>
                          <a:rPr lang="en-US" i="1">
                            <a:latin typeface="Cambria Math" panose="02040503050406030204" pitchFamily="18" charset="0"/>
                          </a:rPr>
                          <m:t>2</m:t>
                        </m:r>
                      </m:sup>
                    </m:sSup>
                    <m:r>
                      <a:rPr lang="en-US" i="1">
                        <a:latin typeface="Cambria Math" panose="02040503050406030204" pitchFamily="18" charset="0"/>
                      </a:rPr>
                      <m:t>−60∙</m:t>
                    </m:r>
                    <m:r>
                      <a:rPr lang="en-US" i="1">
                        <a:latin typeface="Cambria Math" panose="02040503050406030204" pitchFamily="18" charset="0"/>
                      </a:rPr>
                      <m:t>𝑥</m:t>
                    </m:r>
                    <m:r>
                      <a:rPr lang="en-US" i="1">
                        <a:latin typeface="Cambria Math" panose="02040503050406030204" pitchFamily="18" charset="0"/>
                      </a:rPr>
                      <m:t>           </m:t>
                    </m:r>
                    <m:r>
                      <a:rPr lang="en-US" i="1">
                        <a:latin typeface="Cambria Math" panose="02040503050406030204" pitchFamily="18" charset="0"/>
                      </a:rPr>
                      <m:t>𝑓𝑜𝑟</m:t>
                    </m:r>
                    <m:r>
                      <a:rPr lang="en-US" i="1">
                        <a:latin typeface="Cambria Math" panose="02040503050406030204" pitchFamily="18" charset="0"/>
                      </a:rPr>
                      <m:t> </m:t>
                    </m:r>
                    <m:r>
                      <a:rPr lang="en-US" i="1">
                        <a:latin typeface="Cambria Math" panose="02040503050406030204" pitchFamily="18" charset="0"/>
                      </a:rPr>
                      <m:t>𝑥</m:t>
                    </m:r>
                    <m:r>
                      <a:rPr lang="en-US" i="1">
                        <a:latin typeface="Cambria Math" panose="02040503050406030204" pitchFamily="18" charset="0"/>
                      </a:rPr>
                      <m:t>∈</m:t>
                    </m:r>
                    <m:d>
                      <m:dPr>
                        <m:begChr m:val="["/>
                        <m:endChr m:val="]"/>
                        <m:ctrlPr>
                          <a:rPr lang="de-DE" i="1">
                            <a:latin typeface="Cambria Math" panose="02040503050406030204" pitchFamily="18" charset="0"/>
                          </a:rPr>
                        </m:ctrlPr>
                      </m:dPr>
                      <m:e>
                        <m:r>
                          <a:rPr lang="en-US" i="1">
                            <a:latin typeface="Cambria Math" panose="02040503050406030204" pitchFamily="18" charset="0"/>
                          </a:rPr>
                          <m:t>0, 50</m:t>
                        </m:r>
                      </m:e>
                    </m:d>
                  </m:oMath>
                </a14:m>
                <a:endParaRPr lang="de-DE" dirty="0"/>
              </a:p>
              <a:p>
                <a14:m>
                  <m:oMath xmlns:m="http://schemas.openxmlformats.org/officeDocument/2006/math">
                    <m:r>
                      <a:rPr lang="en-US" i="1">
                        <a:latin typeface="Cambria Math" panose="02040503050406030204" pitchFamily="18" charset="0"/>
                      </a:rPr>
                      <m:t>𝐾</m:t>
                    </m:r>
                    <m:r>
                      <a:rPr lang="en-US" i="1">
                        <a:latin typeface="Cambria Math" panose="02040503050406030204" pitchFamily="18" charset="0"/>
                      </a:rPr>
                      <m:t>(</m:t>
                    </m:r>
                    <m:r>
                      <a:rPr lang="en-US" i="1">
                        <a:latin typeface="Cambria Math" panose="02040503050406030204" pitchFamily="18" charset="0"/>
                      </a:rPr>
                      <m:t>𝑥</m:t>
                    </m:r>
                    <m:r>
                      <a:rPr lang="en-US" i="1">
                        <a:latin typeface="Cambria Math" panose="02040503050406030204" pitchFamily="18" charset="0"/>
                      </a:rPr>
                      <m:t>)</m:t>
                    </m:r>
                  </m:oMath>
                </a14:m>
                <a:r>
                  <a:rPr lang="en-US" dirty="0"/>
                  <a:t>:	total cost of abatement in Million € and </a:t>
                </a:r>
                <a:endParaRPr lang="de-DE" dirty="0"/>
              </a:p>
              <a:p>
                <a14:m>
                  <m:oMath xmlns:m="http://schemas.openxmlformats.org/officeDocument/2006/math">
                    <m:r>
                      <a:rPr lang="en-US" i="1">
                        <a:latin typeface="Cambria Math" panose="02040503050406030204" pitchFamily="18" charset="0"/>
                      </a:rPr>
                      <m:t>𝑥</m:t>
                    </m:r>
                  </m:oMath>
                </a14:m>
                <a:r>
                  <a:rPr lang="en-US" dirty="0"/>
                  <a:t>:	abatement in Million t CO2</a:t>
                </a:r>
              </a:p>
              <a:p>
                <a:endParaRPr lang="de-DE" dirty="0"/>
              </a:p>
              <a:p>
                <a:pPr>
                  <a:lnSpc>
                    <a:spcPct val="100000"/>
                  </a:lnSpc>
                  <a:spcBef>
                    <a:spcPts val="0"/>
                  </a:spcBef>
                </a:pPr>
                <a:r>
                  <a:rPr lang="en-US" dirty="0"/>
                  <a:t> f) The government of </a:t>
                </a:r>
                <a:r>
                  <a:rPr lang="en-US" dirty="0" err="1"/>
                  <a:t>Cleanland</a:t>
                </a:r>
                <a:r>
                  <a:rPr lang="en-US" dirty="0"/>
                  <a:t> decides to introduce a carbon tax. </a:t>
                </a:r>
              </a:p>
              <a:p>
                <a:pPr marL="0" lvl="0" indent="0">
                  <a:spcBef>
                    <a:spcPts val="0"/>
                  </a:spcBef>
                </a:pPr>
                <a:r>
                  <a:rPr lang="en-US" dirty="0"/>
                  <a:t>Calculate the tax rate such that the abatement is still 40 Million t CO2. 	   </a:t>
                </a:r>
                <a:r>
                  <a:rPr lang="en-US" b="1" dirty="0"/>
                  <a:t>[3]</a:t>
                </a:r>
              </a:p>
              <a:p>
                <a:pPr>
                  <a:buAutoNum type="alphaLcParenR"/>
                </a:pPr>
                <a:endParaRPr lang="en-US" b="1" dirty="0"/>
              </a:p>
              <a:p>
                <a:pPr>
                  <a:buAutoNum type="alphaLcParenR"/>
                </a:pPr>
                <a:endParaRPr lang="en-US" b="1" dirty="0"/>
              </a:p>
              <a:p>
                <a:pPr>
                  <a:buAutoNum type="alphaLcParenR"/>
                </a:pPr>
                <a:endParaRPr lang="en-US" b="1" dirty="0"/>
              </a:p>
              <a:p>
                <a:pPr>
                  <a:buAutoNum type="alphaLcParenR"/>
                </a:pPr>
                <a:endParaRPr lang="en-US" b="1" dirty="0"/>
              </a:p>
              <a:p>
                <a:pPr>
                  <a:buAutoNum type="alphaLcParenR"/>
                </a:pPr>
                <a:endParaRPr lang="de-DE" dirty="0"/>
              </a:p>
              <a:p>
                <a:pPr marL="0" lvl="0" indent="0"/>
                <a:r>
                  <a:rPr lang="en-US" dirty="0"/>
                  <a:t>				</a:t>
                </a:r>
              </a:p>
              <a:p>
                <a:endParaRPr lang="en-US" dirty="0"/>
              </a:p>
              <a:p>
                <a:endParaRPr lang="en-US" dirty="0"/>
              </a:p>
              <a:p>
                <a:endParaRPr lang="en-US" dirty="0"/>
              </a:p>
              <a:p>
                <a:endParaRPr lang="en-US" dirty="0"/>
              </a:p>
              <a:p>
                <a:endParaRPr lang="en-US" dirty="0"/>
              </a:p>
              <a:p>
                <a:pPr marL="0" indent="0"/>
                <a:endParaRPr lang="en-US" dirty="0"/>
              </a:p>
              <a:p>
                <a:endParaRPr lang="de-DE" dirty="0"/>
              </a:p>
            </p:txBody>
          </p:sp>
        </mc:Choice>
        <mc:Fallback xmlns="">
          <p:sp>
            <p:nvSpPr>
              <p:cNvPr id="3" name="Inhaltsplatzhalter 2">
                <a:extLst>
                  <a:ext uri="{FF2B5EF4-FFF2-40B4-BE49-F238E27FC236}">
                    <a16:creationId xmlns:a16="http://schemas.microsoft.com/office/drawing/2014/main" id="{8A0AC006-BF23-4430-A348-4DFE3F3A46C8}"/>
                  </a:ext>
                </a:extLst>
              </p:cNvPr>
              <p:cNvSpPr>
                <a:spLocks noGrp="1" noRot="1" noChangeAspect="1" noMove="1" noResize="1" noEditPoints="1" noAdjustHandles="1" noChangeArrowheads="1" noChangeShapeType="1" noTextEdit="1"/>
              </p:cNvSpPr>
              <p:nvPr>
                <p:ph idx="1"/>
              </p:nvPr>
            </p:nvSpPr>
            <p:spPr>
              <a:xfrm>
                <a:off x="539750" y="1715923"/>
                <a:ext cx="8061325" cy="4665405"/>
              </a:xfrm>
              <a:blipFill>
                <a:blip r:embed="rId3"/>
                <a:stretch>
                  <a:fillRect l="-1815" t="-1958"/>
                </a:stretch>
              </a:blipFill>
            </p:spPr>
            <p:txBody>
              <a:bodyPr/>
              <a:lstStyle/>
              <a:p>
                <a:r>
                  <a:rPr lang="de-DE">
                    <a:noFill/>
                  </a:rPr>
                  <a:t> </a:t>
                </a:r>
              </a:p>
            </p:txBody>
          </p:sp>
        </mc:Fallback>
      </mc:AlternateContent>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21</a:t>
            </a:fld>
            <a:endParaRPr lang="de-DE" altLang="de-DE" dirty="0"/>
          </a:p>
        </p:txBody>
      </p:sp>
    </p:spTree>
    <p:extLst>
      <p:ext uri="{BB962C8B-B14F-4D97-AF65-F5344CB8AC3E}">
        <p14:creationId xmlns:p14="http://schemas.microsoft.com/office/powerpoint/2010/main" val="4223082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812570"/>
            <a:ext cx="8061325" cy="743280"/>
          </a:xfrm>
        </p:spPr>
        <p:txBody>
          <a:bodyPr/>
          <a:lstStyle/>
          <a:p>
            <a:r>
              <a:rPr lang="de-DE" dirty="0"/>
              <a:t>Task 3) </a:t>
            </a:r>
            <a:r>
              <a:rPr lang="de-DE" dirty="0" err="1"/>
              <a:t>Internalization</a:t>
            </a:r>
            <a:r>
              <a:rPr lang="de-DE" dirty="0"/>
              <a:t> </a:t>
            </a:r>
            <a:r>
              <a:rPr lang="de-DE" dirty="0" err="1"/>
              <a:t>of</a:t>
            </a:r>
            <a:r>
              <a:rPr lang="de-DE" dirty="0"/>
              <a:t> external </a:t>
            </a:r>
            <a:r>
              <a:rPr lang="de-DE" dirty="0" err="1"/>
              <a:t>effects</a:t>
            </a:r>
            <a:r>
              <a:rPr lang="de-DE" dirty="0"/>
              <a:t> –</a:t>
            </a:r>
            <a:br>
              <a:rPr lang="de-DE" dirty="0"/>
            </a:br>
            <a:r>
              <a:rPr lang="de-DE" dirty="0"/>
              <a:t>Carbon </a:t>
            </a:r>
            <a:r>
              <a:rPr lang="de-DE" dirty="0" err="1"/>
              <a:t>tax</a:t>
            </a:r>
            <a:endParaRPr lang="de-DE" dirty="0"/>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indent="0"/>
                <a:r>
                  <a:rPr lang="en-US" dirty="0"/>
                  <a:t>The industry of the country </a:t>
                </a:r>
                <a:r>
                  <a:rPr lang="en-US" dirty="0" err="1"/>
                  <a:t>Cleanland</a:t>
                </a:r>
                <a:r>
                  <a:rPr lang="en-US" dirty="0"/>
                  <a:t> emits 150 Million </a:t>
                </a:r>
                <a:r>
                  <a:rPr lang="en-US" dirty="0" err="1"/>
                  <a:t>tonnes</a:t>
                </a:r>
                <a:r>
                  <a:rPr lang="en-US" dirty="0"/>
                  <a:t> of CO2. The following formula shows the total CO2 abatement cost function.</a:t>
                </a:r>
                <a:endParaRPr lang="de-DE" dirty="0"/>
              </a:p>
              <a:p>
                <a:pPr algn="ctr"/>
                <a:r>
                  <a:rPr lang="en-US" dirty="0"/>
                  <a:t> </a:t>
                </a:r>
                <a14:m>
                  <m:oMath xmlns:m="http://schemas.openxmlformats.org/officeDocument/2006/math">
                    <m:r>
                      <a:rPr lang="en-US" i="1">
                        <a:latin typeface="Cambria Math" panose="02040503050406030204" pitchFamily="18" charset="0"/>
                      </a:rPr>
                      <m:t>𝐾</m:t>
                    </m:r>
                    <m:d>
                      <m:dPr>
                        <m:ctrlPr>
                          <a:rPr lang="de-DE" i="1">
                            <a:latin typeface="Cambria Math" panose="02040503050406030204" pitchFamily="18" charset="0"/>
                          </a:rPr>
                        </m:ctrlPr>
                      </m:dPr>
                      <m:e>
                        <m:r>
                          <a:rPr lang="en-US" i="1">
                            <a:latin typeface="Cambria Math" panose="02040503050406030204" pitchFamily="18" charset="0"/>
                          </a:rPr>
                          <m:t>𝑥</m:t>
                        </m:r>
                      </m:e>
                    </m:d>
                    <m:r>
                      <a:rPr lang="en-US" i="1">
                        <a:latin typeface="Cambria Math" panose="02040503050406030204" pitchFamily="18" charset="0"/>
                      </a:rPr>
                      <m:t>=−0.025∙</m:t>
                    </m:r>
                    <m:sSup>
                      <m:sSupPr>
                        <m:ctrlPr>
                          <a:rPr lang="de-DE" i="1">
                            <a:latin typeface="Cambria Math" panose="02040503050406030204" pitchFamily="18" charset="0"/>
                          </a:rPr>
                        </m:ctrlPr>
                      </m:sSupPr>
                      <m:e>
                        <m:r>
                          <a:rPr lang="en-US" i="1">
                            <a:latin typeface="Cambria Math" panose="02040503050406030204" pitchFamily="18" charset="0"/>
                          </a:rPr>
                          <m:t>𝑥</m:t>
                        </m:r>
                      </m:e>
                      <m:sup>
                        <m:r>
                          <a:rPr lang="en-US" i="1">
                            <a:latin typeface="Cambria Math" panose="02040503050406030204" pitchFamily="18" charset="0"/>
                          </a:rPr>
                          <m:t>3</m:t>
                        </m:r>
                      </m:sup>
                    </m:sSup>
                    <m:r>
                      <a:rPr lang="en-US" i="1">
                        <a:latin typeface="Cambria Math" panose="02040503050406030204" pitchFamily="18" charset="0"/>
                      </a:rPr>
                      <m:t>+3∙</m:t>
                    </m:r>
                    <m:sSup>
                      <m:sSupPr>
                        <m:ctrlPr>
                          <a:rPr lang="de-DE" i="1">
                            <a:latin typeface="Cambria Math" panose="02040503050406030204" pitchFamily="18" charset="0"/>
                          </a:rPr>
                        </m:ctrlPr>
                      </m:sSupPr>
                      <m:e>
                        <m:r>
                          <a:rPr lang="en-US" i="1">
                            <a:latin typeface="Cambria Math" panose="02040503050406030204" pitchFamily="18" charset="0"/>
                          </a:rPr>
                          <m:t>𝑥</m:t>
                        </m:r>
                      </m:e>
                      <m:sup>
                        <m:r>
                          <a:rPr lang="en-US" i="1">
                            <a:latin typeface="Cambria Math" panose="02040503050406030204" pitchFamily="18" charset="0"/>
                          </a:rPr>
                          <m:t>2</m:t>
                        </m:r>
                      </m:sup>
                    </m:sSup>
                    <m:r>
                      <a:rPr lang="en-US" i="1">
                        <a:latin typeface="Cambria Math" panose="02040503050406030204" pitchFamily="18" charset="0"/>
                      </a:rPr>
                      <m:t>−60∙</m:t>
                    </m:r>
                    <m:r>
                      <a:rPr lang="en-US" i="1">
                        <a:latin typeface="Cambria Math" panose="02040503050406030204" pitchFamily="18" charset="0"/>
                      </a:rPr>
                      <m:t>𝑥</m:t>
                    </m:r>
                    <m:r>
                      <a:rPr lang="en-US" i="1">
                        <a:latin typeface="Cambria Math" panose="02040503050406030204" pitchFamily="18" charset="0"/>
                      </a:rPr>
                      <m:t>           </m:t>
                    </m:r>
                    <m:r>
                      <a:rPr lang="en-US" i="1">
                        <a:latin typeface="Cambria Math" panose="02040503050406030204" pitchFamily="18" charset="0"/>
                      </a:rPr>
                      <m:t>𝑓𝑜𝑟</m:t>
                    </m:r>
                    <m:r>
                      <a:rPr lang="en-US" i="1">
                        <a:latin typeface="Cambria Math" panose="02040503050406030204" pitchFamily="18" charset="0"/>
                      </a:rPr>
                      <m:t> </m:t>
                    </m:r>
                    <m:r>
                      <a:rPr lang="en-US" i="1">
                        <a:latin typeface="Cambria Math" panose="02040503050406030204" pitchFamily="18" charset="0"/>
                      </a:rPr>
                      <m:t>𝑥</m:t>
                    </m:r>
                    <m:r>
                      <a:rPr lang="en-US" i="1">
                        <a:latin typeface="Cambria Math" panose="02040503050406030204" pitchFamily="18" charset="0"/>
                      </a:rPr>
                      <m:t>∈</m:t>
                    </m:r>
                    <m:d>
                      <m:dPr>
                        <m:begChr m:val="["/>
                        <m:endChr m:val="]"/>
                        <m:ctrlPr>
                          <a:rPr lang="de-DE" i="1">
                            <a:latin typeface="Cambria Math" panose="02040503050406030204" pitchFamily="18" charset="0"/>
                          </a:rPr>
                        </m:ctrlPr>
                      </m:dPr>
                      <m:e>
                        <m:r>
                          <a:rPr lang="en-US" i="1">
                            <a:latin typeface="Cambria Math" panose="02040503050406030204" pitchFamily="18" charset="0"/>
                          </a:rPr>
                          <m:t>0, 50</m:t>
                        </m:r>
                      </m:e>
                    </m:d>
                  </m:oMath>
                </a14:m>
                <a:endParaRPr lang="de-DE" dirty="0"/>
              </a:p>
              <a:p>
                <a14:m>
                  <m:oMath xmlns:m="http://schemas.openxmlformats.org/officeDocument/2006/math">
                    <m:r>
                      <a:rPr lang="en-US" i="1">
                        <a:latin typeface="Cambria Math" panose="02040503050406030204" pitchFamily="18" charset="0"/>
                      </a:rPr>
                      <m:t>𝐾</m:t>
                    </m:r>
                    <m:r>
                      <a:rPr lang="en-US" i="1">
                        <a:latin typeface="Cambria Math" panose="02040503050406030204" pitchFamily="18" charset="0"/>
                      </a:rPr>
                      <m:t>(</m:t>
                    </m:r>
                    <m:r>
                      <a:rPr lang="en-US" i="1">
                        <a:latin typeface="Cambria Math" panose="02040503050406030204" pitchFamily="18" charset="0"/>
                      </a:rPr>
                      <m:t>𝑥</m:t>
                    </m:r>
                    <m:r>
                      <a:rPr lang="en-US" i="1">
                        <a:latin typeface="Cambria Math" panose="02040503050406030204" pitchFamily="18" charset="0"/>
                      </a:rPr>
                      <m:t>)</m:t>
                    </m:r>
                  </m:oMath>
                </a14:m>
                <a:r>
                  <a:rPr lang="en-US" dirty="0"/>
                  <a:t>:	total cost of abatement in Million € and </a:t>
                </a:r>
                <a:endParaRPr lang="de-DE" dirty="0"/>
              </a:p>
              <a:p>
                <a14:m>
                  <m:oMath xmlns:m="http://schemas.openxmlformats.org/officeDocument/2006/math">
                    <m:r>
                      <a:rPr lang="en-US" i="1">
                        <a:latin typeface="Cambria Math" panose="02040503050406030204" pitchFamily="18" charset="0"/>
                      </a:rPr>
                      <m:t>𝑥</m:t>
                    </m:r>
                  </m:oMath>
                </a14:m>
                <a:r>
                  <a:rPr lang="en-US" dirty="0"/>
                  <a:t>:	abatement in Million t CO2</a:t>
                </a:r>
              </a:p>
              <a:p>
                <a:pPr>
                  <a:lnSpc>
                    <a:spcPct val="100000"/>
                  </a:lnSpc>
                  <a:spcBef>
                    <a:spcPts val="0"/>
                  </a:spcBef>
                </a:pPr>
                <a:endParaRPr lang="de-DE" dirty="0"/>
              </a:p>
              <a:p>
                <a:pPr lvl="0">
                  <a:lnSpc>
                    <a:spcPct val="100000"/>
                  </a:lnSpc>
                  <a:spcBef>
                    <a:spcPts val="0"/>
                  </a:spcBef>
                </a:pPr>
                <a:r>
                  <a:rPr lang="en-US" dirty="0"/>
                  <a:t> g) What is the total financial burden for </a:t>
                </a:r>
                <a:r>
                  <a:rPr lang="en-US" dirty="0" err="1"/>
                  <a:t>Cleanland’s</a:t>
                </a:r>
                <a:r>
                  <a:rPr lang="en-US" dirty="0"/>
                  <a:t> industry under the carbon tax system? 							</a:t>
                </a:r>
                <a:r>
                  <a:rPr lang="en-US" b="1" dirty="0"/>
                  <a:t>[3]</a:t>
                </a:r>
                <a:endParaRPr lang="de-DE" dirty="0"/>
              </a:p>
              <a:p>
                <a:pPr>
                  <a:buAutoNum type="alphaLcParenR"/>
                </a:pPr>
                <a:endParaRPr lang="en-US" b="1" dirty="0"/>
              </a:p>
              <a:p>
                <a:pPr>
                  <a:buAutoNum type="alphaLcParenR"/>
                </a:pPr>
                <a:endParaRPr lang="en-US" b="1" dirty="0"/>
              </a:p>
              <a:p>
                <a:pPr>
                  <a:buAutoNum type="alphaLcParenR"/>
                </a:pPr>
                <a:endParaRPr lang="en-US" b="1" dirty="0"/>
              </a:p>
              <a:p>
                <a:pPr>
                  <a:buAutoNum type="alphaLcParenR"/>
                </a:pPr>
                <a:endParaRPr lang="en-US" b="1" dirty="0"/>
              </a:p>
              <a:p>
                <a:pPr>
                  <a:buAutoNum type="alphaLcParenR"/>
                </a:pPr>
                <a:endParaRPr lang="de-DE" dirty="0"/>
              </a:p>
              <a:p>
                <a:pPr marL="0" lvl="0" indent="0"/>
                <a:r>
                  <a:rPr lang="en-US" dirty="0"/>
                  <a:t>				</a:t>
                </a:r>
              </a:p>
              <a:p>
                <a:endParaRPr lang="en-US" dirty="0"/>
              </a:p>
              <a:p>
                <a:endParaRPr lang="en-US" dirty="0"/>
              </a:p>
              <a:p>
                <a:endParaRPr lang="en-US" dirty="0"/>
              </a:p>
              <a:p>
                <a:endParaRPr lang="en-US" dirty="0"/>
              </a:p>
              <a:p>
                <a:endParaRPr lang="en-US" dirty="0"/>
              </a:p>
              <a:p>
                <a:pPr marL="0" indent="0"/>
                <a:endParaRPr lang="en-US" dirty="0"/>
              </a:p>
              <a:p>
                <a:endParaRPr lang="de-DE" dirty="0"/>
              </a:p>
            </p:txBody>
          </p:sp>
        </mc:Choice>
        <mc:Fallback xmlns="">
          <p:sp>
            <p:nvSpPr>
              <p:cNvPr id="3" name="Inhaltsplatzhalter 2">
                <a:extLst>
                  <a:ext uri="{FF2B5EF4-FFF2-40B4-BE49-F238E27FC236}">
                    <a16:creationId xmlns:a16="http://schemas.microsoft.com/office/drawing/2014/main" id="{8A0AC006-BF23-4430-A348-4DFE3F3A46C8}"/>
                  </a:ext>
                </a:extLst>
              </p:cNvPr>
              <p:cNvSpPr>
                <a:spLocks noGrp="1" noRot="1" noChangeAspect="1" noMove="1" noResize="1" noEditPoints="1" noAdjustHandles="1" noChangeArrowheads="1" noChangeShapeType="1" noTextEdit="1"/>
              </p:cNvSpPr>
              <p:nvPr>
                <p:ph idx="1"/>
              </p:nvPr>
            </p:nvSpPr>
            <p:spPr>
              <a:xfrm>
                <a:off x="539750" y="1715923"/>
                <a:ext cx="8061325" cy="4665405"/>
              </a:xfrm>
              <a:blipFill>
                <a:blip r:embed="rId3"/>
                <a:stretch>
                  <a:fillRect l="-1815" t="-1958" r="-303"/>
                </a:stretch>
              </a:blipFill>
            </p:spPr>
            <p:txBody>
              <a:bodyPr/>
              <a:lstStyle/>
              <a:p>
                <a:r>
                  <a:rPr lang="de-DE">
                    <a:noFill/>
                  </a:rPr>
                  <a:t> </a:t>
                </a:r>
              </a:p>
            </p:txBody>
          </p:sp>
        </mc:Fallback>
      </mc:AlternateContent>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22</a:t>
            </a:fld>
            <a:endParaRPr lang="de-DE" altLang="de-DE" dirty="0"/>
          </a:p>
        </p:txBody>
      </p:sp>
    </p:spTree>
    <p:extLst>
      <p:ext uri="{BB962C8B-B14F-4D97-AF65-F5344CB8AC3E}">
        <p14:creationId xmlns:p14="http://schemas.microsoft.com/office/powerpoint/2010/main" val="3522290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1197290"/>
            <a:ext cx="8061325" cy="358560"/>
          </a:xfrm>
        </p:spPr>
        <p:txBody>
          <a:bodyPr/>
          <a:lstStyle/>
          <a:p>
            <a:r>
              <a:rPr lang="de-DE" dirty="0"/>
              <a:t>Task 4) Coal </a:t>
            </a:r>
            <a:r>
              <a:rPr lang="de-DE" dirty="0" err="1"/>
              <a:t>phase</a:t>
            </a:r>
            <a:r>
              <a:rPr lang="de-DE" dirty="0"/>
              <a:t>-out – </a:t>
            </a:r>
            <a:r>
              <a:rPr lang="en-GB" dirty="0"/>
              <a:t>Capital Budgeting</a:t>
            </a:r>
            <a:r>
              <a:rPr lang="de-DE" dirty="0"/>
              <a:t>		</a:t>
            </a:r>
          </a:p>
        </p:txBody>
      </p:sp>
      <mc:AlternateContent xmlns:mc="http://schemas.openxmlformats.org/markup-compatibility/2006">
        <mc:Choice xmlns:a14="http://schemas.microsoft.com/office/drawing/2010/main" Requires="a14">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lvl="0" indent="0"/>
                <a:r>
                  <a:rPr lang="en-US" dirty="0"/>
                  <a:t>You are the owner of a coal-fired power plant with a capacity of 1 GW in Germany and are now challenged to assess your economic situation in the changing market with a coal phase-out in 2038 (see Task 4). The power plant was built in 2000. You contracted the delivery of coal for the whole lifetime of the power plant of 50 years at a constant price of </a:t>
                </a:r>
                <a14:m>
                  <m:oMath xmlns:m="http://schemas.openxmlformats.org/officeDocument/2006/math">
                    <m:r>
                      <a:rPr lang="en-US" i="1">
                        <a:latin typeface="Cambria Math" panose="02040503050406030204" pitchFamily="18" charset="0"/>
                      </a:rPr>
                      <m:t>20 </m:t>
                    </m:r>
                    <m:f>
                      <m:fPr>
                        <m:type m:val="lin"/>
                        <m:ctrlPr>
                          <a:rPr lang="de-DE" i="1">
                            <a:latin typeface="Cambria Math" panose="02040503050406030204" pitchFamily="18" charset="0"/>
                          </a:rPr>
                        </m:ctrlPr>
                      </m:fPr>
                      <m:num>
                        <m:r>
                          <a:rPr lang="en-US" i="1">
                            <a:latin typeface="Cambria Math" panose="02040503050406030204" pitchFamily="18" charset="0"/>
                          </a:rPr>
                          <m:t>€</m:t>
                        </m:r>
                      </m:num>
                      <m:den>
                        <m:sSub>
                          <m:sSubPr>
                            <m:ctrlPr>
                              <a:rPr lang="de-DE" i="1">
                                <a:latin typeface="Cambria Math" panose="02040503050406030204" pitchFamily="18" charset="0"/>
                              </a:rPr>
                            </m:ctrlPr>
                          </m:sSubPr>
                          <m:e>
                            <m:r>
                              <a:rPr lang="en-US" i="1">
                                <a:latin typeface="Cambria Math" panose="02040503050406030204" pitchFamily="18" charset="0"/>
                              </a:rPr>
                              <m:t>𝑀𝑊h</m:t>
                            </m:r>
                          </m:e>
                          <m:sub>
                            <m:r>
                              <a:rPr lang="en-US" i="1">
                                <a:latin typeface="Cambria Math" panose="02040503050406030204" pitchFamily="18" charset="0"/>
                              </a:rPr>
                              <m:t>𝑡h</m:t>
                            </m:r>
                          </m:sub>
                        </m:sSub>
                      </m:den>
                    </m:f>
                  </m:oMath>
                </a14:m>
                <a:r>
                  <a:rPr lang="en-US" dirty="0"/>
                  <a:t> and calculated with a constant electricity price of </a:t>
                </a:r>
                <a14:m>
                  <m:oMath xmlns:m="http://schemas.openxmlformats.org/officeDocument/2006/math">
                    <m:r>
                      <a:rPr lang="en-US" i="1">
                        <a:latin typeface="Cambria Math" panose="02040503050406030204" pitchFamily="18" charset="0"/>
                      </a:rPr>
                      <m:t>75</m:t>
                    </m:r>
                    <m:f>
                      <m:fPr>
                        <m:type m:val="lin"/>
                        <m:ctrlPr>
                          <a:rPr lang="de-DE" i="1">
                            <a:latin typeface="Cambria Math" panose="02040503050406030204" pitchFamily="18" charset="0"/>
                          </a:rPr>
                        </m:ctrlPr>
                      </m:fPr>
                      <m:num>
                        <m:r>
                          <a:rPr lang="en-US" i="1">
                            <a:latin typeface="Cambria Math" panose="02040503050406030204" pitchFamily="18" charset="0"/>
                          </a:rPr>
                          <m:t>€</m:t>
                        </m:r>
                      </m:num>
                      <m:den>
                        <m:r>
                          <a:rPr lang="en-US" i="1">
                            <a:latin typeface="Cambria Math" panose="02040503050406030204" pitchFamily="18" charset="0"/>
                          </a:rPr>
                          <m:t>𝑀𝑊</m:t>
                        </m:r>
                        <m:sSub>
                          <m:sSubPr>
                            <m:ctrlPr>
                              <a:rPr lang="de-DE" i="1">
                                <a:latin typeface="Cambria Math" panose="02040503050406030204" pitchFamily="18" charset="0"/>
                              </a:rPr>
                            </m:ctrlPr>
                          </m:sSubPr>
                          <m:e>
                            <m:r>
                              <a:rPr lang="en-US" i="1">
                                <a:latin typeface="Cambria Math" panose="02040503050406030204" pitchFamily="18" charset="0"/>
                              </a:rPr>
                              <m:t>h</m:t>
                            </m:r>
                          </m:e>
                          <m:sub>
                            <m:r>
                              <a:rPr lang="en-US" i="1">
                                <a:latin typeface="Cambria Math" panose="02040503050406030204" pitchFamily="18" charset="0"/>
                              </a:rPr>
                              <m:t>𝑒𝑙</m:t>
                            </m:r>
                          </m:sub>
                        </m:sSub>
                      </m:den>
                    </m:f>
                  </m:oMath>
                </a14:m>
                <a:r>
                  <a:rPr lang="en-US" dirty="0"/>
                  <a:t> and a market interest rate</a:t>
                </a:r>
                <a:br>
                  <a:rPr lang="en-US" dirty="0"/>
                </a:br>
                <a14:m>
                  <m:oMath xmlns:m="http://schemas.openxmlformats.org/officeDocument/2006/math">
                    <m:r>
                      <a:rPr lang="en-US" i="1">
                        <a:latin typeface="Cambria Math" panose="02040503050406030204" pitchFamily="18" charset="0"/>
                      </a:rPr>
                      <m:t>𝑖</m:t>
                    </m:r>
                    <m:r>
                      <a:rPr lang="en-US" i="1">
                        <a:latin typeface="Cambria Math" panose="02040503050406030204" pitchFamily="18" charset="0"/>
                      </a:rPr>
                      <m:t>=5 % </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𝑎</m:t>
                    </m:r>
                    <m:r>
                      <a:rPr lang="en-US" i="1">
                        <a:latin typeface="Cambria Math" panose="02040503050406030204" pitchFamily="18" charset="0"/>
                      </a:rPr>
                      <m:t>.</m:t>
                    </m:r>
                  </m:oMath>
                </a14:m>
                <a:r>
                  <a:rPr lang="en-US" dirty="0"/>
                  <a:t>Techno-economic data for the power plant are given in Table 1. </a:t>
                </a:r>
                <a:endParaRPr lang="en-US" b="1" dirty="0"/>
              </a:p>
              <a:p>
                <a:pPr marL="0" indent="0"/>
                <a:endParaRPr lang="en-US" b="1" dirty="0"/>
              </a:p>
              <a:p>
                <a:pPr>
                  <a:buAutoNum type="alphaLcParenR"/>
                </a:pPr>
                <a:endParaRPr lang="en-US" b="1" dirty="0"/>
              </a:p>
              <a:p>
                <a:pPr>
                  <a:buAutoNum type="alphaLcParenR"/>
                </a:pPr>
                <a:endParaRPr lang="de-DE" dirty="0"/>
              </a:p>
              <a:p>
                <a:pPr marL="0" lvl="0" indent="0"/>
                <a:r>
                  <a:rPr lang="en-US" dirty="0"/>
                  <a:t>				</a:t>
                </a:r>
              </a:p>
              <a:p>
                <a:endParaRPr lang="en-US" dirty="0"/>
              </a:p>
              <a:p>
                <a:endParaRPr lang="en-US" dirty="0"/>
              </a:p>
              <a:p>
                <a:pPr marL="0" indent="0"/>
                <a:r>
                  <a:rPr lang="en-US" dirty="0"/>
                  <a:t>a) Calculate the short-term marginal generation cost for your coal-fired power plant.								</a:t>
                </a:r>
                <a:r>
                  <a:rPr lang="en-US" b="1" dirty="0"/>
                  <a:t>[3]</a:t>
                </a:r>
                <a:endParaRPr lang="de-DE" dirty="0"/>
              </a:p>
              <a:p>
                <a:endParaRPr lang="en-US" dirty="0"/>
              </a:p>
              <a:p>
                <a:endParaRPr lang="en-US" dirty="0"/>
              </a:p>
              <a:p>
                <a:endParaRPr lang="en-US" dirty="0"/>
              </a:p>
              <a:p>
                <a:pPr marL="0" indent="0"/>
                <a:endParaRPr lang="en-US" dirty="0"/>
              </a:p>
              <a:p>
                <a:endParaRPr lang="de-DE" dirty="0"/>
              </a:p>
            </p:txBody>
          </p:sp>
        </mc:Choice>
        <mc:Fallback>
          <p:sp>
            <p:nvSpPr>
              <p:cNvPr id="3" name="Inhaltsplatzhalter 2">
                <a:extLst>
                  <a:ext uri="{FF2B5EF4-FFF2-40B4-BE49-F238E27FC236}">
                    <a16:creationId xmlns:a16="http://schemas.microsoft.com/office/drawing/2014/main" id="{8A0AC006-BF23-4430-A348-4DFE3F3A46C8}"/>
                  </a:ext>
                </a:extLst>
              </p:cNvPr>
              <p:cNvSpPr>
                <a:spLocks noGrp="1" noRot="1" noChangeAspect="1" noMove="1" noResize="1" noEditPoints="1" noAdjustHandles="1" noChangeArrowheads="1" noChangeShapeType="1" noTextEdit="1"/>
              </p:cNvSpPr>
              <p:nvPr>
                <p:ph idx="1"/>
              </p:nvPr>
            </p:nvSpPr>
            <p:spPr>
              <a:xfrm>
                <a:off x="539750" y="1715923"/>
                <a:ext cx="8061325" cy="4665405"/>
              </a:xfrm>
              <a:blipFill>
                <a:blip r:embed="rId3"/>
                <a:stretch>
                  <a:fillRect l="-1815" t="-1958" r="-303" b="-2089"/>
                </a:stretch>
              </a:blipFill>
            </p:spPr>
            <p:txBody>
              <a:bodyPr/>
              <a:lstStyle/>
              <a:p>
                <a:r>
                  <a:rPr lang="de-DE">
                    <a:noFill/>
                  </a:rPr>
                  <a:t> </a:t>
                </a:r>
              </a:p>
            </p:txBody>
          </p:sp>
        </mc:Fallback>
      </mc:AlternateContent>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23</a:t>
            </a:fld>
            <a:endParaRPr lang="de-DE" altLang="de-DE" dirty="0"/>
          </a:p>
        </p:txBody>
      </p:sp>
      <mc:AlternateContent xmlns:mc="http://schemas.openxmlformats.org/markup-compatibility/2006" xmlns:a14="http://schemas.microsoft.com/office/drawing/2010/main">
        <mc:Choice Requires="a14">
          <p:graphicFrame>
            <p:nvGraphicFramePr>
              <p:cNvPr id="8" name="Tabelle 8">
                <a:extLst>
                  <a:ext uri="{FF2B5EF4-FFF2-40B4-BE49-F238E27FC236}">
                    <a16:creationId xmlns:a16="http://schemas.microsoft.com/office/drawing/2014/main" id="{81CD9E58-5E9C-4D86-A60F-B0D1B7B36873}"/>
                  </a:ext>
                </a:extLst>
              </p:cNvPr>
              <p:cNvGraphicFramePr>
                <a:graphicFrameLocks noGrp="1"/>
              </p:cNvGraphicFramePr>
              <p:nvPr/>
            </p:nvGraphicFramePr>
            <p:xfrm>
              <a:off x="827584" y="3868428"/>
              <a:ext cx="7128792" cy="1665113"/>
            </p:xfrm>
            <a:graphic>
              <a:graphicData uri="http://schemas.openxmlformats.org/drawingml/2006/table">
                <a:tbl>
                  <a:tblPr firstRow="1" bandRow="1">
                    <a:tableStyleId>{5C22544A-7EE6-4342-B048-85BDC9FD1C3A}</a:tableStyleId>
                  </a:tblPr>
                  <a:tblGrid>
                    <a:gridCol w="1213645">
                      <a:extLst>
                        <a:ext uri="{9D8B030D-6E8A-4147-A177-3AD203B41FA5}">
                          <a16:colId xmlns:a16="http://schemas.microsoft.com/office/drawing/2014/main" val="603681230"/>
                        </a:ext>
                      </a:extLst>
                    </a:gridCol>
                    <a:gridCol w="920813">
                      <a:extLst>
                        <a:ext uri="{9D8B030D-6E8A-4147-A177-3AD203B41FA5}">
                          <a16:colId xmlns:a16="http://schemas.microsoft.com/office/drawing/2014/main" val="1947888598"/>
                        </a:ext>
                      </a:extLst>
                    </a:gridCol>
                    <a:gridCol w="920813">
                      <a:extLst>
                        <a:ext uri="{9D8B030D-6E8A-4147-A177-3AD203B41FA5}">
                          <a16:colId xmlns:a16="http://schemas.microsoft.com/office/drawing/2014/main" val="3193379368"/>
                        </a:ext>
                      </a:extLst>
                    </a:gridCol>
                    <a:gridCol w="920813">
                      <a:extLst>
                        <a:ext uri="{9D8B030D-6E8A-4147-A177-3AD203B41FA5}">
                          <a16:colId xmlns:a16="http://schemas.microsoft.com/office/drawing/2014/main" val="4196367183"/>
                        </a:ext>
                      </a:extLst>
                    </a:gridCol>
                    <a:gridCol w="1113485">
                      <a:extLst>
                        <a:ext uri="{9D8B030D-6E8A-4147-A177-3AD203B41FA5}">
                          <a16:colId xmlns:a16="http://schemas.microsoft.com/office/drawing/2014/main" val="1698590613"/>
                        </a:ext>
                      </a:extLst>
                    </a:gridCol>
                    <a:gridCol w="1065941">
                      <a:extLst>
                        <a:ext uri="{9D8B030D-6E8A-4147-A177-3AD203B41FA5}">
                          <a16:colId xmlns:a16="http://schemas.microsoft.com/office/drawing/2014/main" val="374498658"/>
                        </a:ext>
                      </a:extLst>
                    </a:gridCol>
                    <a:gridCol w="973282">
                      <a:extLst>
                        <a:ext uri="{9D8B030D-6E8A-4147-A177-3AD203B41FA5}">
                          <a16:colId xmlns:a16="http://schemas.microsoft.com/office/drawing/2014/main" val="3425310849"/>
                        </a:ext>
                      </a:extLst>
                    </a:gridCol>
                  </a:tblGrid>
                  <a:tr h="727830">
                    <a:tc>
                      <a:txBody>
                        <a:bodyPr/>
                        <a:lstStyle/>
                        <a:p>
                          <a:pPr algn="ctr"/>
                          <a:r>
                            <a:rPr lang="en-GB" sz="1400" dirty="0"/>
                            <a:t>Investment</a:t>
                          </a:r>
                          <a:endParaRPr lang="de-DE" sz="1400" dirty="0"/>
                        </a:p>
                      </a:txBody>
                      <a:tcPr/>
                    </a:tc>
                    <a:tc>
                      <a:txBody>
                        <a:bodyPr/>
                        <a:lstStyle/>
                        <a:p>
                          <a:pPr algn="ctr"/>
                          <a:r>
                            <a:rPr lang="en-GB" sz="1400" dirty="0"/>
                            <a:t>Full load hours</a:t>
                          </a:r>
                          <a:endParaRPr lang="de-DE" sz="1400" dirty="0"/>
                        </a:p>
                      </a:txBody>
                      <a:tcPr/>
                    </a:tc>
                    <a:tc>
                      <a:txBody>
                        <a:bodyPr/>
                        <a:lstStyle/>
                        <a:p>
                          <a:pPr algn="ctr"/>
                          <a:r>
                            <a:rPr lang="en-GB" sz="1400" dirty="0"/>
                            <a:t>Fuel price</a:t>
                          </a:r>
                          <a:endParaRPr lang="de-DE" sz="1400" dirty="0"/>
                        </a:p>
                      </a:txBody>
                      <a:tcPr/>
                    </a:tc>
                    <a:tc>
                      <a:txBody>
                        <a:bodyPr/>
                        <a:lstStyle/>
                        <a:p>
                          <a:pPr algn="ctr"/>
                          <a:r>
                            <a:rPr lang="en-GB" sz="1400" dirty="0"/>
                            <a:t>CO</a:t>
                          </a:r>
                          <a:r>
                            <a:rPr lang="en-GB" sz="1400" baseline="-25000" dirty="0"/>
                            <a:t>2 </a:t>
                          </a:r>
                          <a:r>
                            <a:rPr lang="en-GB" sz="1400" dirty="0"/>
                            <a:t>Price</a:t>
                          </a:r>
                          <a:endParaRPr lang="de-DE" sz="1400" dirty="0"/>
                        </a:p>
                      </a:txBody>
                      <a:tcPr/>
                    </a:tc>
                    <a:tc>
                      <a:txBody>
                        <a:bodyPr/>
                        <a:lstStyle/>
                        <a:p>
                          <a:pPr algn="ctr"/>
                          <a:r>
                            <a:rPr lang="en-GB" sz="1400" dirty="0"/>
                            <a:t>Efficiency</a:t>
                          </a:r>
                          <a:endParaRPr lang="de-DE" sz="1400" dirty="0"/>
                        </a:p>
                      </a:txBody>
                      <a:tcPr/>
                    </a:tc>
                    <a:tc>
                      <a:txBody>
                        <a:bodyPr/>
                        <a:lstStyle/>
                        <a:p>
                          <a:pPr algn="ctr"/>
                          <a:r>
                            <a:rPr lang="en-GB" sz="1400" dirty="0"/>
                            <a:t>Emission factor coal</a:t>
                          </a:r>
                          <a:endParaRPr lang="de-DE" sz="1400" dirty="0"/>
                        </a:p>
                      </a:txBody>
                      <a:tcPr/>
                    </a:tc>
                    <a:tc>
                      <a:txBody>
                        <a:bodyPr/>
                        <a:lstStyle/>
                        <a:p>
                          <a:pPr algn="ctr"/>
                          <a:r>
                            <a:rPr lang="en-GB" sz="1400" dirty="0"/>
                            <a:t>O</a:t>
                          </a:r>
                          <a:r>
                            <a:rPr lang="de-DE" sz="1400" dirty="0"/>
                            <a:t>&amp;M </a:t>
                          </a:r>
                          <a:r>
                            <a:rPr lang="de-DE" sz="1400" dirty="0" err="1"/>
                            <a:t>Cost</a:t>
                          </a:r>
                          <a:endParaRPr lang="de-DE" sz="1400" dirty="0"/>
                        </a:p>
                      </a:txBody>
                      <a:tcPr/>
                    </a:tc>
                    <a:extLst>
                      <a:ext uri="{0D108BD9-81ED-4DB2-BD59-A6C34878D82A}">
                        <a16:rowId xmlns:a16="http://schemas.microsoft.com/office/drawing/2014/main" val="2833482417"/>
                      </a:ext>
                    </a:extLst>
                  </a:tr>
                  <a:tr h="564624">
                    <a:tc>
                      <a:txBody>
                        <a:bodyPr/>
                        <a:lstStyle/>
                        <a:p>
                          <a:pPr algn="ctr"/>
                          <a:r>
                            <a:rPr lang="en-GB" dirty="0"/>
                            <a:t>[</a:t>
                          </a:r>
                          <a14:m>
                            <m:oMath xmlns:m="http://schemas.openxmlformats.org/officeDocument/2006/math">
                              <m:f>
                                <m:fPr>
                                  <m:ctrlPr>
                                    <a:rPr lang="de-DE" sz="1800" i="1" kern="1200" smtClean="0">
                                      <a:solidFill>
                                        <a:schemeClr val="dk1"/>
                                      </a:solidFill>
                                      <a:effectLst/>
                                      <a:latin typeface="Cambria Math" panose="02040503050406030204" pitchFamily="18" charset="0"/>
                                      <a:ea typeface="+mn-ea"/>
                                      <a:cs typeface="+mn-cs"/>
                                    </a:rPr>
                                  </m:ctrlPr>
                                </m:fPr>
                                <m:num>
                                  <m:r>
                                    <a:rPr lang="en-US" sz="1800" i="1" kern="1200">
                                      <a:solidFill>
                                        <a:schemeClr val="dk1"/>
                                      </a:solidFill>
                                      <a:effectLst/>
                                      <a:latin typeface="Cambria Math" panose="02040503050406030204" pitchFamily="18" charset="0"/>
                                      <a:ea typeface="+mn-ea"/>
                                      <a:cs typeface="+mn-cs"/>
                                    </a:rPr>
                                    <m:t>𝐸𝑢𝑟𝑜</m:t>
                                  </m:r>
                                </m:num>
                                <m:den>
                                  <m:sSub>
                                    <m:sSubPr>
                                      <m:ctrlPr>
                                        <a:rPr lang="de-DE" sz="1800" i="1" kern="120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𝑀𝑊</m:t>
                                      </m:r>
                                    </m:e>
                                    <m:sub>
                                      <m:r>
                                        <a:rPr lang="en-US" sz="1800" i="1" kern="1200">
                                          <a:solidFill>
                                            <a:schemeClr val="dk1"/>
                                          </a:solidFill>
                                          <a:effectLst/>
                                          <a:latin typeface="Cambria Math" panose="02040503050406030204" pitchFamily="18" charset="0"/>
                                          <a:ea typeface="+mn-ea"/>
                                          <a:cs typeface="+mn-cs"/>
                                        </a:rPr>
                                        <m:t>𝑒𝑙</m:t>
                                      </m:r>
                                    </m:sub>
                                  </m:sSub>
                                </m:den>
                              </m:f>
                            </m:oMath>
                          </a14:m>
                          <a:r>
                            <a:rPr lang="de-DE" dirty="0"/>
                            <a:t>]</a:t>
                          </a:r>
                        </a:p>
                      </a:txBody>
                      <a:tcPr/>
                    </a:tc>
                    <a:tc>
                      <a:txBody>
                        <a:bodyPr/>
                        <a:lstStyle/>
                        <a:p>
                          <a:pPr algn="ctr"/>
                          <a:r>
                            <a:rPr lang="en-GB" dirty="0"/>
                            <a:t>[</a:t>
                          </a:r>
                          <a14:m>
                            <m:oMath xmlns:m="http://schemas.openxmlformats.org/officeDocument/2006/math">
                              <m:f>
                                <m:fPr>
                                  <m:ctrlPr>
                                    <a:rPr lang="de-DE" sz="1800" i="1" kern="1200" smtClean="0">
                                      <a:solidFill>
                                        <a:schemeClr val="dk1"/>
                                      </a:solidFill>
                                      <a:effectLst/>
                                      <a:latin typeface="Cambria Math" panose="02040503050406030204" pitchFamily="18" charset="0"/>
                                      <a:ea typeface="+mn-ea"/>
                                      <a:cs typeface="+mn-cs"/>
                                    </a:rPr>
                                  </m:ctrlPr>
                                </m:fPr>
                                <m:num>
                                  <m:r>
                                    <a:rPr lang="en-US" sz="1800" i="1" kern="1200">
                                      <a:solidFill>
                                        <a:schemeClr val="dk1"/>
                                      </a:solidFill>
                                      <a:effectLst/>
                                      <a:latin typeface="Cambria Math" panose="02040503050406030204" pitchFamily="18" charset="0"/>
                                      <a:ea typeface="+mn-ea"/>
                                      <a:cs typeface="+mn-cs"/>
                                    </a:rPr>
                                    <m:t>h</m:t>
                                  </m:r>
                                </m:num>
                                <m:den>
                                  <m:r>
                                    <a:rPr lang="en-US" sz="1800" i="1" kern="1200">
                                      <a:solidFill>
                                        <a:schemeClr val="dk1"/>
                                      </a:solidFill>
                                      <a:effectLst/>
                                      <a:latin typeface="Cambria Math" panose="02040503050406030204" pitchFamily="18" charset="0"/>
                                      <a:ea typeface="+mn-ea"/>
                                      <a:cs typeface="+mn-cs"/>
                                    </a:rPr>
                                    <m:t>𝑎</m:t>
                                  </m:r>
                                </m:den>
                              </m:f>
                            </m:oMath>
                          </a14:m>
                          <a:r>
                            <a:rPr lang="en-GB" dirty="0"/>
                            <a:t>]</a:t>
                          </a:r>
                          <a:endParaRPr lang="de-DE" dirty="0"/>
                        </a:p>
                      </a:txBody>
                      <a:tcPr/>
                    </a:tc>
                    <a:tc>
                      <a:txBody>
                        <a:bodyPr/>
                        <a:lstStyle/>
                        <a:p>
                          <a:pPr algn="ctr"/>
                          <a:r>
                            <a:rPr lang="en-GB" dirty="0"/>
                            <a:t>[</a:t>
                          </a:r>
                          <a14:m>
                            <m:oMath xmlns:m="http://schemas.openxmlformats.org/officeDocument/2006/math">
                              <m:f>
                                <m:fPr>
                                  <m:ctrlPr>
                                    <a:rPr lang="de-DE" sz="1800" i="1" kern="1200" smtClean="0">
                                      <a:solidFill>
                                        <a:schemeClr val="dk1"/>
                                      </a:solidFill>
                                      <a:effectLst/>
                                      <a:latin typeface="Cambria Math" panose="02040503050406030204" pitchFamily="18" charset="0"/>
                                      <a:ea typeface="+mn-ea"/>
                                      <a:cs typeface="+mn-cs"/>
                                    </a:rPr>
                                  </m:ctrlPr>
                                </m:fPr>
                                <m:num>
                                  <m:r>
                                    <a:rPr lang="en-US" sz="1800" i="1" kern="1200">
                                      <a:solidFill>
                                        <a:schemeClr val="dk1"/>
                                      </a:solidFill>
                                      <a:effectLst/>
                                      <a:latin typeface="Cambria Math" panose="02040503050406030204" pitchFamily="18" charset="0"/>
                                      <a:ea typeface="+mn-ea"/>
                                      <a:cs typeface="+mn-cs"/>
                                    </a:rPr>
                                    <m:t>€</m:t>
                                  </m:r>
                                </m:num>
                                <m:den>
                                  <m:sSub>
                                    <m:sSubPr>
                                      <m:ctrlPr>
                                        <a:rPr lang="de-DE" sz="1800" i="1" kern="120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𝑀𝑊h</m:t>
                                      </m:r>
                                    </m:e>
                                    <m:sub>
                                      <m:r>
                                        <a:rPr lang="en-US" sz="1800" i="1" kern="1200">
                                          <a:solidFill>
                                            <a:schemeClr val="dk1"/>
                                          </a:solidFill>
                                          <a:effectLst/>
                                          <a:latin typeface="Cambria Math" panose="02040503050406030204" pitchFamily="18" charset="0"/>
                                          <a:ea typeface="+mn-ea"/>
                                          <a:cs typeface="+mn-cs"/>
                                        </a:rPr>
                                        <m:t>𝑡h</m:t>
                                      </m:r>
                                    </m:sub>
                                  </m:sSub>
                                </m:den>
                              </m:f>
                            </m:oMath>
                          </a14:m>
                          <a:r>
                            <a:rPr lang="en-GB" dirty="0"/>
                            <a:t>]</a:t>
                          </a:r>
                          <a:endParaRPr lang="de-DE" dirty="0"/>
                        </a:p>
                      </a:txBody>
                      <a:tcPr/>
                    </a:tc>
                    <a:tc>
                      <a:txBody>
                        <a:bodyPr/>
                        <a:lstStyle/>
                        <a:p>
                          <a:pPr algn="ctr"/>
                          <a:r>
                            <a:rPr lang="en-GB" dirty="0"/>
                            <a:t>[</a:t>
                          </a:r>
                          <a14:m>
                            <m:oMath xmlns:m="http://schemas.openxmlformats.org/officeDocument/2006/math">
                              <m:f>
                                <m:fPr>
                                  <m:ctrlPr>
                                    <a:rPr lang="de-DE" sz="1800" i="1" kern="1200" smtClean="0">
                                      <a:solidFill>
                                        <a:schemeClr val="dk1"/>
                                      </a:solidFill>
                                      <a:effectLst/>
                                      <a:latin typeface="Cambria Math" panose="02040503050406030204" pitchFamily="18" charset="0"/>
                                      <a:ea typeface="+mn-ea"/>
                                      <a:cs typeface="+mn-cs"/>
                                    </a:rPr>
                                  </m:ctrlPr>
                                </m:fPr>
                                <m:num>
                                  <m:r>
                                    <a:rPr lang="en-US" sz="1800" i="1" kern="1200">
                                      <a:solidFill>
                                        <a:schemeClr val="dk1"/>
                                      </a:solidFill>
                                      <a:effectLst/>
                                      <a:latin typeface="Cambria Math" panose="02040503050406030204" pitchFamily="18" charset="0"/>
                                      <a:ea typeface="+mn-ea"/>
                                      <a:cs typeface="+mn-cs"/>
                                    </a:rPr>
                                    <m:t>𝐸𝑢𝑟𝑜</m:t>
                                  </m:r>
                                </m:num>
                                <m:den>
                                  <m:sSub>
                                    <m:sSubPr>
                                      <m:ctrlPr>
                                        <a:rPr lang="de-DE" sz="1800" i="1" kern="120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𝑡</m:t>
                                      </m:r>
                                    </m:e>
                                    <m:sub>
                                      <m:r>
                                        <a:rPr lang="en-US" sz="1800" i="1" kern="1200">
                                          <a:solidFill>
                                            <a:schemeClr val="dk1"/>
                                          </a:solidFill>
                                          <a:effectLst/>
                                          <a:latin typeface="Cambria Math" panose="02040503050406030204" pitchFamily="18" charset="0"/>
                                          <a:ea typeface="+mn-ea"/>
                                          <a:cs typeface="+mn-cs"/>
                                        </a:rPr>
                                        <m:t>𝐶𝑂</m:t>
                                      </m:r>
                                      <m:r>
                                        <a:rPr lang="en-US" sz="1800" i="1" kern="1200">
                                          <a:solidFill>
                                            <a:schemeClr val="dk1"/>
                                          </a:solidFill>
                                          <a:effectLst/>
                                          <a:latin typeface="Cambria Math" panose="02040503050406030204" pitchFamily="18" charset="0"/>
                                          <a:ea typeface="+mn-ea"/>
                                          <a:cs typeface="+mn-cs"/>
                                        </a:rPr>
                                        <m:t>2</m:t>
                                      </m:r>
                                    </m:sub>
                                  </m:sSub>
                                </m:den>
                              </m:f>
                            </m:oMath>
                          </a14:m>
                          <a:r>
                            <a:rPr lang="en-GB" dirty="0"/>
                            <a:t>]</a:t>
                          </a:r>
                          <a:endParaRPr lang="de-DE" dirty="0"/>
                        </a:p>
                      </a:txBody>
                      <a:tcPr/>
                    </a:tc>
                    <a:tc>
                      <a:txBody>
                        <a:bodyPr/>
                        <a:lstStyle/>
                        <a:p>
                          <a:pPr algn="ctr"/>
                          <a:r>
                            <a:rPr lang="en-GB" dirty="0"/>
                            <a:t>[</a:t>
                          </a:r>
                          <a:r>
                            <a:rPr lang="en-US" sz="1800" kern="1200" dirty="0">
                              <a:solidFill>
                                <a:schemeClr val="dk1"/>
                              </a:solidFill>
                              <a:effectLst/>
                              <a:latin typeface="+mn-lt"/>
                              <a:ea typeface="+mn-ea"/>
                              <a:cs typeface="+mn-cs"/>
                            </a:rPr>
                            <a:t>%</a:t>
                          </a:r>
                          <a:r>
                            <a:rPr lang="en-GB" dirty="0"/>
                            <a:t>]</a:t>
                          </a:r>
                          <a:endParaRPr lang="de-DE" dirty="0"/>
                        </a:p>
                      </a:txBody>
                      <a:tcPr/>
                    </a:tc>
                    <a:tc>
                      <a:txBody>
                        <a:bodyPr/>
                        <a:lstStyle/>
                        <a:p>
                          <a:pPr algn="ctr"/>
                          <a:r>
                            <a:rPr lang="en-GB" dirty="0"/>
                            <a:t>[</a:t>
                          </a:r>
                          <a14:m>
                            <m:oMath xmlns:m="http://schemas.openxmlformats.org/officeDocument/2006/math">
                              <m:f>
                                <m:fPr>
                                  <m:ctrlPr>
                                    <a:rPr lang="de-DE" sz="1800" i="1" kern="1200" smtClean="0">
                                      <a:solidFill>
                                        <a:schemeClr val="dk1"/>
                                      </a:solidFill>
                                      <a:effectLst/>
                                      <a:latin typeface="Cambria Math" panose="02040503050406030204" pitchFamily="18" charset="0"/>
                                      <a:ea typeface="+mn-ea"/>
                                      <a:cs typeface="+mn-cs"/>
                                    </a:rPr>
                                  </m:ctrlPr>
                                </m:fPr>
                                <m:num>
                                  <m:sSub>
                                    <m:sSubPr>
                                      <m:ctrlPr>
                                        <a:rPr lang="de-DE" sz="1800" i="1" kern="120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𝑡</m:t>
                                      </m:r>
                                      <m:r>
                                        <a:rPr lang="en-US" sz="1800" i="1" kern="1200">
                                          <a:solidFill>
                                            <a:schemeClr val="dk1"/>
                                          </a:solidFill>
                                          <a:effectLst/>
                                          <a:latin typeface="Cambria Math" panose="02040503050406030204" pitchFamily="18" charset="0"/>
                                          <a:ea typeface="+mn-ea"/>
                                          <a:cs typeface="+mn-cs"/>
                                        </a:rPr>
                                        <m:t> </m:t>
                                      </m:r>
                                      <m:r>
                                        <a:rPr lang="en-US" sz="1800" i="1" kern="1200">
                                          <a:solidFill>
                                            <a:schemeClr val="dk1"/>
                                          </a:solidFill>
                                          <a:effectLst/>
                                          <a:latin typeface="Cambria Math" panose="02040503050406030204" pitchFamily="18" charset="0"/>
                                          <a:ea typeface="+mn-ea"/>
                                          <a:cs typeface="+mn-cs"/>
                                        </a:rPr>
                                        <m:t>𝐶𝑂</m:t>
                                      </m:r>
                                      <m:r>
                                        <a:rPr lang="en-US" sz="1800" i="1" kern="1200">
                                          <a:solidFill>
                                            <a:schemeClr val="dk1"/>
                                          </a:solidFill>
                                          <a:effectLst/>
                                          <a:latin typeface="Cambria Math" panose="02040503050406030204" pitchFamily="18" charset="0"/>
                                          <a:ea typeface="+mn-ea"/>
                                          <a:cs typeface="+mn-cs"/>
                                        </a:rPr>
                                        <m:t>2</m:t>
                                      </m:r>
                                    </m:e>
                                    <m:sub>
                                      <m:r>
                                        <a:rPr lang="en-US" sz="1800" i="1" kern="1200">
                                          <a:solidFill>
                                            <a:schemeClr val="dk1"/>
                                          </a:solidFill>
                                          <a:effectLst/>
                                          <a:latin typeface="Cambria Math" panose="02040503050406030204" pitchFamily="18" charset="0"/>
                                          <a:ea typeface="+mn-ea"/>
                                          <a:cs typeface="+mn-cs"/>
                                        </a:rPr>
                                        <m:t>2</m:t>
                                      </m:r>
                                    </m:sub>
                                  </m:sSub>
                                </m:num>
                                <m:den>
                                  <m:sSub>
                                    <m:sSubPr>
                                      <m:ctrlPr>
                                        <a:rPr lang="de-DE" sz="1800" i="1" kern="120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𝑀𝑊h</m:t>
                                      </m:r>
                                    </m:e>
                                    <m:sub>
                                      <m:r>
                                        <a:rPr lang="en-US" sz="1800" i="1" kern="1200">
                                          <a:solidFill>
                                            <a:schemeClr val="dk1"/>
                                          </a:solidFill>
                                          <a:effectLst/>
                                          <a:latin typeface="Cambria Math" panose="02040503050406030204" pitchFamily="18" charset="0"/>
                                          <a:ea typeface="+mn-ea"/>
                                          <a:cs typeface="+mn-cs"/>
                                        </a:rPr>
                                        <m:t>𝑡h</m:t>
                                      </m:r>
                                    </m:sub>
                                  </m:sSub>
                                </m:den>
                              </m:f>
                            </m:oMath>
                          </a14:m>
                          <a:r>
                            <a:rPr lang="en-GB" dirty="0"/>
                            <a:t>]</a:t>
                          </a:r>
                          <a:endParaRPr lang="de-DE" dirty="0"/>
                        </a:p>
                      </a:txBody>
                      <a:tcPr/>
                    </a:tc>
                    <a:tc>
                      <a:txBody>
                        <a:bodyPr/>
                        <a:lstStyle/>
                        <a:p>
                          <a:pPr algn="ctr"/>
                          <a:r>
                            <a:rPr lang="en-GB" dirty="0"/>
                            <a:t>[</a:t>
                          </a:r>
                          <a14:m>
                            <m:oMath xmlns:m="http://schemas.openxmlformats.org/officeDocument/2006/math">
                              <m:f>
                                <m:fPr>
                                  <m:ctrlPr>
                                    <a:rPr lang="de-DE" sz="1800" i="1" kern="1200" smtClean="0">
                                      <a:solidFill>
                                        <a:schemeClr val="dk1"/>
                                      </a:solidFill>
                                      <a:effectLst/>
                                      <a:latin typeface="Cambria Math" panose="02040503050406030204" pitchFamily="18" charset="0"/>
                                      <a:ea typeface="+mn-ea"/>
                                      <a:cs typeface="+mn-cs"/>
                                    </a:rPr>
                                  </m:ctrlPr>
                                </m:fPr>
                                <m:num>
                                  <m:r>
                                    <a:rPr lang="en-US" sz="1800" i="1" kern="1200">
                                      <a:solidFill>
                                        <a:schemeClr val="dk1"/>
                                      </a:solidFill>
                                      <a:effectLst/>
                                      <a:latin typeface="Cambria Math" panose="02040503050406030204" pitchFamily="18" charset="0"/>
                                      <a:ea typeface="+mn-ea"/>
                                      <a:cs typeface="+mn-cs"/>
                                    </a:rPr>
                                    <m:t>𝐸𝑢𝑟𝑜</m:t>
                                  </m:r>
                                </m:num>
                                <m:den>
                                  <m:sSub>
                                    <m:sSubPr>
                                      <m:ctrlPr>
                                        <a:rPr lang="de-DE" sz="1800" i="1" kern="1200">
                                          <a:solidFill>
                                            <a:schemeClr val="dk1"/>
                                          </a:solidFill>
                                          <a:effectLst/>
                                          <a:latin typeface="Cambria Math" panose="02040503050406030204" pitchFamily="18" charset="0"/>
                                          <a:ea typeface="+mn-ea"/>
                                          <a:cs typeface="+mn-cs"/>
                                        </a:rPr>
                                      </m:ctrlPr>
                                    </m:sSubPr>
                                    <m:e>
                                      <m:r>
                                        <a:rPr lang="en-US" sz="1800" i="1" kern="1200">
                                          <a:solidFill>
                                            <a:schemeClr val="dk1"/>
                                          </a:solidFill>
                                          <a:effectLst/>
                                          <a:latin typeface="Cambria Math" panose="02040503050406030204" pitchFamily="18" charset="0"/>
                                          <a:ea typeface="+mn-ea"/>
                                          <a:cs typeface="+mn-cs"/>
                                        </a:rPr>
                                        <m:t>𝑀𝑊</m:t>
                                      </m:r>
                                    </m:e>
                                    <m:sub>
                                      <m:r>
                                        <a:rPr lang="en-US" sz="1800" i="1" kern="1200">
                                          <a:solidFill>
                                            <a:schemeClr val="dk1"/>
                                          </a:solidFill>
                                          <a:effectLst/>
                                          <a:latin typeface="Cambria Math" panose="02040503050406030204" pitchFamily="18" charset="0"/>
                                          <a:ea typeface="+mn-ea"/>
                                          <a:cs typeface="+mn-cs"/>
                                        </a:rPr>
                                        <m:t>𝑒𝑙</m:t>
                                      </m:r>
                                    </m:sub>
                                  </m:sSub>
                                  <m:r>
                                    <a:rPr lang="en-US" sz="1800" i="1" kern="1200">
                                      <a:solidFill>
                                        <a:schemeClr val="dk1"/>
                                      </a:solidFill>
                                      <a:effectLst/>
                                      <a:latin typeface="Cambria Math" panose="02040503050406030204" pitchFamily="18" charset="0"/>
                                      <a:ea typeface="+mn-ea"/>
                                      <a:cs typeface="+mn-cs"/>
                                    </a:rPr>
                                    <m:t>∙</m:t>
                                  </m:r>
                                  <m:r>
                                    <a:rPr lang="en-US" sz="1800" i="1" kern="1200">
                                      <a:solidFill>
                                        <a:schemeClr val="dk1"/>
                                      </a:solidFill>
                                      <a:effectLst/>
                                      <a:latin typeface="Cambria Math" panose="02040503050406030204" pitchFamily="18" charset="0"/>
                                      <a:ea typeface="+mn-ea"/>
                                      <a:cs typeface="+mn-cs"/>
                                    </a:rPr>
                                    <m:t>𝑎</m:t>
                                  </m:r>
                                </m:den>
                              </m:f>
                            </m:oMath>
                          </a14:m>
                          <a:r>
                            <a:rPr lang="en-GB" dirty="0"/>
                            <a:t>]</a:t>
                          </a:r>
                          <a:endParaRPr lang="de-DE" dirty="0"/>
                        </a:p>
                      </a:txBody>
                      <a:tcPr/>
                    </a:tc>
                    <a:extLst>
                      <a:ext uri="{0D108BD9-81ED-4DB2-BD59-A6C34878D82A}">
                        <a16:rowId xmlns:a16="http://schemas.microsoft.com/office/drawing/2014/main" val="1692523846"/>
                      </a:ext>
                    </a:extLst>
                  </a:tr>
                  <a:tr h="368969">
                    <a:tc>
                      <a:txBody>
                        <a:bodyPr/>
                        <a:lstStyle/>
                        <a:p>
                          <a:pPr algn="ctr"/>
                          <a:r>
                            <a:rPr lang="en-GB" sz="1400" dirty="0"/>
                            <a:t>1.000.000</a:t>
                          </a:r>
                          <a:endParaRPr lang="de-DE" sz="1400" dirty="0"/>
                        </a:p>
                      </a:txBody>
                      <a:tcPr/>
                    </a:tc>
                    <a:tc>
                      <a:txBody>
                        <a:bodyPr/>
                        <a:lstStyle/>
                        <a:p>
                          <a:pPr algn="ctr"/>
                          <a:r>
                            <a:rPr lang="en-GB" sz="1400" dirty="0"/>
                            <a:t>5.000</a:t>
                          </a:r>
                          <a:endParaRPr lang="de-DE" sz="1400" dirty="0"/>
                        </a:p>
                      </a:txBody>
                      <a:tcPr/>
                    </a:tc>
                    <a:tc>
                      <a:txBody>
                        <a:bodyPr/>
                        <a:lstStyle/>
                        <a:p>
                          <a:pPr algn="ctr"/>
                          <a:r>
                            <a:rPr lang="en-GB" sz="1400" dirty="0"/>
                            <a:t>20</a:t>
                          </a:r>
                          <a:endParaRPr lang="de-DE" sz="1400" dirty="0"/>
                        </a:p>
                      </a:txBody>
                      <a:tcPr/>
                    </a:tc>
                    <a:tc>
                      <a:txBody>
                        <a:bodyPr/>
                        <a:lstStyle/>
                        <a:p>
                          <a:pPr algn="ctr"/>
                          <a:r>
                            <a:rPr lang="en-GB" sz="1400" dirty="0"/>
                            <a:t>10</a:t>
                          </a:r>
                          <a:endParaRPr lang="de-DE" sz="1400" dirty="0"/>
                        </a:p>
                      </a:txBody>
                      <a:tcPr/>
                    </a:tc>
                    <a:tc>
                      <a:txBody>
                        <a:bodyPr/>
                        <a:lstStyle/>
                        <a:p>
                          <a:pPr algn="ctr"/>
                          <a:r>
                            <a:rPr lang="en-GB" sz="1400" dirty="0"/>
                            <a:t>40</a:t>
                          </a:r>
                          <a:endParaRPr lang="de-DE" sz="1400" dirty="0"/>
                        </a:p>
                      </a:txBody>
                      <a:tcPr/>
                    </a:tc>
                    <a:tc>
                      <a:txBody>
                        <a:bodyPr/>
                        <a:lstStyle/>
                        <a:p>
                          <a:pPr algn="ctr"/>
                          <a:r>
                            <a:rPr lang="en-GB" sz="1400" dirty="0"/>
                            <a:t>0,38</a:t>
                          </a:r>
                          <a:endParaRPr lang="de-DE" sz="1400" dirty="0"/>
                        </a:p>
                      </a:txBody>
                      <a:tcPr/>
                    </a:tc>
                    <a:tc>
                      <a:txBody>
                        <a:bodyPr/>
                        <a:lstStyle/>
                        <a:p>
                          <a:pPr algn="ctr"/>
                          <a:r>
                            <a:rPr lang="en-GB" sz="1400" dirty="0"/>
                            <a:t>20.000</a:t>
                          </a:r>
                          <a:endParaRPr lang="de-DE" sz="1400" dirty="0"/>
                        </a:p>
                      </a:txBody>
                      <a:tcPr/>
                    </a:tc>
                    <a:extLst>
                      <a:ext uri="{0D108BD9-81ED-4DB2-BD59-A6C34878D82A}">
                        <a16:rowId xmlns:a16="http://schemas.microsoft.com/office/drawing/2014/main" val="3516841283"/>
                      </a:ext>
                    </a:extLst>
                  </a:tr>
                </a:tbl>
              </a:graphicData>
            </a:graphic>
          </p:graphicFrame>
        </mc:Choice>
        <mc:Fallback xmlns="">
          <p:graphicFrame>
            <p:nvGraphicFramePr>
              <p:cNvPr id="8" name="Tabelle 8">
                <a:extLst>
                  <a:ext uri="{FF2B5EF4-FFF2-40B4-BE49-F238E27FC236}">
                    <a16:creationId xmlns:a16="http://schemas.microsoft.com/office/drawing/2014/main" id="{81CD9E58-5E9C-4D86-A60F-B0D1B7B36873}"/>
                  </a:ext>
                </a:extLst>
              </p:cNvPr>
              <p:cNvGraphicFramePr>
                <a:graphicFrameLocks noGrp="1"/>
              </p:cNvGraphicFramePr>
              <p:nvPr>
                <p:extLst>
                  <p:ext uri="{D42A27DB-BD31-4B8C-83A1-F6EECF244321}">
                    <p14:modId xmlns:p14="http://schemas.microsoft.com/office/powerpoint/2010/main" val="2131122381"/>
                  </p:ext>
                </p:extLst>
              </p:nvPr>
            </p:nvGraphicFramePr>
            <p:xfrm>
              <a:off x="827584" y="3868428"/>
              <a:ext cx="7128792" cy="1665113"/>
            </p:xfrm>
            <a:graphic>
              <a:graphicData uri="http://schemas.openxmlformats.org/drawingml/2006/table">
                <a:tbl>
                  <a:tblPr firstRow="1" bandRow="1">
                    <a:tableStyleId>{5C22544A-7EE6-4342-B048-85BDC9FD1C3A}</a:tableStyleId>
                  </a:tblPr>
                  <a:tblGrid>
                    <a:gridCol w="1213645">
                      <a:extLst>
                        <a:ext uri="{9D8B030D-6E8A-4147-A177-3AD203B41FA5}">
                          <a16:colId xmlns:a16="http://schemas.microsoft.com/office/drawing/2014/main" val="603681230"/>
                        </a:ext>
                      </a:extLst>
                    </a:gridCol>
                    <a:gridCol w="920813">
                      <a:extLst>
                        <a:ext uri="{9D8B030D-6E8A-4147-A177-3AD203B41FA5}">
                          <a16:colId xmlns:a16="http://schemas.microsoft.com/office/drawing/2014/main" val="1947888598"/>
                        </a:ext>
                      </a:extLst>
                    </a:gridCol>
                    <a:gridCol w="920813">
                      <a:extLst>
                        <a:ext uri="{9D8B030D-6E8A-4147-A177-3AD203B41FA5}">
                          <a16:colId xmlns:a16="http://schemas.microsoft.com/office/drawing/2014/main" val="3193379368"/>
                        </a:ext>
                      </a:extLst>
                    </a:gridCol>
                    <a:gridCol w="920813">
                      <a:extLst>
                        <a:ext uri="{9D8B030D-6E8A-4147-A177-3AD203B41FA5}">
                          <a16:colId xmlns:a16="http://schemas.microsoft.com/office/drawing/2014/main" val="4196367183"/>
                        </a:ext>
                      </a:extLst>
                    </a:gridCol>
                    <a:gridCol w="1113485">
                      <a:extLst>
                        <a:ext uri="{9D8B030D-6E8A-4147-A177-3AD203B41FA5}">
                          <a16:colId xmlns:a16="http://schemas.microsoft.com/office/drawing/2014/main" val="1698590613"/>
                        </a:ext>
                      </a:extLst>
                    </a:gridCol>
                    <a:gridCol w="1065941">
                      <a:extLst>
                        <a:ext uri="{9D8B030D-6E8A-4147-A177-3AD203B41FA5}">
                          <a16:colId xmlns:a16="http://schemas.microsoft.com/office/drawing/2014/main" val="374498658"/>
                        </a:ext>
                      </a:extLst>
                    </a:gridCol>
                    <a:gridCol w="973282">
                      <a:extLst>
                        <a:ext uri="{9D8B030D-6E8A-4147-A177-3AD203B41FA5}">
                          <a16:colId xmlns:a16="http://schemas.microsoft.com/office/drawing/2014/main" val="3425310849"/>
                        </a:ext>
                      </a:extLst>
                    </a:gridCol>
                  </a:tblGrid>
                  <a:tr h="731520">
                    <a:tc>
                      <a:txBody>
                        <a:bodyPr/>
                        <a:lstStyle/>
                        <a:p>
                          <a:pPr algn="ctr"/>
                          <a:r>
                            <a:rPr lang="en-GB" sz="1400" dirty="0"/>
                            <a:t>Investment</a:t>
                          </a:r>
                          <a:endParaRPr lang="de-DE" sz="1400" dirty="0"/>
                        </a:p>
                      </a:txBody>
                      <a:tcPr/>
                    </a:tc>
                    <a:tc>
                      <a:txBody>
                        <a:bodyPr/>
                        <a:lstStyle/>
                        <a:p>
                          <a:pPr algn="ctr"/>
                          <a:r>
                            <a:rPr lang="en-GB" sz="1400" dirty="0"/>
                            <a:t>Full load hours</a:t>
                          </a:r>
                          <a:endParaRPr lang="de-DE" sz="1400" dirty="0"/>
                        </a:p>
                      </a:txBody>
                      <a:tcPr/>
                    </a:tc>
                    <a:tc>
                      <a:txBody>
                        <a:bodyPr/>
                        <a:lstStyle/>
                        <a:p>
                          <a:pPr algn="ctr"/>
                          <a:r>
                            <a:rPr lang="en-GB" sz="1400" dirty="0"/>
                            <a:t>Fuel price</a:t>
                          </a:r>
                          <a:endParaRPr lang="de-DE" sz="1400" dirty="0"/>
                        </a:p>
                      </a:txBody>
                      <a:tcPr/>
                    </a:tc>
                    <a:tc>
                      <a:txBody>
                        <a:bodyPr/>
                        <a:lstStyle/>
                        <a:p>
                          <a:pPr algn="ctr"/>
                          <a:r>
                            <a:rPr lang="en-GB" sz="1400" dirty="0"/>
                            <a:t>CO</a:t>
                          </a:r>
                          <a:r>
                            <a:rPr lang="en-GB" sz="1400" baseline="-25000" dirty="0"/>
                            <a:t>2 </a:t>
                          </a:r>
                          <a:r>
                            <a:rPr lang="en-GB" sz="1400" dirty="0"/>
                            <a:t>Price</a:t>
                          </a:r>
                          <a:endParaRPr lang="de-DE" sz="1400" dirty="0"/>
                        </a:p>
                      </a:txBody>
                      <a:tcPr/>
                    </a:tc>
                    <a:tc>
                      <a:txBody>
                        <a:bodyPr/>
                        <a:lstStyle/>
                        <a:p>
                          <a:pPr algn="ctr"/>
                          <a:r>
                            <a:rPr lang="en-GB" sz="1400" dirty="0"/>
                            <a:t>Efficiency</a:t>
                          </a:r>
                          <a:endParaRPr lang="de-DE" sz="1400" dirty="0"/>
                        </a:p>
                      </a:txBody>
                      <a:tcPr/>
                    </a:tc>
                    <a:tc>
                      <a:txBody>
                        <a:bodyPr/>
                        <a:lstStyle/>
                        <a:p>
                          <a:pPr algn="ctr"/>
                          <a:r>
                            <a:rPr lang="en-GB" sz="1400" dirty="0"/>
                            <a:t>Emission factor coal</a:t>
                          </a:r>
                          <a:endParaRPr lang="de-DE" sz="1400" dirty="0"/>
                        </a:p>
                      </a:txBody>
                      <a:tcPr/>
                    </a:tc>
                    <a:tc>
                      <a:txBody>
                        <a:bodyPr/>
                        <a:lstStyle/>
                        <a:p>
                          <a:pPr algn="ctr"/>
                          <a:r>
                            <a:rPr lang="en-GB" sz="1400" dirty="0"/>
                            <a:t>O</a:t>
                          </a:r>
                          <a:r>
                            <a:rPr lang="de-DE" sz="1400" dirty="0"/>
                            <a:t>&amp;M </a:t>
                          </a:r>
                          <a:r>
                            <a:rPr lang="de-DE" sz="1400" dirty="0" err="1"/>
                            <a:t>Cost</a:t>
                          </a:r>
                          <a:endParaRPr lang="de-DE" sz="1400" dirty="0"/>
                        </a:p>
                      </a:txBody>
                      <a:tcPr/>
                    </a:tc>
                    <a:extLst>
                      <a:ext uri="{0D108BD9-81ED-4DB2-BD59-A6C34878D82A}">
                        <a16:rowId xmlns:a16="http://schemas.microsoft.com/office/drawing/2014/main" val="2833482417"/>
                      </a:ext>
                    </a:extLst>
                  </a:tr>
                  <a:tr h="564624">
                    <a:tc>
                      <a:txBody>
                        <a:bodyPr/>
                        <a:lstStyle/>
                        <a:p>
                          <a:endParaRPr lang="de-DE"/>
                        </a:p>
                      </a:txBody>
                      <a:tcPr>
                        <a:blipFill>
                          <a:blip r:embed="rId4"/>
                          <a:stretch>
                            <a:fillRect l="-503" t="-130108" r="-490452" b="-67742"/>
                          </a:stretch>
                        </a:blipFill>
                      </a:tcPr>
                    </a:tc>
                    <a:tc>
                      <a:txBody>
                        <a:bodyPr/>
                        <a:lstStyle/>
                        <a:p>
                          <a:endParaRPr lang="de-DE"/>
                        </a:p>
                      </a:txBody>
                      <a:tcPr>
                        <a:blipFill>
                          <a:blip r:embed="rId4"/>
                          <a:stretch>
                            <a:fillRect l="-131579" t="-130108" r="-542105" b="-67742"/>
                          </a:stretch>
                        </a:blipFill>
                      </a:tcPr>
                    </a:tc>
                    <a:tc>
                      <a:txBody>
                        <a:bodyPr/>
                        <a:lstStyle/>
                        <a:p>
                          <a:endParaRPr lang="de-DE"/>
                        </a:p>
                      </a:txBody>
                      <a:tcPr>
                        <a:blipFill>
                          <a:blip r:embed="rId4"/>
                          <a:stretch>
                            <a:fillRect l="-233113" t="-130108" r="-445695" b="-67742"/>
                          </a:stretch>
                        </a:blipFill>
                      </a:tcPr>
                    </a:tc>
                    <a:tc>
                      <a:txBody>
                        <a:bodyPr/>
                        <a:lstStyle/>
                        <a:p>
                          <a:endParaRPr lang="de-DE"/>
                        </a:p>
                      </a:txBody>
                      <a:tcPr>
                        <a:blipFill>
                          <a:blip r:embed="rId4"/>
                          <a:stretch>
                            <a:fillRect l="-333113" t="-130108" r="-345695" b="-67742"/>
                          </a:stretch>
                        </a:blipFill>
                      </a:tcPr>
                    </a:tc>
                    <a:tc>
                      <a:txBody>
                        <a:bodyPr/>
                        <a:lstStyle/>
                        <a:p>
                          <a:pPr algn="ctr"/>
                          <a:r>
                            <a:rPr lang="en-GB" dirty="0"/>
                            <a:t>[</a:t>
                          </a:r>
                          <a:r>
                            <a:rPr lang="en-US" sz="1800" kern="1200" dirty="0">
                              <a:solidFill>
                                <a:schemeClr val="dk1"/>
                              </a:solidFill>
                              <a:effectLst/>
                              <a:latin typeface="+mn-lt"/>
                              <a:ea typeface="+mn-ea"/>
                              <a:cs typeface="+mn-cs"/>
                            </a:rPr>
                            <a:t>%</a:t>
                          </a:r>
                          <a:r>
                            <a:rPr lang="en-GB" dirty="0"/>
                            <a:t>]</a:t>
                          </a:r>
                          <a:endParaRPr lang="de-DE" dirty="0"/>
                        </a:p>
                      </a:txBody>
                      <a:tcPr/>
                    </a:tc>
                    <a:tc>
                      <a:txBody>
                        <a:bodyPr/>
                        <a:lstStyle/>
                        <a:p>
                          <a:endParaRPr lang="de-DE"/>
                        </a:p>
                      </a:txBody>
                      <a:tcPr>
                        <a:blipFill>
                          <a:blip r:embed="rId4"/>
                          <a:stretch>
                            <a:fillRect l="-478286" t="-130108" r="-93714" b="-67742"/>
                          </a:stretch>
                        </a:blipFill>
                      </a:tcPr>
                    </a:tc>
                    <a:tc>
                      <a:txBody>
                        <a:bodyPr/>
                        <a:lstStyle/>
                        <a:p>
                          <a:endParaRPr lang="de-DE"/>
                        </a:p>
                      </a:txBody>
                      <a:tcPr>
                        <a:blipFill>
                          <a:blip r:embed="rId4"/>
                          <a:stretch>
                            <a:fillRect l="-632500" t="-130108" r="-2500" b="-67742"/>
                          </a:stretch>
                        </a:blipFill>
                      </a:tcPr>
                    </a:tc>
                    <a:extLst>
                      <a:ext uri="{0D108BD9-81ED-4DB2-BD59-A6C34878D82A}">
                        <a16:rowId xmlns:a16="http://schemas.microsoft.com/office/drawing/2014/main" val="1692523846"/>
                      </a:ext>
                    </a:extLst>
                  </a:tr>
                  <a:tr h="368969">
                    <a:tc>
                      <a:txBody>
                        <a:bodyPr/>
                        <a:lstStyle/>
                        <a:p>
                          <a:pPr algn="ctr"/>
                          <a:r>
                            <a:rPr lang="en-GB" sz="1400" dirty="0"/>
                            <a:t>1.000.000</a:t>
                          </a:r>
                          <a:endParaRPr lang="de-DE" sz="1400" dirty="0"/>
                        </a:p>
                      </a:txBody>
                      <a:tcPr/>
                    </a:tc>
                    <a:tc>
                      <a:txBody>
                        <a:bodyPr/>
                        <a:lstStyle/>
                        <a:p>
                          <a:pPr algn="ctr"/>
                          <a:r>
                            <a:rPr lang="en-GB" sz="1400" dirty="0"/>
                            <a:t>5.000</a:t>
                          </a:r>
                          <a:endParaRPr lang="de-DE" sz="1400" dirty="0"/>
                        </a:p>
                      </a:txBody>
                      <a:tcPr/>
                    </a:tc>
                    <a:tc>
                      <a:txBody>
                        <a:bodyPr/>
                        <a:lstStyle/>
                        <a:p>
                          <a:pPr algn="ctr"/>
                          <a:r>
                            <a:rPr lang="en-GB" sz="1400" dirty="0"/>
                            <a:t>20</a:t>
                          </a:r>
                          <a:endParaRPr lang="de-DE" sz="1400" dirty="0"/>
                        </a:p>
                      </a:txBody>
                      <a:tcPr/>
                    </a:tc>
                    <a:tc>
                      <a:txBody>
                        <a:bodyPr/>
                        <a:lstStyle/>
                        <a:p>
                          <a:pPr algn="ctr"/>
                          <a:r>
                            <a:rPr lang="en-GB" sz="1400" dirty="0"/>
                            <a:t>10</a:t>
                          </a:r>
                          <a:endParaRPr lang="de-DE" sz="1400" dirty="0"/>
                        </a:p>
                      </a:txBody>
                      <a:tcPr/>
                    </a:tc>
                    <a:tc>
                      <a:txBody>
                        <a:bodyPr/>
                        <a:lstStyle/>
                        <a:p>
                          <a:pPr algn="ctr"/>
                          <a:r>
                            <a:rPr lang="en-GB" sz="1400" dirty="0"/>
                            <a:t>40</a:t>
                          </a:r>
                          <a:endParaRPr lang="de-DE" sz="1400" dirty="0"/>
                        </a:p>
                      </a:txBody>
                      <a:tcPr/>
                    </a:tc>
                    <a:tc>
                      <a:txBody>
                        <a:bodyPr/>
                        <a:lstStyle/>
                        <a:p>
                          <a:pPr algn="ctr"/>
                          <a:r>
                            <a:rPr lang="en-GB" sz="1400" dirty="0"/>
                            <a:t>0,38</a:t>
                          </a:r>
                          <a:endParaRPr lang="de-DE" sz="1400" dirty="0"/>
                        </a:p>
                      </a:txBody>
                      <a:tcPr/>
                    </a:tc>
                    <a:tc>
                      <a:txBody>
                        <a:bodyPr/>
                        <a:lstStyle/>
                        <a:p>
                          <a:pPr algn="ctr"/>
                          <a:r>
                            <a:rPr lang="en-GB" sz="1400" dirty="0"/>
                            <a:t>20.000</a:t>
                          </a:r>
                          <a:endParaRPr lang="de-DE" sz="1400" dirty="0"/>
                        </a:p>
                      </a:txBody>
                      <a:tcPr/>
                    </a:tc>
                    <a:extLst>
                      <a:ext uri="{0D108BD9-81ED-4DB2-BD59-A6C34878D82A}">
                        <a16:rowId xmlns:a16="http://schemas.microsoft.com/office/drawing/2014/main" val="3516841283"/>
                      </a:ext>
                    </a:extLst>
                  </a:tr>
                </a:tbl>
              </a:graphicData>
            </a:graphic>
          </p:graphicFrame>
        </mc:Fallback>
      </mc:AlternateContent>
    </p:spTree>
    <p:extLst>
      <p:ext uri="{BB962C8B-B14F-4D97-AF65-F5344CB8AC3E}">
        <p14:creationId xmlns:p14="http://schemas.microsoft.com/office/powerpoint/2010/main" val="2050348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1197290"/>
            <a:ext cx="8061325" cy="358560"/>
          </a:xfrm>
        </p:spPr>
        <p:txBody>
          <a:bodyPr/>
          <a:lstStyle/>
          <a:p>
            <a:r>
              <a:rPr lang="de-DE" dirty="0"/>
              <a:t>Task 4) Coal </a:t>
            </a:r>
            <a:r>
              <a:rPr lang="de-DE" dirty="0" err="1"/>
              <a:t>phase</a:t>
            </a:r>
            <a:r>
              <a:rPr lang="de-DE" dirty="0"/>
              <a:t>-out – </a:t>
            </a:r>
            <a:r>
              <a:rPr lang="en-GB" dirty="0"/>
              <a:t>Capital Budgeting</a:t>
            </a:r>
            <a:r>
              <a:rPr lang="de-DE" dirty="0"/>
              <a:t>		</a:t>
            </a:r>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indent="0"/>
            <a:r>
              <a:rPr lang="en-US" dirty="0"/>
              <a:t>a) Calculate the short term marginal generation cost for your coal-fired power plant.								</a:t>
            </a:r>
            <a:r>
              <a:rPr lang="en-US" b="1" dirty="0"/>
              <a:t>[3]</a:t>
            </a:r>
            <a:endParaRPr lang="de-DE" dirty="0"/>
          </a:p>
          <a:p>
            <a:endParaRPr lang="en-US" dirty="0"/>
          </a:p>
          <a:p>
            <a:endParaRPr lang="en-US" dirty="0"/>
          </a:p>
          <a:p>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24</a:t>
            </a:fld>
            <a:endParaRPr lang="de-DE" altLang="de-DE" dirty="0"/>
          </a:p>
        </p:txBody>
      </p:sp>
      <p:pic>
        <p:nvPicPr>
          <p:cNvPr id="6" name="Grafik 5">
            <a:extLst>
              <a:ext uri="{FF2B5EF4-FFF2-40B4-BE49-F238E27FC236}">
                <a16:creationId xmlns:a16="http://schemas.microsoft.com/office/drawing/2014/main" id="{FBAA1D7C-DE99-403C-BC07-DBF6195C0814}"/>
              </a:ext>
            </a:extLst>
          </p:cNvPr>
          <p:cNvPicPr>
            <a:picLocks noChangeAspect="1"/>
          </p:cNvPicPr>
          <p:nvPr/>
        </p:nvPicPr>
        <p:blipFill>
          <a:blip r:embed="rId3"/>
          <a:stretch>
            <a:fillRect/>
          </a:stretch>
        </p:blipFill>
        <p:spPr>
          <a:xfrm>
            <a:off x="107504" y="147637"/>
            <a:ext cx="7202100" cy="768142"/>
          </a:xfrm>
          <a:prstGeom prst="rect">
            <a:avLst/>
          </a:prstGeom>
        </p:spPr>
      </p:pic>
    </p:spTree>
    <p:extLst>
      <p:ext uri="{BB962C8B-B14F-4D97-AF65-F5344CB8AC3E}">
        <p14:creationId xmlns:p14="http://schemas.microsoft.com/office/powerpoint/2010/main" val="3560167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1197290"/>
            <a:ext cx="8061325" cy="358560"/>
          </a:xfrm>
        </p:spPr>
        <p:txBody>
          <a:bodyPr/>
          <a:lstStyle/>
          <a:p>
            <a:r>
              <a:rPr lang="de-DE" dirty="0"/>
              <a:t>Task 4) Coal </a:t>
            </a:r>
            <a:r>
              <a:rPr lang="de-DE" dirty="0" err="1"/>
              <a:t>phase</a:t>
            </a:r>
            <a:r>
              <a:rPr lang="de-DE" dirty="0"/>
              <a:t>-out – </a:t>
            </a:r>
            <a:r>
              <a:rPr lang="en-GB" dirty="0"/>
              <a:t>Capital Budgeting</a:t>
            </a:r>
            <a:r>
              <a:rPr lang="de-DE" dirty="0"/>
              <a:t>		</a:t>
            </a:r>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indent="0"/>
            <a:r>
              <a:rPr lang="en-US" dirty="0"/>
              <a:t>a) Calculate the short-term marginal generation cost for your coal-fired power plant.								</a:t>
            </a:r>
            <a:r>
              <a:rPr lang="en-US" b="1" dirty="0"/>
              <a:t>[3]</a:t>
            </a:r>
            <a:endParaRPr lang="de-DE" dirty="0"/>
          </a:p>
          <a:p>
            <a:endParaRPr lang="en-US" dirty="0"/>
          </a:p>
          <a:p>
            <a:endParaRPr lang="en-US" dirty="0"/>
          </a:p>
          <a:p>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25</a:t>
            </a:fld>
            <a:endParaRPr lang="de-DE" altLang="de-DE" dirty="0"/>
          </a:p>
        </p:txBody>
      </p:sp>
      <p:pic>
        <p:nvPicPr>
          <p:cNvPr id="6" name="Grafik 5">
            <a:extLst>
              <a:ext uri="{FF2B5EF4-FFF2-40B4-BE49-F238E27FC236}">
                <a16:creationId xmlns:a16="http://schemas.microsoft.com/office/drawing/2014/main" id="{FBAA1D7C-DE99-403C-BC07-DBF6195C0814}"/>
              </a:ext>
            </a:extLst>
          </p:cNvPr>
          <p:cNvPicPr>
            <a:picLocks noChangeAspect="1"/>
          </p:cNvPicPr>
          <p:nvPr/>
        </p:nvPicPr>
        <p:blipFill>
          <a:blip r:embed="rId3"/>
          <a:stretch>
            <a:fillRect/>
          </a:stretch>
        </p:blipFill>
        <p:spPr>
          <a:xfrm>
            <a:off x="107504" y="147637"/>
            <a:ext cx="7202100" cy="768142"/>
          </a:xfrm>
          <a:prstGeom prst="rect">
            <a:avLst/>
          </a:prstGeom>
        </p:spPr>
      </p:pic>
    </p:spTree>
    <p:extLst>
      <p:ext uri="{BB962C8B-B14F-4D97-AF65-F5344CB8AC3E}">
        <p14:creationId xmlns:p14="http://schemas.microsoft.com/office/powerpoint/2010/main" val="3795083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1197290"/>
            <a:ext cx="8061325" cy="358560"/>
          </a:xfrm>
        </p:spPr>
        <p:txBody>
          <a:bodyPr/>
          <a:lstStyle/>
          <a:p>
            <a:r>
              <a:rPr lang="de-DE" dirty="0"/>
              <a:t>Task 4) Coal </a:t>
            </a:r>
            <a:r>
              <a:rPr lang="de-DE" dirty="0" err="1"/>
              <a:t>phase</a:t>
            </a:r>
            <a:r>
              <a:rPr lang="de-DE" dirty="0"/>
              <a:t>-out – </a:t>
            </a:r>
            <a:r>
              <a:rPr lang="en-GB" dirty="0"/>
              <a:t>Capital Budgeting</a:t>
            </a:r>
            <a:r>
              <a:rPr lang="de-DE" dirty="0"/>
              <a:t>		</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lvl="0" indent="0">
                  <a:lnSpc>
                    <a:spcPct val="100000"/>
                  </a:lnSpc>
                  <a:spcBef>
                    <a:spcPts val="0"/>
                  </a:spcBef>
                </a:pPr>
                <a:r>
                  <a:rPr lang="en-US" sz="1400" dirty="0"/>
                  <a:t>You contracted the delivery of coal for the whole lifetime of the power plant of 50 years at a constant price of </a:t>
                </a:r>
                <a14:m>
                  <m:oMath xmlns:m="http://schemas.openxmlformats.org/officeDocument/2006/math">
                    <m:r>
                      <a:rPr lang="en-US" sz="1400" i="1">
                        <a:latin typeface="Cambria Math" panose="02040503050406030204" pitchFamily="18" charset="0"/>
                      </a:rPr>
                      <m:t>20 </m:t>
                    </m:r>
                    <m:f>
                      <m:fPr>
                        <m:type m:val="lin"/>
                        <m:ctrlPr>
                          <a:rPr lang="de-DE" sz="1400" i="1">
                            <a:latin typeface="Cambria Math" panose="02040503050406030204" pitchFamily="18" charset="0"/>
                          </a:rPr>
                        </m:ctrlPr>
                      </m:fPr>
                      <m:num>
                        <m:r>
                          <a:rPr lang="en-US" sz="1400" i="1">
                            <a:latin typeface="Cambria Math" panose="02040503050406030204" pitchFamily="18" charset="0"/>
                          </a:rPr>
                          <m:t>€</m:t>
                        </m:r>
                      </m:num>
                      <m:den>
                        <m:sSub>
                          <m:sSubPr>
                            <m:ctrlPr>
                              <a:rPr lang="de-DE" sz="1400" i="1">
                                <a:latin typeface="Cambria Math" panose="02040503050406030204" pitchFamily="18" charset="0"/>
                              </a:rPr>
                            </m:ctrlPr>
                          </m:sSubPr>
                          <m:e>
                            <m:r>
                              <a:rPr lang="en-US" sz="1400" i="1">
                                <a:latin typeface="Cambria Math" panose="02040503050406030204" pitchFamily="18" charset="0"/>
                              </a:rPr>
                              <m:t>𝑀𝑊h</m:t>
                            </m:r>
                          </m:e>
                          <m:sub>
                            <m:r>
                              <a:rPr lang="en-US" sz="1400" i="1">
                                <a:latin typeface="Cambria Math" panose="02040503050406030204" pitchFamily="18" charset="0"/>
                              </a:rPr>
                              <m:t>𝑡h</m:t>
                            </m:r>
                          </m:sub>
                        </m:sSub>
                      </m:den>
                    </m:f>
                  </m:oMath>
                </a14:m>
                <a:r>
                  <a:rPr lang="en-US" sz="1400" dirty="0"/>
                  <a:t> and calculated with a constant electricity price of </a:t>
                </a:r>
                <a14:m>
                  <m:oMath xmlns:m="http://schemas.openxmlformats.org/officeDocument/2006/math">
                    <m:r>
                      <a:rPr lang="en-US" sz="1400" i="1">
                        <a:latin typeface="Cambria Math" panose="02040503050406030204" pitchFamily="18" charset="0"/>
                      </a:rPr>
                      <m:t>75</m:t>
                    </m:r>
                    <m:f>
                      <m:fPr>
                        <m:type m:val="lin"/>
                        <m:ctrlPr>
                          <a:rPr lang="de-DE" sz="1400" i="1">
                            <a:latin typeface="Cambria Math" panose="02040503050406030204" pitchFamily="18" charset="0"/>
                          </a:rPr>
                        </m:ctrlPr>
                      </m:fPr>
                      <m:num>
                        <m:r>
                          <a:rPr lang="en-US" sz="1400" i="1">
                            <a:latin typeface="Cambria Math" panose="02040503050406030204" pitchFamily="18" charset="0"/>
                          </a:rPr>
                          <m:t>€</m:t>
                        </m:r>
                      </m:num>
                      <m:den>
                        <m:r>
                          <a:rPr lang="en-US" sz="1400" i="1">
                            <a:latin typeface="Cambria Math" panose="02040503050406030204" pitchFamily="18" charset="0"/>
                          </a:rPr>
                          <m:t>𝑀𝑊</m:t>
                        </m:r>
                        <m:sSub>
                          <m:sSubPr>
                            <m:ctrlPr>
                              <a:rPr lang="de-DE" sz="1400" i="1">
                                <a:latin typeface="Cambria Math" panose="02040503050406030204" pitchFamily="18" charset="0"/>
                              </a:rPr>
                            </m:ctrlPr>
                          </m:sSubPr>
                          <m:e>
                            <m:r>
                              <a:rPr lang="en-US" sz="1400" i="1">
                                <a:latin typeface="Cambria Math" panose="02040503050406030204" pitchFamily="18" charset="0"/>
                              </a:rPr>
                              <m:t>h</m:t>
                            </m:r>
                          </m:e>
                          <m:sub>
                            <m:r>
                              <a:rPr lang="en-US" sz="1400" i="1">
                                <a:latin typeface="Cambria Math" panose="02040503050406030204" pitchFamily="18" charset="0"/>
                              </a:rPr>
                              <m:t>𝑒𝑙</m:t>
                            </m:r>
                          </m:sub>
                        </m:sSub>
                      </m:den>
                    </m:f>
                  </m:oMath>
                </a14:m>
                <a:r>
                  <a:rPr lang="en-US" sz="1400" dirty="0"/>
                  <a:t> and a market interest rate</a:t>
                </a:r>
                <a14:m>
                  <m:oMath xmlns:m="http://schemas.openxmlformats.org/officeDocument/2006/math">
                    <m:r>
                      <a:rPr lang="de-DE" sz="1400" b="0" i="0" smtClean="0">
                        <a:latin typeface="Cambria Math" panose="02040503050406030204" pitchFamily="18" charset="0"/>
                      </a:rPr>
                      <m:t> </m:t>
                    </m:r>
                    <m:r>
                      <a:rPr lang="en-US" sz="1400" i="1">
                        <a:latin typeface="Cambria Math" panose="02040503050406030204" pitchFamily="18" charset="0"/>
                      </a:rPr>
                      <m:t>𝑖</m:t>
                    </m:r>
                    <m:r>
                      <a:rPr lang="en-US" sz="1400" i="1">
                        <a:latin typeface="Cambria Math" panose="02040503050406030204" pitchFamily="18" charset="0"/>
                      </a:rPr>
                      <m:t>=5 % </m:t>
                    </m:r>
                    <m:r>
                      <a:rPr lang="en-US" sz="1400" i="1">
                        <a:latin typeface="Cambria Math" panose="02040503050406030204" pitchFamily="18" charset="0"/>
                      </a:rPr>
                      <m:t>𝑝</m:t>
                    </m:r>
                    <m:r>
                      <a:rPr lang="en-US" sz="1400" i="1">
                        <a:latin typeface="Cambria Math" panose="02040503050406030204" pitchFamily="18" charset="0"/>
                      </a:rPr>
                      <m:t>.</m:t>
                    </m:r>
                    <m:r>
                      <a:rPr lang="en-US" sz="1400" i="1">
                        <a:latin typeface="Cambria Math" panose="02040503050406030204" pitchFamily="18" charset="0"/>
                      </a:rPr>
                      <m:t>𝑎</m:t>
                    </m:r>
                    <m:r>
                      <a:rPr lang="en-US" sz="1400" i="1">
                        <a:latin typeface="Cambria Math" panose="02040503050406030204" pitchFamily="18" charset="0"/>
                      </a:rPr>
                      <m:t>.</m:t>
                    </m:r>
                  </m:oMath>
                </a14:m>
                <a:endParaRPr lang="en-US" sz="1400" dirty="0"/>
              </a:p>
              <a:p>
                <a:pPr marL="0" lvl="0" indent="0"/>
                <a:r>
                  <a:rPr lang="en-US" dirty="0"/>
                  <a:t>b) Was the whole investment profitable? Calculate the net present value (NPV) to answer the question. The capital recovery factor </a:t>
                </a:r>
                <a14:m>
                  <m:oMath xmlns:m="http://schemas.openxmlformats.org/officeDocument/2006/math">
                    <m:r>
                      <a:rPr lang="en-US" i="1">
                        <a:latin typeface="Cambria Math" panose="02040503050406030204" pitchFamily="18" charset="0"/>
                      </a:rPr>
                      <m:t>𝐶𝑅𝐹</m:t>
                    </m:r>
                    <m:d>
                      <m:dPr>
                        <m:ctrlPr>
                          <a:rPr lang="de-DE" i="1">
                            <a:latin typeface="Cambria Math" panose="02040503050406030204" pitchFamily="18" charset="0"/>
                          </a:rPr>
                        </m:ctrlPr>
                      </m:dPr>
                      <m:e>
                        <m:r>
                          <a:rPr lang="en-US" i="1">
                            <a:latin typeface="Cambria Math" panose="02040503050406030204" pitchFamily="18" charset="0"/>
                          </a:rPr>
                          <m:t>5 % </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𝑎</m:t>
                        </m:r>
                        <m:r>
                          <a:rPr lang="en-US" i="1">
                            <a:latin typeface="Cambria Math" panose="02040503050406030204" pitchFamily="18" charset="0"/>
                          </a:rPr>
                          <m:t>.,50 </m:t>
                        </m:r>
                        <m:r>
                          <a:rPr lang="en-US" i="1">
                            <a:latin typeface="Cambria Math" panose="02040503050406030204" pitchFamily="18" charset="0"/>
                          </a:rPr>
                          <m:t>𝑎</m:t>
                        </m:r>
                      </m:e>
                    </m:d>
                    <m:r>
                      <a:rPr lang="en-US" i="1">
                        <a:latin typeface="Cambria Math" panose="02040503050406030204" pitchFamily="18" charset="0"/>
                      </a:rPr>
                      <m:t>=0.05478 </m:t>
                    </m:r>
                    <m:sSup>
                      <m:sSupPr>
                        <m:ctrlPr>
                          <a:rPr lang="de-DE" i="1">
                            <a:latin typeface="Cambria Math" panose="02040503050406030204" pitchFamily="18" charset="0"/>
                          </a:rPr>
                        </m:ctrlPr>
                      </m:sSupPr>
                      <m:e>
                        <m:r>
                          <a:rPr lang="en-US" i="1">
                            <a:latin typeface="Cambria Math" panose="02040503050406030204" pitchFamily="18" charset="0"/>
                          </a:rPr>
                          <m:t>𝑎</m:t>
                        </m:r>
                      </m:e>
                      <m:sup>
                        <m:r>
                          <a:rPr lang="en-US" i="1">
                            <a:latin typeface="Cambria Math" panose="02040503050406030204" pitchFamily="18" charset="0"/>
                          </a:rPr>
                          <m:t>−1</m:t>
                        </m:r>
                      </m:sup>
                    </m:sSup>
                  </m:oMath>
                </a14:m>
                <a:r>
                  <a:rPr lang="en-US" dirty="0"/>
                  <a:t>.							</a:t>
                </a:r>
                <a:r>
                  <a:rPr lang="en-US" b="1" dirty="0"/>
                  <a:t>[5]</a:t>
                </a:r>
                <a:endParaRPr lang="de-DE" dirty="0"/>
              </a:p>
              <a:p>
                <a:endParaRPr lang="en-US" dirty="0"/>
              </a:p>
              <a:p>
                <a:endParaRPr lang="en-US" dirty="0"/>
              </a:p>
              <a:p>
                <a:endParaRPr lang="en-US" dirty="0"/>
              </a:p>
              <a:p>
                <a:pPr marL="0" indent="0"/>
                <a:endParaRPr lang="en-US" dirty="0"/>
              </a:p>
              <a:p>
                <a:endParaRPr lang="de-DE" dirty="0"/>
              </a:p>
            </p:txBody>
          </p:sp>
        </mc:Choice>
        <mc:Fallback xmlns="">
          <p:sp>
            <p:nvSpPr>
              <p:cNvPr id="3" name="Inhaltsplatzhalter 2">
                <a:extLst>
                  <a:ext uri="{FF2B5EF4-FFF2-40B4-BE49-F238E27FC236}">
                    <a16:creationId xmlns:a16="http://schemas.microsoft.com/office/drawing/2014/main" id="{8A0AC006-BF23-4430-A348-4DFE3F3A46C8}"/>
                  </a:ext>
                </a:extLst>
              </p:cNvPr>
              <p:cNvSpPr>
                <a:spLocks noGrp="1" noRot="1" noChangeAspect="1" noMove="1" noResize="1" noEditPoints="1" noAdjustHandles="1" noChangeArrowheads="1" noChangeShapeType="1" noTextEdit="1"/>
              </p:cNvSpPr>
              <p:nvPr>
                <p:ph idx="1"/>
              </p:nvPr>
            </p:nvSpPr>
            <p:spPr>
              <a:xfrm>
                <a:off x="539750" y="1715923"/>
                <a:ext cx="8061325" cy="4665405"/>
              </a:xfrm>
              <a:blipFill>
                <a:blip r:embed="rId3"/>
                <a:stretch>
                  <a:fillRect l="-1815" t="-2480" r="-1210"/>
                </a:stretch>
              </a:blipFill>
            </p:spPr>
            <p:txBody>
              <a:bodyPr/>
              <a:lstStyle/>
              <a:p>
                <a:r>
                  <a:rPr lang="de-DE">
                    <a:noFill/>
                  </a:rPr>
                  <a:t> </a:t>
                </a:r>
              </a:p>
            </p:txBody>
          </p:sp>
        </mc:Fallback>
      </mc:AlternateContent>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26</a:t>
            </a:fld>
            <a:endParaRPr lang="de-DE" altLang="de-DE" dirty="0"/>
          </a:p>
        </p:txBody>
      </p:sp>
      <p:pic>
        <p:nvPicPr>
          <p:cNvPr id="6" name="Grafik 5">
            <a:extLst>
              <a:ext uri="{FF2B5EF4-FFF2-40B4-BE49-F238E27FC236}">
                <a16:creationId xmlns:a16="http://schemas.microsoft.com/office/drawing/2014/main" id="{FBAA1D7C-DE99-403C-BC07-DBF6195C0814}"/>
              </a:ext>
            </a:extLst>
          </p:cNvPr>
          <p:cNvPicPr>
            <a:picLocks noChangeAspect="1"/>
          </p:cNvPicPr>
          <p:nvPr/>
        </p:nvPicPr>
        <p:blipFill>
          <a:blip r:embed="rId4"/>
          <a:stretch>
            <a:fillRect/>
          </a:stretch>
        </p:blipFill>
        <p:spPr>
          <a:xfrm>
            <a:off x="107504" y="147637"/>
            <a:ext cx="7202100" cy="768142"/>
          </a:xfrm>
          <a:prstGeom prst="rect">
            <a:avLst/>
          </a:prstGeom>
        </p:spPr>
      </p:pic>
    </p:spTree>
    <p:extLst>
      <p:ext uri="{BB962C8B-B14F-4D97-AF65-F5344CB8AC3E}">
        <p14:creationId xmlns:p14="http://schemas.microsoft.com/office/powerpoint/2010/main" val="27841474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1197290"/>
            <a:ext cx="8061325" cy="358560"/>
          </a:xfrm>
        </p:spPr>
        <p:txBody>
          <a:bodyPr/>
          <a:lstStyle/>
          <a:p>
            <a:r>
              <a:rPr lang="de-DE" dirty="0"/>
              <a:t>Task 4) Coal </a:t>
            </a:r>
            <a:r>
              <a:rPr lang="de-DE" dirty="0" err="1"/>
              <a:t>phase</a:t>
            </a:r>
            <a:r>
              <a:rPr lang="de-DE" dirty="0"/>
              <a:t>-out – </a:t>
            </a:r>
            <a:r>
              <a:rPr lang="en-GB" dirty="0"/>
              <a:t>Capital Budgeting</a:t>
            </a:r>
            <a:r>
              <a:rPr lang="de-DE" dirty="0"/>
              <a:t>		</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lvl="0" indent="0"/>
                <a:r>
                  <a:rPr lang="en-US" dirty="0"/>
                  <a:t>d) You are outraged by the coal phase-out since your power plant will have to shut down already in 2035 and therefore plan on suing the government for your loss of profit from regular operations. What would be a lump-sum offer you could accept in 2035 and what is the present value for 2019 of this amount?</a:t>
                </a:r>
                <a:br>
                  <a:rPr lang="en-US" dirty="0"/>
                </a:br>
                <a:r>
                  <a:rPr lang="en-US" dirty="0"/>
                  <a:t>Hint: The capital recovery factor </a:t>
                </a:r>
                <a14:m>
                  <m:oMath xmlns:m="http://schemas.openxmlformats.org/officeDocument/2006/math">
                    <m:r>
                      <a:rPr lang="en-US" i="1">
                        <a:latin typeface="Cambria Math" panose="02040503050406030204" pitchFamily="18" charset="0"/>
                      </a:rPr>
                      <m:t>𝐶𝑅𝐹</m:t>
                    </m:r>
                    <m:d>
                      <m:dPr>
                        <m:ctrlPr>
                          <a:rPr lang="de-DE" i="1">
                            <a:latin typeface="Cambria Math" panose="02040503050406030204" pitchFamily="18" charset="0"/>
                          </a:rPr>
                        </m:ctrlPr>
                      </m:dPr>
                      <m:e>
                        <m:r>
                          <a:rPr lang="en-US" i="1">
                            <a:latin typeface="Cambria Math" panose="02040503050406030204" pitchFamily="18" charset="0"/>
                          </a:rPr>
                          <m:t>5 % </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𝑎</m:t>
                        </m:r>
                        <m:r>
                          <a:rPr lang="en-US" i="1">
                            <a:latin typeface="Cambria Math" panose="02040503050406030204" pitchFamily="18" charset="0"/>
                          </a:rPr>
                          <m:t>.,15 </m:t>
                        </m:r>
                        <m:r>
                          <a:rPr lang="en-US" i="1">
                            <a:latin typeface="Cambria Math" panose="02040503050406030204" pitchFamily="18" charset="0"/>
                          </a:rPr>
                          <m:t>𝑎</m:t>
                        </m:r>
                      </m:e>
                    </m:d>
                    <m:r>
                      <a:rPr lang="en-US" i="1">
                        <a:latin typeface="Cambria Math" panose="02040503050406030204" pitchFamily="18" charset="0"/>
                      </a:rPr>
                      <m:t>=0.09635 </m:t>
                    </m:r>
                    <m:r>
                      <a:rPr lang="en-US" i="1">
                        <a:latin typeface="Cambria Math" panose="02040503050406030204" pitchFamily="18" charset="0"/>
                      </a:rPr>
                      <m:t>𝑎</m:t>
                    </m:r>
                  </m:oMath>
                </a14:m>
                <a:r>
                  <a:rPr lang="en-US" dirty="0"/>
                  <a:t>.	</a:t>
                </a:r>
                <a:r>
                  <a:rPr lang="en-US" b="1" dirty="0"/>
                  <a:t>[5]</a:t>
                </a:r>
                <a:endParaRPr lang="de-DE" dirty="0"/>
              </a:p>
              <a:p>
                <a:endParaRPr lang="en-US" dirty="0"/>
              </a:p>
              <a:p>
                <a:endParaRPr lang="en-US" dirty="0"/>
              </a:p>
              <a:p>
                <a:endParaRPr lang="en-US" dirty="0"/>
              </a:p>
              <a:p>
                <a:pPr marL="0" indent="0"/>
                <a:endParaRPr lang="en-US" dirty="0"/>
              </a:p>
              <a:p>
                <a:endParaRPr lang="de-DE" dirty="0"/>
              </a:p>
            </p:txBody>
          </p:sp>
        </mc:Choice>
        <mc:Fallback xmlns="">
          <p:sp>
            <p:nvSpPr>
              <p:cNvPr id="3" name="Inhaltsplatzhalter 2">
                <a:extLst>
                  <a:ext uri="{FF2B5EF4-FFF2-40B4-BE49-F238E27FC236}">
                    <a16:creationId xmlns:a16="http://schemas.microsoft.com/office/drawing/2014/main" id="{8A0AC006-BF23-4430-A348-4DFE3F3A46C8}"/>
                  </a:ext>
                </a:extLst>
              </p:cNvPr>
              <p:cNvSpPr>
                <a:spLocks noGrp="1" noRot="1" noChangeAspect="1" noMove="1" noResize="1" noEditPoints="1" noAdjustHandles="1" noChangeArrowheads="1" noChangeShapeType="1" noTextEdit="1"/>
              </p:cNvSpPr>
              <p:nvPr>
                <p:ph idx="1"/>
              </p:nvPr>
            </p:nvSpPr>
            <p:spPr>
              <a:xfrm>
                <a:off x="539750" y="1715923"/>
                <a:ext cx="8061325" cy="4665405"/>
              </a:xfrm>
              <a:blipFill>
                <a:blip r:embed="rId3"/>
                <a:stretch>
                  <a:fillRect l="-1815" t="-1958" r="-1815"/>
                </a:stretch>
              </a:blipFill>
            </p:spPr>
            <p:txBody>
              <a:bodyPr/>
              <a:lstStyle/>
              <a:p>
                <a:r>
                  <a:rPr lang="de-DE">
                    <a:noFill/>
                  </a:rPr>
                  <a:t> </a:t>
                </a:r>
              </a:p>
            </p:txBody>
          </p:sp>
        </mc:Fallback>
      </mc:AlternateContent>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27</a:t>
            </a:fld>
            <a:endParaRPr lang="de-DE" altLang="de-DE" dirty="0"/>
          </a:p>
        </p:txBody>
      </p:sp>
    </p:spTree>
    <p:extLst>
      <p:ext uri="{BB962C8B-B14F-4D97-AF65-F5344CB8AC3E}">
        <p14:creationId xmlns:p14="http://schemas.microsoft.com/office/powerpoint/2010/main" val="736271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1197290"/>
            <a:ext cx="8061325" cy="358560"/>
          </a:xfrm>
        </p:spPr>
        <p:txBody>
          <a:bodyPr/>
          <a:lstStyle/>
          <a:p>
            <a:r>
              <a:rPr lang="de-DE" dirty="0"/>
              <a:t>Task 4) Coal </a:t>
            </a:r>
            <a:r>
              <a:rPr lang="de-DE" dirty="0" err="1"/>
              <a:t>phase</a:t>
            </a:r>
            <a:r>
              <a:rPr lang="de-DE" dirty="0"/>
              <a:t>-out – </a:t>
            </a:r>
            <a:r>
              <a:rPr lang="en-GB" dirty="0"/>
              <a:t>Capital Budgeting</a:t>
            </a:r>
            <a:r>
              <a:rPr lang="de-DE" dirty="0"/>
              <a:t>		</a:t>
            </a:r>
          </a:p>
        </p:txBody>
      </p:sp>
      <mc:AlternateContent xmlns:mc="http://schemas.openxmlformats.org/markup-compatibility/2006">
        <mc:Choice xmlns:a14="http://schemas.microsoft.com/office/drawing/2010/main" Requires="a14">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lvl="0" indent="0"/>
                <a:r>
                  <a:rPr lang="en-US" dirty="0"/>
                  <a:t>d) What would be a lump-sum offer you could accept in 2035 and what is the present value for 2019 of this amount?</a:t>
                </a:r>
                <a14:m>
                  <m:oMath xmlns:m="http://schemas.openxmlformats.org/officeDocument/2006/math">
                    <m:r>
                      <a:rPr lang="de-DE" b="0" i="0" smtClean="0">
                        <a:latin typeface="Cambria Math" panose="02040503050406030204" pitchFamily="18" charset="0"/>
                      </a:rPr>
                      <m:t>           </m:t>
                    </m:r>
                    <m:r>
                      <a:rPr lang="en-US" i="1">
                        <a:latin typeface="Cambria Math" panose="02040503050406030204" pitchFamily="18" charset="0"/>
                      </a:rPr>
                      <m:t>𝐶𝑅𝐹</m:t>
                    </m:r>
                    <m:d>
                      <m:dPr>
                        <m:ctrlPr>
                          <a:rPr lang="de-DE" i="1">
                            <a:latin typeface="Cambria Math" panose="02040503050406030204" pitchFamily="18" charset="0"/>
                          </a:rPr>
                        </m:ctrlPr>
                      </m:dPr>
                      <m:e>
                        <m:r>
                          <a:rPr lang="en-US" i="1">
                            <a:latin typeface="Cambria Math" panose="02040503050406030204" pitchFamily="18" charset="0"/>
                          </a:rPr>
                          <m:t>5 % </m:t>
                        </m:r>
                        <m:r>
                          <a:rPr lang="en-US" i="1">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𝑎</m:t>
                        </m:r>
                        <m:r>
                          <a:rPr lang="en-US" i="1">
                            <a:latin typeface="Cambria Math" panose="02040503050406030204" pitchFamily="18" charset="0"/>
                          </a:rPr>
                          <m:t>.,15 </m:t>
                        </m:r>
                        <m:r>
                          <a:rPr lang="en-US" i="1">
                            <a:latin typeface="Cambria Math" panose="02040503050406030204" pitchFamily="18" charset="0"/>
                          </a:rPr>
                          <m:t>𝑎</m:t>
                        </m:r>
                      </m:e>
                    </m:d>
                    <m:r>
                      <a:rPr lang="en-US" i="1">
                        <a:latin typeface="Cambria Math" panose="02040503050406030204" pitchFamily="18" charset="0"/>
                      </a:rPr>
                      <m:t>=0.09635 </m:t>
                    </m:r>
                    <m:r>
                      <a:rPr lang="en-US" i="1">
                        <a:latin typeface="Cambria Math" panose="02040503050406030204" pitchFamily="18" charset="0"/>
                      </a:rPr>
                      <m:t>𝑎</m:t>
                    </m:r>
                  </m:oMath>
                </a14:m>
                <a:endParaRPr lang="de-DE" dirty="0"/>
              </a:p>
              <a:p>
                <a:endParaRPr lang="en-US" dirty="0"/>
              </a:p>
              <a:p>
                <a:endParaRPr lang="en-US" dirty="0"/>
              </a:p>
              <a:p>
                <a:endParaRPr lang="en-US" dirty="0"/>
              </a:p>
              <a:p>
                <a:pPr marL="0" indent="0"/>
                <a:endParaRPr lang="en-US" dirty="0"/>
              </a:p>
              <a:p>
                <a:endParaRPr lang="de-DE" dirty="0"/>
              </a:p>
            </p:txBody>
          </p:sp>
        </mc:Choice>
        <mc:Fallback>
          <p:sp>
            <p:nvSpPr>
              <p:cNvPr id="3" name="Inhaltsplatzhalter 2">
                <a:extLst>
                  <a:ext uri="{FF2B5EF4-FFF2-40B4-BE49-F238E27FC236}">
                    <a16:creationId xmlns:a16="http://schemas.microsoft.com/office/drawing/2014/main" id="{8A0AC006-BF23-4430-A348-4DFE3F3A46C8}"/>
                  </a:ext>
                </a:extLst>
              </p:cNvPr>
              <p:cNvSpPr>
                <a:spLocks noGrp="1" noRot="1" noChangeAspect="1" noMove="1" noResize="1" noEditPoints="1" noAdjustHandles="1" noChangeArrowheads="1" noChangeShapeType="1" noTextEdit="1"/>
              </p:cNvSpPr>
              <p:nvPr>
                <p:ph idx="1"/>
              </p:nvPr>
            </p:nvSpPr>
            <p:spPr>
              <a:xfrm>
                <a:off x="539750" y="1715923"/>
                <a:ext cx="8061325" cy="4665405"/>
              </a:xfrm>
              <a:blipFill>
                <a:blip r:embed="rId3"/>
                <a:stretch>
                  <a:fillRect l="-1815" t="-1958"/>
                </a:stretch>
              </a:blipFill>
            </p:spPr>
            <p:txBody>
              <a:bodyPr/>
              <a:lstStyle/>
              <a:p>
                <a:r>
                  <a:rPr lang="de-DE">
                    <a:noFill/>
                  </a:rPr>
                  <a:t> </a:t>
                </a:r>
              </a:p>
            </p:txBody>
          </p:sp>
        </mc:Fallback>
      </mc:AlternateContent>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28</a:t>
            </a:fld>
            <a:endParaRPr lang="de-DE" altLang="de-DE" dirty="0"/>
          </a:p>
        </p:txBody>
      </p:sp>
    </p:spTree>
    <p:extLst>
      <p:ext uri="{BB962C8B-B14F-4D97-AF65-F5344CB8AC3E}">
        <p14:creationId xmlns:p14="http://schemas.microsoft.com/office/powerpoint/2010/main" val="3163142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1197290"/>
            <a:ext cx="8061325" cy="358560"/>
          </a:xfrm>
        </p:spPr>
        <p:txBody>
          <a:bodyPr/>
          <a:lstStyle/>
          <a:p>
            <a:r>
              <a:rPr lang="de-DE" dirty="0"/>
              <a:t>Task 5) Coal </a:t>
            </a:r>
            <a:r>
              <a:rPr lang="de-DE" dirty="0" err="1"/>
              <a:t>phase</a:t>
            </a:r>
            <a:r>
              <a:rPr lang="de-DE" dirty="0"/>
              <a:t>-out – </a:t>
            </a:r>
            <a:r>
              <a:rPr lang="de-DE" dirty="0" err="1"/>
              <a:t>Hotelling</a:t>
            </a:r>
            <a:r>
              <a:rPr lang="en-GB" dirty="0"/>
              <a:t>’s rule</a:t>
            </a:r>
            <a:r>
              <a:rPr lang="de-DE" dirty="0"/>
              <a:t>	</a:t>
            </a:r>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indent="0"/>
            <a:r>
              <a:rPr lang="en-US" dirty="0"/>
              <a:t>It is decided to phase out the extraction of coal and coal-fired electricity generation by 2038.</a:t>
            </a:r>
            <a:endParaRPr lang="de-DE" dirty="0"/>
          </a:p>
          <a:p>
            <a:pPr marL="0" indent="0"/>
            <a:r>
              <a:rPr lang="en-US" dirty="0"/>
              <a:t>a) The forced earlier depletion time is expected to have an effect on the future extraction path and the price path of coal. Qualitatively describe this effect. Support your explanation with a fully labeled sketch of </a:t>
            </a:r>
            <a:r>
              <a:rPr lang="en-US" dirty="0" err="1"/>
              <a:t>Hotelling’s</a:t>
            </a:r>
            <a:r>
              <a:rPr lang="en-US" dirty="0"/>
              <a:t> rule in four quadrants.							</a:t>
            </a:r>
            <a:r>
              <a:rPr lang="en-US" b="1" dirty="0"/>
              <a:t>[6]</a:t>
            </a:r>
          </a:p>
          <a:p>
            <a:pPr>
              <a:buAutoNum type="alphaLcParenR"/>
            </a:pPr>
            <a:endParaRPr lang="en-US" b="1" dirty="0"/>
          </a:p>
          <a:p>
            <a:pPr>
              <a:buAutoNum type="alphaLcParenR"/>
            </a:pPr>
            <a:endParaRPr lang="en-US" b="1" dirty="0"/>
          </a:p>
          <a:p>
            <a:pPr>
              <a:buAutoNum type="alphaLcParenR"/>
            </a:pPr>
            <a:endParaRPr lang="en-US" b="1" dirty="0"/>
          </a:p>
          <a:p>
            <a:pPr>
              <a:buAutoNum type="alphaLcParenR"/>
            </a:pPr>
            <a:endParaRPr lang="de-DE" dirty="0"/>
          </a:p>
          <a:p>
            <a:pPr marL="0" lvl="0" indent="0"/>
            <a:r>
              <a:rPr lang="en-US" dirty="0"/>
              <a:t>				</a:t>
            </a:r>
          </a:p>
          <a:p>
            <a:endParaRPr lang="en-US" dirty="0"/>
          </a:p>
          <a:p>
            <a:endParaRPr lang="en-US" dirty="0"/>
          </a:p>
          <a:p>
            <a:endParaRPr lang="en-US" dirty="0"/>
          </a:p>
          <a:p>
            <a:endParaRPr lang="en-US" dirty="0"/>
          </a:p>
          <a:p>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29</a:t>
            </a:fld>
            <a:endParaRPr lang="de-DE" altLang="de-DE" dirty="0"/>
          </a:p>
        </p:txBody>
      </p:sp>
    </p:spTree>
    <p:extLst>
      <p:ext uri="{BB962C8B-B14F-4D97-AF65-F5344CB8AC3E}">
        <p14:creationId xmlns:p14="http://schemas.microsoft.com/office/powerpoint/2010/main" val="637754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0D28D4-0A19-4A16-833F-7DDB7CF8C764}"/>
              </a:ext>
            </a:extLst>
          </p:cNvPr>
          <p:cNvSpPr>
            <a:spLocks noGrp="1"/>
          </p:cNvSpPr>
          <p:nvPr>
            <p:ph type="title"/>
          </p:nvPr>
        </p:nvSpPr>
        <p:spPr>
          <a:xfrm>
            <a:off x="539750" y="1379753"/>
            <a:ext cx="8061325" cy="358560"/>
          </a:xfrm>
        </p:spPr>
        <p:txBody>
          <a:bodyPr/>
          <a:lstStyle/>
          <a:p>
            <a:r>
              <a:rPr lang="de-DE" dirty="0" err="1"/>
              <a:t>Exam</a:t>
            </a:r>
            <a:r>
              <a:rPr lang="de-DE" dirty="0"/>
              <a:t> </a:t>
            </a:r>
            <a:r>
              <a:rPr lang="de-DE" dirty="0" err="1"/>
              <a:t>Preparation</a:t>
            </a:r>
            <a:endParaRPr lang="de-DE" dirty="0"/>
          </a:p>
        </p:txBody>
      </p:sp>
      <p:sp>
        <p:nvSpPr>
          <p:cNvPr id="3" name="Inhaltsplatzhalter 2">
            <a:extLst>
              <a:ext uri="{FF2B5EF4-FFF2-40B4-BE49-F238E27FC236}">
                <a16:creationId xmlns:a16="http://schemas.microsoft.com/office/drawing/2014/main" id="{C2770C96-4FC0-4F0D-AA05-17E4078F0EFA}"/>
              </a:ext>
            </a:extLst>
          </p:cNvPr>
          <p:cNvSpPr>
            <a:spLocks noGrp="1"/>
          </p:cNvSpPr>
          <p:nvPr>
            <p:ph idx="1"/>
          </p:nvPr>
        </p:nvSpPr>
        <p:spPr/>
        <p:txBody>
          <a:bodyPr/>
          <a:lstStyle/>
          <a:p>
            <a:r>
              <a:rPr lang="de-DE" sz="1800" dirty="0" err="1"/>
              <a:t>Consultation</a:t>
            </a:r>
            <a:r>
              <a:rPr lang="de-DE" sz="1800" dirty="0"/>
              <a:t> </a:t>
            </a:r>
            <a:r>
              <a:rPr lang="de-DE" sz="1800" dirty="0" err="1"/>
              <a:t>hour</a:t>
            </a:r>
            <a:endParaRPr lang="de-DE" sz="1800" dirty="0"/>
          </a:p>
          <a:p>
            <a:endParaRPr lang="de-DE" sz="1800" dirty="0"/>
          </a:p>
          <a:p>
            <a:pPr lvl="1">
              <a:buFont typeface="Arial" panose="020B0604020202020204" pitchFamily="34" charset="0"/>
              <a:buChar char="•"/>
            </a:pPr>
            <a:r>
              <a:rPr lang="de-DE" sz="1800" dirty="0" err="1"/>
              <a:t>Thursday</a:t>
            </a:r>
            <a:r>
              <a:rPr lang="de-DE" sz="1800" dirty="0"/>
              <a:t>, 13.02.2019 12-14 </a:t>
            </a:r>
            <a:r>
              <a:rPr lang="de-DE" sz="1800" dirty="0" err="1"/>
              <a:t>hrs</a:t>
            </a:r>
            <a:r>
              <a:rPr lang="de-DE" sz="1800" dirty="0"/>
              <a:t>, HFT-TA 101</a:t>
            </a:r>
          </a:p>
        </p:txBody>
      </p:sp>
      <p:sp>
        <p:nvSpPr>
          <p:cNvPr id="5" name="Foliennummernplatzhalter 4">
            <a:extLst>
              <a:ext uri="{FF2B5EF4-FFF2-40B4-BE49-F238E27FC236}">
                <a16:creationId xmlns:a16="http://schemas.microsoft.com/office/drawing/2014/main" id="{06D09D52-BECB-44DD-B981-040CBE611284}"/>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3</a:t>
            </a:fld>
            <a:endParaRPr lang="de-DE" altLang="de-DE" dirty="0"/>
          </a:p>
        </p:txBody>
      </p:sp>
    </p:spTree>
    <p:extLst>
      <p:ext uri="{BB962C8B-B14F-4D97-AF65-F5344CB8AC3E}">
        <p14:creationId xmlns:p14="http://schemas.microsoft.com/office/powerpoint/2010/main" val="2785856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1197290"/>
            <a:ext cx="8061325" cy="358560"/>
          </a:xfrm>
        </p:spPr>
        <p:txBody>
          <a:bodyPr/>
          <a:lstStyle/>
          <a:p>
            <a:r>
              <a:rPr lang="de-DE" dirty="0"/>
              <a:t>Task 5) Coal </a:t>
            </a:r>
            <a:r>
              <a:rPr lang="de-DE" dirty="0" err="1"/>
              <a:t>phase</a:t>
            </a:r>
            <a:r>
              <a:rPr lang="de-DE" dirty="0"/>
              <a:t>-out – </a:t>
            </a:r>
            <a:r>
              <a:rPr lang="de-DE" dirty="0" err="1"/>
              <a:t>Hotelling</a:t>
            </a:r>
            <a:r>
              <a:rPr lang="en-GB" dirty="0"/>
              <a:t>’s rule</a:t>
            </a:r>
            <a:r>
              <a:rPr lang="de-DE" dirty="0"/>
              <a:t>	</a:t>
            </a:r>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a:buAutoNum type="alphaLcParenR"/>
            </a:pPr>
            <a:endParaRPr lang="en-US" b="1" dirty="0"/>
          </a:p>
          <a:p>
            <a:pPr>
              <a:buAutoNum type="alphaLcParenR"/>
            </a:pPr>
            <a:endParaRPr lang="en-US" b="1" dirty="0"/>
          </a:p>
          <a:p>
            <a:pPr>
              <a:buAutoNum type="alphaLcParenR"/>
            </a:pPr>
            <a:endParaRPr lang="en-US" b="1" dirty="0"/>
          </a:p>
          <a:p>
            <a:pPr>
              <a:buAutoNum type="alphaLcParenR"/>
            </a:pPr>
            <a:endParaRPr lang="de-DE" dirty="0"/>
          </a:p>
          <a:p>
            <a:pPr marL="0" lvl="0" indent="0"/>
            <a:r>
              <a:rPr lang="en-US" dirty="0"/>
              <a:t>				</a:t>
            </a:r>
          </a:p>
          <a:p>
            <a:endParaRPr lang="en-US" dirty="0"/>
          </a:p>
          <a:p>
            <a:endParaRPr lang="en-US" dirty="0"/>
          </a:p>
          <a:p>
            <a:endParaRPr lang="en-US" dirty="0"/>
          </a:p>
          <a:p>
            <a:endParaRPr lang="en-US" dirty="0"/>
          </a:p>
          <a:p>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30</a:t>
            </a:fld>
            <a:endParaRPr lang="de-DE" altLang="de-DE" dirty="0"/>
          </a:p>
        </p:txBody>
      </p:sp>
    </p:spTree>
    <p:extLst>
      <p:ext uri="{BB962C8B-B14F-4D97-AF65-F5344CB8AC3E}">
        <p14:creationId xmlns:p14="http://schemas.microsoft.com/office/powerpoint/2010/main" val="3064754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1197290"/>
            <a:ext cx="8061325" cy="358560"/>
          </a:xfrm>
        </p:spPr>
        <p:txBody>
          <a:bodyPr/>
          <a:lstStyle/>
          <a:p>
            <a:r>
              <a:rPr lang="de-DE" dirty="0"/>
              <a:t>Task 5) Coal </a:t>
            </a:r>
            <a:r>
              <a:rPr lang="de-DE" dirty="0" err="1"/>
              <a:t>phase</a:t>
            </a:r>
            <a:r>
              <a:rPr lang="de-DE" dirty="0"/>
              <a:t>-out – </a:t>
            </a:r>
            <a:r>
              <a:rPr lang="de-DE" dirty="0" err="1"/>
              <a:t>Hotelling</a:t>
            </a:r>
            <a:r>
              <a:rPr lang="en-GB" dirty="0"/>
              <a:t>’s rule</a:t>
            </a:r>
            <a:r>
              <a:rPr lang="de-DE" dirty="0"/>
              <a:t>	</a:t>
            </a:r>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a:buAutoNum type="alphaLcParenR"/>
            </a:pPr>
            <a:endParaRPr lang="en-US" b="1" dirty="0"/>
          </a:p>
          <a:p>
            <a:pPr>
              <a:buAutoNum type="alphaLcParenR"/>
            </a:pPr>
            <a:endParaRPr lang="en-US" b="1" dirty="0"/>
          </a:p>
          <a:p>
            <a:pPr>
              <a:buAutoNum type="alphaLcParenR"/>
            </a:pPr>
            <a:endParaRPr lang="en-US" b="1" dirty="0"/>
          </a:p>
          <a:p>
            <a:pPr>
              <a:buAutoNum type="alphaLcParenR"/>
            </a:pPr>
            <a:endParaRPr lang="de-DE" dirty="0"/>
          </a:p>
          <a:p>
            <a:pPr marL="0" lvl="0" indent="0"/>
            <a:r>
              <a:rPr lang="en-US" dirty="0"/>
              <a:t>				</a:t>
            </a:r>
          </a:p>
          <a:p>
            <a:endParaRPr lang="en-US" dirty="0"/>
          </a:p>
          <a:p>
            <a:endParaRPr lang="en-US" dirty="0"/>
          </a:p>
          <a:p>
            <a:endParaRPr lang="en-US" dirty="0"/>
          </a:p>
          <a:p>
            <a:endParaRPr lang="en-US" dirty="0"/>
          </a:p>
          <a:p>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31</a:t>
            </a:fld>
            <a:endParaRPr lang="de-DE" altLang="de-DE" dirty="0"/>
          </a:p>
        </p:txBody>
      </p:sp>
    </p:spTree>
    <p:extLst>
      <p:ext uri="{BB962C8B-B14F-4D97-AF65-F5344CB8AC3E}">
        <p14:creationId xmlns:p14="http://schemas.microsoft.com/office/powerpoint/2010/main" val="33957330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CD512D-394C-41C1-B49C-6DE9C656D73B}"/>
              </a:ext>
            </a:extLst>
          </p:cNvPr>
          <p:cNvSpPr>
            <a:spLocks noGrp="1"/>
          </p:cNvSpPr>
          <p:nvPr>
            <p:ph type="title"/>
          </p:nvPr>
        </p:nvSpPr>
        <p:spPr>
          <a:xfrm>
            <a:off x="611560" y="885516"/>
            <a:ext cx="7989515" cy="743280"/>
          </a:xfrm>
        </p:spPr>
        <p:txBody>
          <a:bodyPr/>
          <a:lstStyle/>
          <a:p>
            <a:r>
              <a:rPr lang="de-DE" dirty="0"/>
              <a:t>Task 5) Coal </a:t>
            </a:r>
            <a:r>
              <a:rPr lang="de-DE" dirty="0" err="1"/>
              <a:t>phase</a:t>
            </a:r>
            <a:r>
              <a:rPr lang="de-DE" dirty="0"/>
              <a:t>-out – </a:t>
            </a:r>
            <a:r>
              <a:rPr lang="de-DE" dirty="0" err="1"/>
              <a:t>Hotelling</a:t>
            </a:r>
            <a:r>
              <a:rPr lang="en-GB" dirty="0"/>
              <a:t>’s rule</a:t>
            </a:r>
            <a:r>
              <a:rPr lang="de-DE" dirty="0"/>
              <a:t>	</a:t>
            </a:r>
            <a:br>
              <a:rPr lang="de-DE" dirty="0"/>
            </a:br>
            <a:endParaRPr lang="de-DE" dirty="0"/>
          </a:p>
        </p:txBody>
      </p:sp>
      <p:sp>
        <p:nvSpPr>
          <p:cNvPr id="6" name="Rectangle 2">
            <a:extLst>
              <a:ext uri="{FF2B5EF4-FFF2-40B4-BE49-F238E27FC236}">
                <a16:creationId xmlns:a16="http://schemas.microsoft.com/office/drawing/2014/main" id="{54A102E5-19B8-4FFA-BF6C-276CDCE17503}"/>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25" name="Objekt 1">
            <a:extLst>
              <a:ext uri="{FF2B5EF4-FFF2-40B4-BE49-F238E27FC236}">
                <a16:creationId xmlns:a16="http://schemas.microsoft.com/office/drawing/2014/main" id="{2C67B828-A7AA-4885-A9C9-357A00610D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520" y="1162216"/>
            <a:ext cx="8958000" cy="5541680"/>
          </a:xfrm>
          <a:prstGeom prst="rect">
            <a:avLst/>
          </a:prstGeom>
          <a:noFill/>
          <a:extLst>
            <a:ext uri="{909E8E84-426E-40DD-AFC4-6F175D3DCCD1}">
              <a14:hiddenFill xmlns:a14="http://schemas.microsoft.com/office/drawing/2010/main">
                <a:solidFill>
                  <a:srgbClr val="FFFFFF"/>
                </a:solidFill>
              </a14:hiddenFill>
            </a:ext>
          </a:extLst>
        </p:spPr>
      </p:pic>
      <p:sp>
        <p:nvSpPr>
          <p:cNvPr id="8" name="Rechteck 7">
            <a:extLst>
              <a:ext uri="{FF2B5EF4-FFF2-40B4-BE49-F238E27FC236}">
                <a16:creationId xmlns:a16="http://schemas.microsoft.com/office/drawing/2014/main" id="{001327D6-B4E3-4E7A-B050-1B2DFE92C238}"/>
              </a:ext>
            </a:extLst>
          </p:cNvPr>
          <p:cNvSpPr>
            <a:spLocks noChangeArrowheads="1"/>
          </p:cNvSpPr>
          <p:nvPr/>
        </p:nvSpPr>
        <p:spPr bwMode="auto">
          <a:xfrm>
            <a:off x="323528" y="1539484"/>
            <a:ext cx="3603574" cy="2376487"/>
          </a:xfrm>
          <a:prstGeom prst="rect">
            <a:avLst/>
          </a:prstGeom>
          <a:solidFill>
            <a:schemeClr val="bg1">
              <a:alpha val="87000"/>
            </a:schemeClr>
          </a:solidFill>
          <a:ln>
            <a:noFill/>
          </a:ln>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lr>
                <a:schemeClr val="tx2"/>
              </a:buClr>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9pPr>
          </a:lstStyle>
          <a:p>
            <a:pPr>
              <a:spcBef>
                <a:spcPct val="0"/>
              </a:spcBef>
              <a:buFontTx/>
              <a:buNone/>
            </a:pPr>
            <a:endParaRPr lang="de-DE" altLang="de-DE" sz="2400">
              <a:latin typeface="Times New Roman" panose="02020603050405020304" pitchFamily="18" charset="0"/>
            </a:endParaRPr>
          </a:p>
        </p:txBody>
      </p:sp>
      <p:sp>
        <p:nvSpPr>
          <p:cNvPr id="9" name="Rechteck 8">
            <a:extLst>
              <a:ext uri="{FF2B5EF4-FFF2-40B4-BE49-F238E27FC236}">
                <a16:creationId xmlns:a16="http://schemas.microsoft.com/office/drawing/2014/main" id="{30984C84-1E5C-407E-837B-FB6BB46CAB30}"/>
              </a:ext>
            </a:extLst>
          </p:cNvPr>
          <p:cNvSpPr>
            <a:spLocks noChangeArrowheads="1"/>
          </p:cNvSpPr>
          <p:nvPr/>
        </p:nvSpPr>
        <p:spPr bwMode="auto">
          <a:xfrm>
            <a:off x="221520" y="3895584"/>
            <a:ext cx="3603574" cy="2808312"/>
          </a:xfrm>
          <a:prstGeom prst="rect">
            <a:avLst/>
          </a:prstGeom>
          <a:solidFill>
            <a:schemeClr val="bg1">
              <a:alpha val="87000"/>
            </a:schemeClr>
          </a:solidFill>
          <a:ln>
            <a:noFill/>
          </a:ln>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lr>
                <a:schemeClr val="tx2"/>
              </a:buClr>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9pPr>
          </a:lstStyle>
          <a:p>
            <a:pPr>
              <a:spcBef>
                <a:spcPct val="0"/>
              </a:spcBef>
              <a:buFontTx/>
              <a:buNone/>
            </a:pPr>
            <a:endParaRPr lang="de-DE" altLang="de-DE" sz="2400">
              <a:latin typeface="Times New Roman" panose="02020603050405020304" pitchFamily="18" charset="0"/>
            </a:endParaRPr>
          </a:p>
        </p:txBody>
      </p:sp>
      <p:sp>
        <p:nvSpPr>
          <p:cNvPr id="10" name="Rechteck 9">
            <a:extLst>
              <a:ext uri="{FF2B5EF4-FFF2-40B4-BE49-F238E27FC236}">
                <a16:creationId xmlns:a16="http://schemas.microsoft.com/office/drawing/2014/main" id="{8A08A5C4-E01F-4AE1-9D27-26B27D3941BB}"/>
              </a:ext>
            </a:extLst>
          </p:cNvPr>
          <p:cNvSpPr>
            <a:spLocks noChangeArrowheads="1"/>
          </p:cNvSpPr>
          <p:nvPr/>
        </p:nvSpPr>
        <p:spPr bwMode="auto">
          <a:xfrm>
            <a:off x="3825094" y="3933056"/>
            <a:ext cx="4905437" cy="3137015"/>
          </a:xfrm>
          <a:prstGeom prst="rect">
            <a:avLst/>
          </a:prstGeom>
          <a:solidFill>
            <a:schemeClr val="bg1">
              <a:alpha val="87000"/>
            </a:schemeClr>
          </a:solidFill>
          <a:ln>
            <a:noFill/>
          </a:ln>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lr>
                <a:schemeClr val="tx2"/>
              </a:buClr>
              <a:buChar char="•"/>
              <a:defRPr>
                <a:solidFill>
                  <a:schemeClr val="tx1"/>
                </a:solidFill>
                <a:latin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defRPr>
            </a:lvl4pPr>
            <a:lvl5pPr marL="2057400" indent="-228600">
              <a:spcBef>
                <a:spcPct val="20000"/>
              </a:spcBef>
              <a:buClr>
                <a:schemeClr val="tx2"/>
              </a:buClr>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a:solidFill>
                  <a:schemeClr val="tx1"/>
                </a:solidFill>
                <a:latin typeface="Arial" panose="020B0604020202020204" pitchFamily="34" charset="0"/>
              </a:defRPr>
            </a:lvl9pPr>
          </a:lstStyle>
          <a:p>
            <a:pPr>
              <a:spcBef>
                <a:spcPct val="0"/>
              </a:spcBef>
              <a:buFontTx/>
              <a:buNone/>
            </a:pPr>
            <a:endParaRPr lang="de-DE" altLang="de-DE" sz="2400">
              <a:latin typeface="Times New Roman" panose="02020603050405020304" pitchFamily="18" charset="0"/>
            </a:endParaRPr>
          </a:p>
        </p:txBody>
      </p:sp>
    </p:spTree>
    <p:extLst>
      <p:ext uri="{BB962C8B-B14F-4D97-AF65-F5344CB8AC3E}">
        <p14:creationId xmlns:p14="http://schemas.microsoft.com/office/powerpoint/2010/main" val="3873093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0"/>
                                        </p:tgtEl>
                                      </p:cBhvr>
                                    </p:animEffect>
                                    <p:set>
                                      <p:cBhvr>
                                        <p:cTn id="1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1197290"/>
            <a:ext cx="8061325" cy="358560"/>
          </a:xfrm>
        </p:spPr>
        <p:txBody>
          <a:bodyPr/>
          <a:lstStyle/>
          <a:p>
            <a:r>
              <a:rPr lang="de-DE" dirty="0"/>
              <a:t>Task 6) </a:t>
            </a:r>
            <a:r>
              <a:rPr lang="de-DE" dirty="0" err="1"/>
              <a:t>Credit</a:t>
            </a:r>
            <a:r>
              <a:rPr lang="de-DE" dirty="0"/>
              <a:t> Risk </a:t>
            </a:r>
            <a:r>
              <a:rPr lang="de-DE" dirty="0" err="1"/>
              <a:t>Exposure</a:t>
            </a:r>
            <a:r>
              <a:rPr lang="de-DE" dirty="0"/>
              <a:t>		</a:t>
            </a:r>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indent="0">
              <a:lnSpc>
                <a:spcPct val="100000"/>
              </a:lnSpc>
            </a:pPr>
            <a:r>
              <a:rPr lang="en-GB" dirty="0"/>
              <a:t>There are two energy trading companies – Company A and Company B – dealing with each other on the over-the-counter (OTC) energy market.</a:t>
            </a:r>
          </a:p>
          <a:p>
            <a:pPr marL="0" indent="0">
              <a:lnSpc>
                <a:spcPct val="100000"/>
              </a:lnSpc>
            </a:pPr>
            <a:r>
              <a:rPr lang="en-GB" dirty="0"/>
              <a:t>As of 03.03.2019 there is one outstanding (not yet fully performed) physical gas trading transaction concluded on 20.12.2018 with the following terms:</a:t>
            </a:r>
            <a:endParaRPr lang="de-DE" dirty="0"/>
          </a:p>
          <a:p>
            <a:pPr marL="0" indent="0">
              <a:lnSpc>
                <a:spcPct val="100000"/>
              </a:lnSpc>
            </a:pPr>
            <a:r>
              <a:rPr lang="en-GB" sz="1600" dirty="0"/>
              <a:t>Seller:			Company B</a:t>
            </a:r>
            <a:endParaRPr lang="de-DE" sz="1600" dirty="0"/>
          </a:p>
          <a:p>
            <a:pPr marL="0" indent="0">
              <a:lnSpc>
                <a:spcPct val="100000"/>
              </a:lnSpc>
            </a:pPr>
            <a:r>
              <a:rPr lang="en-GB" sz="1600" dirty="0"/>
              <a:t>Buyer:			 Company A</a:t>
            </a:r>
            <a:endParaRPr lang="de-DE" sz="1600" dirty="0"/>
          </a:p>
          <a:p>
            <a:pPr marL="0" indent="0">
              <a:lnSpc>
                <a:spcPct val="100000"/>
              </a:lnSpc>
            </a:pPr>
            <a:r>
              <a:rPr lang="en-GB" sz="1600" dirty="0"/>
              <a:t>Delivery Point:		TTF*	</a:t>
            </a:r>
            <a:r>
              <a:rPr lang="en-GB" sz="1200" i="1" dirty="0"/>
              <a:t>(*Title Transfer Facility – Dutch virtual gas trading point/hub)</a:t>
            </a:r>
            <a:endParaRPr lang="de-DE" sz="1200" dirty="0"/>
          </a:p>
          <a:p>
            <a:pPr marL="0" indent="0">
              <a:lnSpc>
                <a:spcPct val="100000"/>
              </a:lnSpc>
            </a:pPr>
            <a:r>
              <a:rPr lang="en-GB" sz="1600" dirty="0"/>
              <a:t>Contract Quantity:		5 MWh**</a:t>
            </a:r>
            <a:r>
              <a:rPr lang="en-GB" dirty="0"/>
              <a:t>	</a:t>
            </a:r>
            <a:r>
              <a:rPr lang="en-GB" sz="1200" i="1" dirty="0"/>
              <a:t>(**5 MWh to be delivered in each hour of the Total Supply Period)</a:t>
            </a:r>
            <a:endParaRPr lang="de-DE" sz="1200" dirty="0"/>
          </a:p>
          <a:p>
            <a:pPr marL="0" indent="0">
              <a:lnSpc>
                <a:spcPct val="100000"/>
              </a:lnSpc>
            </a:pPr>
            <a:r>
              <a:rPr lang="en-GB" sz="1600" dirty="0"/>
              <a:t>Total Supply Period:		From 06:00 hours on 01/01/2019</a:t>
            </a:r>
            <a:endParaRPr lang="de-DE" sz="1600" dirty="0"/>
          </a:p>
          <a:p>
            <a:pPr marL="0" indent="0">
              <a:lnSpc>
                <a:spcPct val="100000"/>
              </a:lnSpc>
            </a:pPr>
            <a:r>
              <a:rPr lang="en-GB" sz="1600" dirty="0"/>
              <a:t>			to 06:00 hours on 01/04/2019</a:t>
            </a:r>
            <a:endParaRPr lang="de-DE" sz="1600" dirty="0"/>
          </a:p>
          <a:p>
            <a:pPr marL="0" indent="0">
              <a:lnSpc>
                <a:spcPct val="100000"/>
              </a:lnSpc>
            </a:pPr>
            <a:r>
              <a:rPr lang="en-GB" sz="1600" dirty="0"/>
              <a:t>Contract Price:		14,386 €/MWh</a:t>
            </a:r>
            <a:endParaRPr lang="de-DE" sz="1600" dirty="0"/>
          </a:p>
          <a:p>
            <a:pPr marL="0" indent="0">
              <a:lnSpc>
                <a:spcPct val="100000"/>
              </a:lnSpc>
              <a:spcBef>
                <a:spcPts val="1000"/>
              </a:spcBef>
            </a:pPr>
            <a:r>
              <a:rPr lang="en-GB" dirty="0"/>
              <a:t>Market prices on 03.03.2019 are as follows:</a:t>
            </a:r>
            <a:endParaRPr lang="de-DE" dirty="0"/>
          </a:p>
          <a:p>
            <a:pPr marL="0" indent="0">
              <a:lnSpc>
                <a:spcPct val="100000"/>
              </a:lnSpc>
            </a:pPr>
            <a:r>
              <a:rPr lang="en-GB" dirty="0"/>
              <a:t>TTF Balance of Month:	11,942 €/MWh</a:t>
            </a:r>
            <a:endParaRPr lang="en-US" dirty="0"/>
          </a:p>
          <a:p>
            <a:pPr marL="0" indent="0"/>
            <a:r>
              <a:rPr lang="de-DE" dirty="0"/>
              <a:t>a) </a:t>
            </a:r>
            <a:r>
              <a:rPr lang="de-DE" dirty="0" err="1"/>
              <a:t>What</a:t>
            </a:r>
            <a:r>
              <a:rPr lang="de-DE" dirty="0"/>
              <a:t> </a:t>
            </a:r>
            <a:r>
              <a:rPr lang="de-DE" dirty="0" err="1"/>
              <a:t>is</a:t>
            </a:r>
            <a:r>
              <a:rPr lang="de-DE" dirty="0"/>
              <a:t> </a:t>
            </a:r>
            <a:r>
              <a:rPr lang="de-DE" dirty="0" err="1"/>
              <a:t>the</a:t>
            </a:r>
            <a:r>
              <a:rPr lang="de-DE" dirty="0"/>
              <a:t> mark-</a:t>
            </a:r>
            <a:r>
              <a:rPr lang="de-DE" dirty="0" err="1"/>
              <a:t>to</a:t>
            </a:r>
            <a:r>
              <a:rPr lang="de-DE" dirty="0"/>
              <a:t>-</a:t>
            </a:r>
            <a:r>
              <a:rPr lang="de-DE" dirty="0" err="1"/>
              <a:t>market</a:t>
            </a:r>
            <a:r>
              <a:rPr lang="de-DE" dirty="0"/>
              <a:t> </a:t>
            </a:r>
            <a:r>
              <a:rPr lang="de-DE" dirty="0" err="1"/>
              <a:t>value</a:t>
            </a:r>
            <a:r>
              <a:rPr lang="de-DE" dirty="0"/>
              <a:t> </a:t>
            </a:r>
            <a:r>
              <a:rPr lang="de-DE" dirty="0" err="1"/>
              <a:t>of</a:t>
            </a:r>
            <a:r>
              <a:rPr lang="de-DE" dirty="0"/>
              <a:t> </a:t>
            </a:r>
            <a:r>
              <a:rPr lang="de-DE" dirty="0" err="1"/>
              <a:t>the</a:t>
            </a:r>
            <a:r>
              <a:rPr lang="de-DE" dirty="0"/>
              <a:t> </a:t>
            </a:r>
            <a:r>
              <a:rPr lang="de-DE" dirty="0" err="1"/>
              <a:t>transaction</a:t>
            </a:r>
            <a:r>
              <a:rPr lang="de-DE" dirty="0"/>
              <a:t> </a:t>
            </a:r>
            <a:r>
              <a:rPr lang="de-DE" dirty="0" err="1"/>
              <a:t>for</a:t>
            </a:r>
            <a:r>
              <a:rPr lang="de-DE" dirty="0"/>
              <a:t> Company B on 03.03.2019 (in €/MWh)? </a:t>
            </a:r>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33</a:t>
            </a:fld>
            <a:endParaRPr lang="de-DE" altLang="de-DE" dirty="0"/>
          </a:p>
        </p:txBody>
      </p:sp>
    </p:spTree>
    <p:extLst>
      <p:ext uri="{BB962C8B-B14F-4D97-AF65-F5344CB8AC3E}">
        <p14:creationId xmlns:p14="http://schemas.microsoft.com/office/powerpoint/2010/main" val="35702617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1197290"/>
            <a:ext cx="8061325" cy="358560"/>
          </a:xfrm>
        </p:spPr>
        <p:txBody>
          <a:bodyPr/>
          <a:lstStyle/>
          <a:p>
            <a:r>
              <a:rPr lang="de-DE" dirty="0"/>
              <a:t>Task 6) </a:t>
            </a:r>
            <a:r>
              <a:rPr lang="de-DE" dirty="0" err="1"/>
              <a:t>Credit</a:t>
            </a:r>
            <a:r>
              <a:rPr lang="de-DE" dirty="0"/>
              <a:t> Risk </a:t>
            </a:r>
            <a:r>
              <a:rPr lang="de-DE" dirty="0" err="1"/>
              <a:t>Exposure</a:t>
            </a:r>
            <a:r>
              <a:rPr lang="de-DE" dirty="0"/>
              <a:t>		</a:t>
            </a:r>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indent="0">
              <a:lnSpc>
                <a:spcPct val="100000"/>
              </a:lnSpc>
            </a:pPr>
            <a:r>
              <a:rPr lang="de-DE" dirty="0"/>
              <a:t>b) </a:t>
            </a:r>
            <a:r>
              <a:rPr lang="de-DE" dirty="0" err="1"/>
              <a:t>What</a:t>
            </a:r>
            <a:r>
              <a:rPr lang="de-DE" dirty="0"/>
              <a:t> </a:t>
            </a:r>
            <a:r>
              <a:rPr lang="de-DE" dirty="0" err="1"/>
              <a:t>is</a:t>
            </a:r>
            <a:r>
              <a:rPr lang="de-DE" dirty="0"/>
              <a:t> Company B</a:t>
            </a:r>
            <a:r>
              <a:rPr lang="en-GB" dirty="0"/>
              <a:t>’s credit risk exposure under the</a:t>
            </a:r>
            <a:r>
              <a:rPr lang="de-DE" dirty="0"/>
              <a:t> </a:t>
            </a:r>
            <a:r>
              <a:rPr lang="de-DE" dirty="0" err="1"/>
              <a:t>transaction</a:t>
            </a:r>
            <a:r>
              <a:rPr lang="de-DE" dirty="0"/>
              <a:t> on 03.03.2019?</a:t>
            </a:r>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34</a:t>
            </a:fld>
            <a:endParaRPr lang="de-DE" altLang="de-DE" dirty="0"/>
          </a:p>
        </p:txBody>
      </p:sp>
    </p:spTree>
    <p:extLst>
      <p:ext uri="{BB962C8B-B14F-4D97-AF65-F5344CB8AC3E}">
        <p14:creationId xmlns:p14="http://schemas.microsoft.com/office/powerpoint/2010/main" val="9800305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1197290"/>
            <a:ext cx="8061325" cy="358560"/>
          </a:xfrm>
        </p:spPr>
        <p:txBody>
          <a:bodyPr/>
          <a:lstStyle/>
          <a:p>
            <a:r>
              <a:rPr lang="de-DE" dirty="0"/>
              <a:t>Task 6) </a:t>
            </a:r>
            <a:r>
              <a:rPr lang="de-DE" dirty="0" err="1"/>
              <a:t>Credit</a:t>
            </a:r>
            <a:r>
              <a:rPr lang="de-DE" dirty="0"/>
              <a:t> Risk </a:t>
            </a:r>
            <a:r>
              <a:rPr lang="de-DE" dirty="0" err="1"/>
              <a:t>Exposure</a:t>
            </a:r>
            <a:r>
              <a:rPr lang="de-DE" dirty="0"/>
              <a:t>		</a:t>
            </a:r>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indent="0">
              <a:lnSpc>
                <a:spcPct val="100000"/>
              </a:lnSpc>
            </a:pPr>
            <a:r>
              <a:rPr lang="de-DE" dirty="0"/>
              <a:t>b) </a:t>
            </a:r>
            <a:r>
              <a:rPr lang="de-DE" dirty="0" err="1"/>
              <a:t>What</a:t>
            </a:r>
            <a:r>
              <a:rPr lang="de-DE" dirty="0"/>
              <a:t> </a:t>
            </a:r>
            <a:r>
              <a:rPr lang="de-DE" dirty="0" err="1"/>
              <a:t>is</a:t>
            </a:r>
            <a:r>
              <a:rPr lang="de-DE" dirty="0"/>
              <a:t> Company B</a:t>
            </a:r>
            <a:r>
              <a:rPr lang="en-GB" dirty="0"/>
              <a:t>’s credit risk exposure under the</a:t>
            </a:r>
            <a:r>
              <a:rPr lang="de-DE" dirty="0"/>
              <a:t> </a:t>
            </a:r>
            <a:r>
              <a:rPr lang="de-DE" dirty="0" err="1"/>
              <a:t>transaction</a:t>
            </a:r>
            <a:r>
              <a:rPr lang="de-DE" dirty="0"/>
              <a:t> on 03.03.2019?</a:t>
            </a:r>
            <a:endParaRPr lang="en-US" dirty="0"/>
          </a:p>
          <a:p>
            <a:pPr marL="0" indent="0"/>
            <a:r>
              <a:rPr lang="en-GB" dirty="0"/>
              <a:t>For simplification assume that replacement delivery from 6:00 CET on 04/03/2020 to 6:00 CET onwards will be contracted as a Balance of Month contract. Assume that physical delivery stopped at 6:00 CET on 04/02/2020.</a:t>
            </a:r>
            <a:endParaRPr lang="de-DE"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35</a:t>
            </a:fld>
            <a:endParaRPr lang="de-DE" altLang="de-DE" dirty="0"/>
          </a:p>
        </p:txBody>
      </p:sp>
      <p:cxnSp>
        <p:nvCxnSpPr>
          <p:cNvPr id="6" name="Gerade Verbindung mit Pfeil 5">
            <a:extLst>
              <a:ext uri="{FF2B5EF4-FFF2-40B4-BE49-F238E27FC236}">
                <a16:creationId xmlns:a16="http://schemas.microsoft.com/office/drawing/2014/main" id="{8D6E14B2-D9AC-4EF8-A7E6-D2F4DED9408D}"/>
              </a:ext>
            </a:extLst>
          </p:cNvPr>
          <p:cNvCxnSpPr/>
          <p:nvPr/>
        </p:nvCxnSpPr>
        <p:spPr bwMode="auto">
          <a:xfrm>
            <a:off x="1043608" y="3717032"/>
            <a:ext cx="6480720" cy="0"/>
          </a:xfrm>
          <a:prstGeom prst="straightConnector1">
            <a:avLst/>
          </a:prstGeom>
          <a:solidFill>
            <a:schemeClr val="tx2"/>
          </a:solidFill>
          <a:ln w="25400" cap="flat" cmpd="sng" algn="ctr">
            <a:solidFill>
              <a:schemeClr val="accent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Ellipse 6">
            <a:extLst>
              <a:ext uri="{FF2B5EF4-FFF2-40B4-BE49-F238E27FC236}">
                <a16:creationId xmlns:a16="http://schemas.microsoft.com/office/drawing/2014/main" id="{C07706F3-C00C-44F5-9AD9-B55E770FE96A}"/>
              </a:ext>
            </a:extLst>
          </p:cNvPr>
          <p:cNvSpPr/>
          <p:nvPr/>
        </p:nvSpPr>
        <p:spPr bwMode="auto">
          <a:xfrm>
            <a:off x="2771800" y="3694172"/>
            <a:ext cx="45719" cy="45719"/>
          </a:xfrm>
          <a:prstGeom prst="ellipse">
            <a:avLst/>
          </a:prstGeom>
          <a:solidFill>
            <a:schemeClr val="tx2"/>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a:ln>
                <a:noFill/>
              </a:ln>
              <a:solidFill>
                <a:schemeClr val="tx1"/>
              </a:solidFill>
              <a:effectLst/>
              <a:latin typeface="Arial" panose="020B0604020202020204" pitchFamily="34" charset="0"/>
            </a:endParaRPr>
          </a:p>
        </p:txBody>
      </p:sp>
      <p:sp>
        <p:nvSpPr>
          <p:cNvPr id="9" name="Ellipse 8">
            <a:extLst>
              <a:ext uri="{FF2B5EF4-FFF2-40B4-BE49-F238E27FC236}">
                <a16:creationId xmlns:a16="http://schemas.microsoft.com/office/drawing/2014/main" id="{66D5C78E-4890-4620-A725-0B4F137910B9}"/>
              </a:ext>
            </a:extLst>
          </p:cNvPr>
          <p:cNvSpPr/>
          <p:nvPr/>
        </p:nvSpPr>
        <p:spPr bwMode="auto">
          <a:xfrm>
            <a:off x="3995936" y="3694172"/>
            <a:ext cx="45719" cy="45719"/>
          </a:xfrm>
          <a:prstGeom prst="ellipse">
            <a:avLst/>
          </a:prstGeom>
          <a:solidFill>
            <a:schemeClr val="tx2"/>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a:ln>
                <a:noFill/>
              </a:ln>
              <a:solidFill>
                <a:schemeClr val="tx1"/>
              </a:solidFill>
              <a:effectLst/>
              <a:latin typeface="Arial" panose="020B0604020202020204" pitchFamily="34" charset="0"/>
            </a:endParaRPr>
          </a:p>
        </p:txBody>
      </p:sp>
      <p:sp>
        <p:nvSpPr>
          <p:cNvPr id="10" name="Ellipse 9">
            <a:extLst>
              <a:ext uri="{FF2B5EF4-FFF2-40B4-BE49-F238E27FC236}">
                <a16:creationId xmlns:a16="http://schemas.microsoft.com/office/drawing/2014/main" id="{228A827D-F13E-4690-B3BA-8B45E7F41134}"/>
              </a:ext>
            </a:extLst>
          </p:cNvPr>
          <p:cNvSpPr/>
          <p:nvPr/>
        </p:nvSpPr>
        <p:spPr bwMode="auto">
          <a:xfrm>
            <a:off x="5220072" y="3694171"/>
            <a:ext cx="45719" cy="45719"/>
          </a:xfrm>
          <a:prstGeom prst="ellipse">
            <a:avLst/>
          </a:prstGeom>
          <a:solidFill>
            <a:schemeClr val="tx2"/>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a:ln>
                <a:noFill/>
              </a:ln>
              <a:solidFill>
                <a:schemeClr val="tx1"/>
              </a:solidFill>
              <a:effectLst/>
              <a:latin typeface="Arial" panose="020B0604020202020204" pitchFamily="34" charset="0"/>
            </a:endParaRPr>
          </a:p>
        </p:txBody>
      </p:sp>
      <p:sp>
        <p:nvSpPr>
          <p:cNvPr id="11" name="Ellipse 10">
            <a:extLst>
              <a:ext uri="{FF2B5EF4-FFF2-40B4-BE49-F238E27FC236}">
                <a16:creationId xmlns:a16="http://schemas.microsoft.com/office/drawing/2014/main" id="{BF1203FD-C5FB-4548-A905-BB29C9E2D44A}"/>
              </a:ext>
            </a:extLst>
          </p:cNvPr>
          <p:cNvSpPr/>
          <p:nvPr/>
        </p:nvSpPr>
        <p:spPr bwMode="auto">
          <a:xfrm>
            <a:off x="6444208" y="3694170"/>
            <a:ext cx="45719" cy="45719"/>
          </a:xfrm>
          <a:prstGeom prst="ellipse">
            <a:avLst/>
          </a:prstGeom>
          <a:solidFill>
            <a:schemeClr val="tx2"/>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a:ln>
                <a:noFill/>
              </a:ln>
              <a:solidFill>
                <a:schemeClr val="tx1"/>
              </a:solidFill>
              <a:effectLst/>
              <a:latin typeface="Arial" panose="020B0604020202020204" pitchFamily="34" charset="0"/>
            </a:endParaRPr>
          </a:p>
        </p:txBody>
      </p:sp>
      <p:sp>
        <p:nvSpPr>
          <p:cNvPr id="12" name="Textfeld 11">
            <a:extLst>
              <a:ext uri="{FF2B5EF4-FFF2-40B4-BE49-F238E27FC236}">
                <a16:creationId xmlns:a16="http://schemas.microsoft.com/office/drawing/2014/main" id="{A2F967F1-1EF3-4833-89EA-9B58E2EB364E}"/>
              </a:ext>
            </a:extLst>
          </p:cNvPr>
          <p:cNvSpPr txBox="1"/>
          <p:nvPr/>
        </p:nvSpPr>
        <p:spPr>
          <a:xfrm>
            <a:off x="7272490" y="3863959"/>
            <a:ext cx="313184" cy="369332"/>
          </a:xfrm>
          <a:prstGeom prst="rect">
            <a:avLst/>
          </a:prstGeom>
          <a:noFill/>
        </p:spPr>
        <p:txBody>
          <a:bodyPr wrap="square" rtlCol="0">
            <a:spAutoFit/>
          </a:bodyPr>
          <a:lstStyle/>
          <a:p>
            <a:r>
              <a:rPr lang="de-DE" sz="1800" dirty="0"/>
              <a:t>t</a:t>
            </a:r>
          </a:p>
        </p:txBody>
      </p:sp>
      <p:sp>
        <p:nvSpPr>
          <p:cNvPr id="13" name="Textfeld 12">
            <a:extLst>
              <a:ext uri="{FF2B5EF4-FFF2-40B4-BE49-F238E27FC236}">
                <a16:creationId xmlns:a16="http://schemas.microsoft.com/office/drawing/2014/main" id="{97DBB304-1E4B-444D-B421-21A080D0FF30}"/>
              </a:ext>
            </a:extLst>
          </p:cNvPr>
          <p:cNvSpPr txBox="1"/>
          <p:nvPr/>
        </p:nvSpPr>
        <p:spPr>
          <a:xfrm>
            <a:off x="6825776" y="3152001"/>
            <a:ext cx="1397103" cy="276999"/>
          </a:xfrm>
          <a:prstGeom prst="rect">
            <a:avLst/>
          </a:prstGeom>
          <a:noFill/>
        </p:spPr>
        <p:txBody>
          <a:bodyPr wrap="square" rtlCol="0">
            <a:spAutoFit/>
          </a:bodyPr>
          <a:lstStyle/>
          <a:p>
            <a:pPr algn="r"/>
            <a:r>
              <a:rPr lang="en-GB" dirty="0"/>
              <a:t>Product: Q4 2019</a:t>
            </a:r>
            <a:endParaRPr lang="de-DE" dirty="0"/>
          </a:p>
        </p:txBody>
      </p:sp>
    </p:spTree>
    <p:extLst>
      <p:ext uri="{BB962C8B-B14F-4D97-AF65-F5344CB8AC3E}">
        <p14:creationId xmlns:p14="http://schemas.microsoft.com/office/powerpoint/2010/main" val="1737045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1197290"/>
            <a:ext cx="8061325" cy="358560"/>
          </a:xfrm>
        </p:spPr>
        <p:txBody>
          <a:bodyPr/>
          <a:lstStyle/>
          <a:p>
            <a:r>
              <a:rPr lang="de-DE" dirty="0"/>
              <a:t>Task 6) </a:t>
            </a:r>
            <a:r>
              <a:rPr lang="de-DE" dirty="0" err="1"/>
              <a:t>Credit</a:t>
            </a:r>
            <a:r>
              <a:rPr lang="de-DE" dirty="0"/>
              <a:t> Risk </a:t>
            </a:r>
            <a:r>
              <a:rPr lang="de-DE" dirty="0" err="1"/>
              <a:t>Exposure</a:t>
            </a:r>
            <a:r>
              <a:rPr lang="de-DE" dirty="0"/>
              <a:t>		</a:t>
            </a:r>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indent="0">
              <a:lnSpc>
                <a:spcPct val="100000"/>
              </a:lnSpc>
            </a:pPr>
            <a:r>
              <a:rPr lang="de-DE" dirty="0"/>
              <a:t>b) </a:t>
            </a:r>
            <a:r>
              <a:rPr lang="de-DE" dirty="0" err="1"/>
              <a:t>What</a:t>
            </a:r>
            <a:r>
              <a:rPr lang="de-DE" dirty="0"/>
              <a:t> </a:t>
            </a:r>
            <a:r>
              <a:rPr lang="de-DE" dirty="0" err="1"/>
              <a:t>is</a:t>
            </a:r>
            <a:r>
              <a:rPr lang="de-DE" dirty="0"/>
              <a:t> Company B</a:t>
            </a:r>
            <a:r>
              <a:rPr lang="en-GB" dirty="0"/>
              <a:t>’s credit risk exposure under the</a:t>
            </a:r>
            <a:r>
              <a:rPr lang="de-DE" dirty="0"/>
              <a:t> </a:t>
            </a:r>
            <a:r>
              <a:rPr lang="de-DE" dirty="0" err="1"/>
              <a:t>transaction</a:t>
            </a:r>
            <a:r>
              <a:rPr lang="de-DE" dirty="0"/>
              <a:t> on 03.03.2019?				</a:t>
            </a:r>
            <a:r>
              <a:rPr lang="en-GB" sz="1400" dirty="0"/>
              <a:t>Contract price:	14,386 €/MWh</a:t>
            </a:r>
          </a:p>
          <a:p>
            <a:pPr marL="0" indent="0">
              <a:lnSpc>
                <a:spcPct val="100000"/>
              </a:lnSpc>
            </a:pPr>
            <a:r>
              <a:rPr lang="en-GB" sz="1400" dirty="0"/>
              <a:t>					Market price:	11,942 €/MWh</a:t>
            </a:r>
            <a:endParaRPr lang="en-US" sz="1400"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36</a:t>
            </a:fld>
            <a:endParaRPr lang="de-DE" altLang="de-DE" dirty="0"/>
          </a:p>
        </p:txBody>
      </p:sp>
    </p:spTree>
    <p:extLst>
      <p:ext uri="{BB962C8B-B14F-4D97-AF65-F5344CB8AC3E}">
        <p14:creationId xmlns:p14="http://schemas.microsoft.com/office/powerpoint/2010/main" val="1256517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1197290"/>
            <a:ext cx="8061325" cy="358560"/>
          </a:xfrm>
        </p:spPr>
        <p:txBody>
          <a:bodyPr/>
          <a:lstStyle/>
          <a:p>
            <a:r>
              <a:rPr lang="de-DE" dirty="0"/>
              <a:t>Task 7) PV </a:t>
            </a:r>
            <a:r>
              <a:rPr lang="de-DE" dirty="0" err="1"/>
              <a:t>based</a:t>
            </a:r>
            <a:r>
              <a:rPr lang="de-DE" dirty="0"/>
              <a:t> </a:t>
            </a:r>
            <a:r>
              <a:rPr lang="de-DE" dirty="0" err="1"/>
              <a:t>self-supply</a:t>
            </a:r>
            <a:r>
              <a:rPr lang="de-DE" dirty="0"/>
              <a:t>		</a:t>
            </a:r>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indent="0"/>
            <a:r>
              <a:rPr lang="en-US" dirty="0"/>
              <a:t>A friend of yours considers the installation of a PV-system on the rooftop of his house in Germany. He heard that you attended the Energy Economics class at university and is asking you for advice regarding his decision. He provides you with data about his daily electricity consumption and the expected daily infeed of the PV-system (see Figure 1). On a typical day 15.2 kWh are consumed by the household and 9 kWh generated by the PV-system. For simplification assume that the given data characterizes all 365 days of the year. In addition, you are given assumptions for the cost of the proposed PV system, the expected Feed-in-tariff (FIT) and the retail price which is paid for electricity (see below table).</a:t>
            </a:r>
            <a:endParaRPr lang="en-GB" dirty="0"/>
          </a:p>
          <a:p>
            <a:endParaRPr lang="en-US" dirty="0"/>
          </a:p>
          <a:p>
            <a:endParaRPr lang="en-US" dirty="0"/>
          </a:p>
          <a:p>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37</a:t>
            </a:fld>
            <a:endParaRPr lang="de-DE" altLang="de-DE" dirty="0"/>
          </a:p>
        </p:txBody>
      </p:sp>
      <p:pic>
        <p:nvPicPr>
          <p:cNvPr id="4" name="Grafik 3">
            <a:extLst>
              <a:ext uri="{FF2B5EF4-FFF2-40B4-BE49-F238E27FC236}">
                <a16:creationId xmlns:a16="http://schemas.microsoft.com/office/drawing/2014/main" id="{C36A0170-611A-4165-A687-DBF5597F4428}"/>
              </a:ext>
            </a:extLst>
          </p:cNvPr>
          <p:cNvPicPr>
            <a:picLocks noChangeAspect="1"/>
          </p:cNvPicPr>
          <p:nvPr/>
        </p:nvPicPr>
        <p:blipFill>
          <a:blip r:embed="rId3"/>
          <a:stretch>
            <a:fillRect/>
          </a:stretch>
        </p:blipFill>
        <p:spPr>
          <a:xfrm>
            <a:off x="0" y="4581128"/>
            <a:ext cx="9144000" cy="1564106"/>
          </a:xfrm>
          <a:prstGeom prst="rect">
            <a:avLst/>
          </a:prstGeom>
        </p:spPr>
      </p:pic>
    </p:spTree>
    <p:extLst>
      <p:ext uri="{BB962C8B-B14F-4D97-AF65-F5344CB8AC3E}">
        <p14:creationId xmlns:p14="http://schemas.microsoft.com/office/powerpoint/2010/main" val="1067502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1197290"/>
            <a:ext cx="8061325" cy="358560"/>
          </a:xfrm>
        </p:spPr>
        <p:txBody>
          <a:bodyPr/>
          <a:lstStyle/>
          <a:p>
            <a:r>
              <a:rPr lang="de-DE" dirty="0"/>
              <a:t>Task 7) PV </a:t>
            </a:r>
            <a:r>
              <a:rPr lang="de-DE" dirty="0" err="1"/>
              <a:t>based</a:t>
            </a:r>
            <a:r>
              <a:rPr lang="de-DE" dirty="0"/>
              <a:t> </a:t>
            </a:r>
            <a:r>
              <a:rPr lang="de-DE" dirty="0" err="1"/>
              <a:t>self-supply</a:t>
            </a:r>
            <a:r>
              <a:rPr lang="de-DE" dirty="0"/>
              <a:t>		</a:t>
            </a:r>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indent="0"/>
            <a:r>
              <a:rPr lang="en-US" sz="1400" dirty="0"/>
              <a:t>On a typical day 15.2 kWh are consumed by the household and 9 kWh generated by the PV-system.</a:t>
            </a:r>
          </a:p>
          <a:p>
            <a:pPr>
              <a:buAutoNum type="alphaLcParenR"/>
            </a:pPr>
            <a:r>
              <a:rPr lang="en-US" dirty="0"/>
              <a:t>How much is the yearly electricity bill without the PV-system?	</a:t>
            </a:r>
            <a:r>
              <a:rPr lang="en-US" b="1" dirty="0"/>
              <a:t>[2]</a:t>
            </a:r>
          </a:p>
          <a:p>
            <a:pPr>
              <a:buAutoNum type="alphaLcParenR"/>
            </a:pPr>
            <a:endParaRPr lang="en-US" b="1" dirty="0"/>
          </a:p>
          <a:p>
            <a:pPr>
              <a:buAutoNum type="alphaLcParenR"/>
            </a:pPr>
            <a:endParaRPr lang="en-US" b="1" dirty="0"/>
          </a:p>
          <a:p>
            <a:pPr>
              <a:buAutoNum type="alphaLcParenR"/>
            </a:pPr>
            <a:endParaRPr lang="en-US" b="1" dirty="0"/>
          </a:p>
          <a:p>
            <a:pPr>
              <a:buAutoNum type="alphaLcParenR"/>
            </a:pPr>
            <a:endParaRPr lang="en-US" b="1" dirty="0"/>
          </a:p>
          <a:p>
            <a:pPr>
              <a:buFontTx/>
              <a:buAutoNum type="alphaLcParenR"/>
            </a:pPr>
            <a:r>
              <a:rPr lang="en-US" dirty="0"/>
              <a:t>Calculate the PV-system’s yearly full load hours (FLH) for the proposed location.							</a:t>
            </a:r>
            <a:r>
              <a:rPr lang="en-US" b="1" dirty="0"/>
              <a:t>[2]</a:t>
            </a:r>
          </a:p>
          <a:p>
            <a:pPr>
              <a:buFontTx/>
              <a:buAutoNum type="alphaLcParenR"/>
            </a:pPr>
            <a:endParaRPr lang="en-US" b="1" dirty="0"/>
          </a:p>
          <a:p>
            <a:pPr>
              <a:buFontTx/>
              <a:buAutoNum type="alphaLcParenR"/>
            </a:pPr>
            <a:endParaRPr lang="en-US" b="1" dirty="0"/>
          </a:p>
          <a:p>
            <a:pPr>
              <a:buFontTx/>
              <a:buAutoNum type="alphaLcParenR"/>
            </a:pPr>
            <a:endParaRPr lang="en-US" b="1" dirty="0"/>
          </a:p>
          <a:p>
            <a:pPr>
              <a:buFontTx/>
              <a:buAutoNum type="alphaLcParenR"/>
            </a:pPr>
            <a:r>
              <a:rPr lang="en-US" dirty="0"/>
              <a:t>Qualitatively compare FLH found in b) with FLH of a baseload power plant. Explain the difference.						</a:t>
            </a:r>
            <a:r>
              <a:rPr lang="en-US" b="1" dirty="0"/>
              <a:t> [2]</a:t>
            </a:r>
            <a:endParaRPr lang="de-DE" dirty="0"/>
          </a:p>
          <a:p>
            <a:pPr>
              <a:buFontTx/>
              <a:buAutoNum type="alphaLcParenR"/>
            </a:pPr>
            <a:endParaRPr lang="en-US" b="1" dirty="0"/>
          </a:p>
          <a:p>
            <a:pPr>
              <a:buAutoNum type="alphaLcParenR"/>
            </a:pPr>
            <a:endParaRPr lang="de-DE" dirty="0"/>
          </a:p>
          <a:p>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38</a:t>
            </a:fld>
            <a:endParaRPr lang="de-DE" altLang="de-DE" dirty="0"/>
          </a:p>
        </p:txBody>
      </p:sp>
      <p:pic>
        <p:nvPicPr>
          <p:cNvPr id="6" name="Grafik 5">
            <a:extLst>
              <a:ext uri="{FF2B5EF4-FFF2-40B4-BE49-F238E27FC236}">
                <a16:creationId xmlns:a16="http://schemas.microsoft.com/office/drawing/2014/main" id="{3DBD9502-4E4A-4A0A-830F-66D5160D2190}"/>
              </a:ext>
            </a:extLst>
          </p:cNvPr>
          <p:cNvPicPr>
            <a:picLocks noChangeAspect="1"/>
          </p:cNvPicPr>
          <p:nvPr/>
        </p:nvPicPr>
        <p:blipFill>
          <a:blip r:embed="rId3"/>
          <a:stretch>
            <a:fillRect/>
          </a:stretch>
        </p:blipFill>
        <p:spPr>
          <a:xfrm>
            <a:off x="107504" y="54745"/>
            <a:ext cx="5575311" cy="1138926"/>
          </a:xfrm>
          <a:prstGeom prst="rect">
            <a:avLst/>
          </a:prstGeom>
        </p:spPr>
      </p:pic>
    </p:spTree>
    <p:extLst>
      <p:ext uri="{BB962C8B-B14F-4D97-AF65-F5344CB8AC3E}">
        <p14:creationId xmlns:p14="http://schemas.microsoft.com/office/powerpoint/2010/main" val="2236746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1197290"/>
            <a:ext cx="8061325" cy="358560"/>
          </a:xfrm>
        </p:spPr>
        <p:txBody>
          <a:bodyPr/>
          <a:lstStyle/>
          <a:p>
            <a:r>
              <a:rPr lang="de-DE" dirty="0"/>
              <a:t>Task 7) PV </a:t>
            </a:r>
            <a:r>
              <a:rPr lang="de-DE" dirty="0" err="1"/>
              <a:t>based</a:t>
            </a:r>
            <a:r>
              <a:rPr lang="de-DE" dirty="0"/>
              <a:t> </a:t>
            </a:r>
            <a:r>
              <a:rPr lang="de-DE" dirty="0" err="1"/>
              <a:t>self-supply</a:t>
            </a:r>
            <a:r>
              <a:rPr lang="de-DE" dirty="0"/>
              <a:t>		</a:t>
            </a:r>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indent="0"/>
            <a:r>
              <a:rPr lang="en-US" dirty="0"/>
              <a:t>d) Please calculate the PV-system’s levelized cost of electricity (LCOE). Is the investment in the PV system profitable if all electricity is sold for the given Feed-in tariff (</a:t>
            </a:r>
            <a:r>
              <a:rPr lang="en-US" i="1" dirty="0"/>
              <a:t>FIT</a:t>
            </a:r>
            <a:r>
              <a:rPr lang="en-US" dirty="0"/>
              <a:t>)? Answer this question based on your calculated LCOE.    </a:t>
            </a:r>
            <a:r>
              <a:rPr lang="en-US" b="1" dirty="0"/>
              <a:t>[5]</a:t>
            </a:r>
            <a:endParaRPr lang="de-DE" dirty="0"/>
          </a:p>
          <a:p>
            <a:pPr marL="0" indent="0"/>
            <a:endParaRPr lang="de-DE" dirty="0"/>
          </a:p>
          <a:p>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39</a:t>
            </a:fld>
            <a:endParaRPr lang="de-DE" altLang="de-DE" dirty="0"/>
          </a:p>
        </p:txBody>
      </p:sp>
      <p:pic>
        <p:nvPicPr>
          <p:cNvPr id="6" name="Grafik 5">
            <a:extLst>
              <a:ext uri="{FF2B5EF4-FFF2-40B4-BE49-F238E27FC236}">
                <a16:creationId xmlns:a16="http://schemas.microsoft.com/office/drawing/2014/main" id="{3DBD9502-4E4A-4A0A-830F-66D5160D2190}"/>
              </a:ext>
            </a:extLst>
          </p:cNvPr>
          <p:cNvPicPr>
            <a:picLocks noChangeAspect="1"/>
          </p:cNvPicPr>
          <p:nvPr/>
        </p:nvPicPr>
        <p:blipFill>
          <a:blip r:embed="rId3"/>
          <a:stretch>
            <a:fillRect/>
          </a:stretch>
        </p:blipFill>
        <p:spPr>
          <a:xfrm>
            <a:off x="107504" y="54745"/>
            <a:ext cx="5575311" cy="1138926"/>
          </a:xfrm>
          <a:prstGeom prst="rect">
            <a:avLst/>
          </a:prstGeom>
        </p:spPr>
      </p:pic>
    </p:spTree>
    <p:extLst>
      <p:ext uri="{BB962C8B-B14F-4D97-AF65-F5344CB8AC3E}">
        <p14:creationId xmlns:p14="http://schemas.microsoft.com/office/powerpoint/2010/main" val="3717941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CE3CD1FF-ADD1-41D9-9CAA-22EEEBDE0BFA}"/>
              </a:ext>
            </a:extLst>
          </p:cNvPr>
          <p:cNvSpPr>
            <a:spLocks noGrp="1"/>
          </p:cNvSpPr>
          <p:nvPr>
            <p:ph type="sldNum" sz="quarter" idx="11"/>
          </p:nvPr>
        </p:nvSpPr>
        <p:spPr/>
        <p:txBody>
          <a:bodyPr/>
          <a:lstStyle/>
          <a:p>
            <a:r>
              <a:rPr lang="de-DE" altLang="de-DE" dirty="0"/>
              <a:t>Slide </a:t>
            </a:r>
            <a:fld id="{5EAACD38-76DA-45AF-B952-DE84E0A62E99}" type="slidenum">
              <a:rPr lang="de-DE" altLang="de-DE" smtClean="0"/>
              <a:pPr/>
              <a:t>4</a:t>
            </a:fld>
            <a:endParaRPr lang="de-DE" altLang="de-DE" dirty="0"/>
          </a:p>
        </p:txBody>
      </p:sp>
      <p:sp>
        <p:nvSpPr>
          <p:cNvPr id="6" name="Titel 1">
            <a:extLst>
              <a:ext uri="{FF2B5EF4-FFF2-40B4-BE49-F238E27FC236}">
                <a16:creationId xmlns:a16="http://schemas.microsoft.com/office/drawing/2014/main" id="{592BCE49-6EC9-46E8-94E6-1485B49678F7}"/>
              </a:ext>
            </a:extLst>
          </p:cNvPr>
          <p:cNvSpPr>
            <a:spLocks noGrp="1"/>
          </p:cNvSpPr>
          <p:nvPr>
            <p:ph type="title"/>
          </p:nvPr>
        </p:nvSpPr>
        <p:spPr>
          <a:xfrm>
            <a:off x="539750" y="1379753"/>
            <a:ext cx="8061325" cy="358560"/>
          </a:xfrm>
        </p:spPr>
        <p:txBody>
          <a:bodyPr/>
          <a:lstStyle/>
          <a:p>
            <a:r>
              <a:rPr lang="de-DE" dirty="0" err="1"/>
              <a:t>Exam</a:t>
            </a:r>
            <a:r>
              <a:rPr lang="de-DE" dirty="0"/>
              <a:t> on Friday, 28.02.2020 8:00 – 10:30 </a:t>
            </a:r>
            <a:r>
              <a:rPr lang="de-DE" dirty="0" err="1"/>
              <a:t>hrs</a:t>
            </a:r>
            <a:r>
              <a:rPr lang="de-DE" dirty="0"/>
              <a:t> at H 0104</a:t>
            </a:r>
          </a:p>
        </p:txBody>
      </p:sp>
      <p:sp>
        <p:nvSpPr>
          <p:cNvPr id="7" name="Inhaltsplatzhalter 2">
            <a:extLst>
              <a:ext uri="{FF2B5EF4-FFF2-40B4-BE49-F238E27FC236}">
                <a16:creationId xmlns:a16="http://schemas.microsoft.com/office/drawing/2014/main" id="{851E21C0-CF8D-4667-81D1-6DB5F400397A}"/>
              </a:ext>
            </a:extLst>
          </p:cNvPr>
          <p:cNvSpPr>
            <a:spLocks noGrp="1"/>
          </p:cNvSpPr>
          <p:nvPr>
            <p:ph idx="1"/>
          </p:nvPr>
        </p:nvSpPr>
        <p:spPr>
          <a:xfrm>
            <a:off x="539750" y="1924050"/>
            <a:ext cx="8061325" cy="4067175"/>
          </a:xfrm>
        </p:spPr>
        <p:txBody>
          <a:bodyPr/>
          <a:lstStyle/>
          <a:p>
            <a:pPr marL="285750" lvl="1" indent="-285750">
              <a:buFont typeface="Arial" panose="020B0604020202020204" pitchFamily="34" charset="0"/>
              <a:buChar char="•"/>
            </a:pPr>
            <a:r>
              <a:rPr lang="en-US" sz="1500" dirty="0"/>
              <a:t>Please wait outside the H 0104 before the exam. </a:t>
            </a:r>
          </a:p>
          <a:p>
            <a:pPr marL="285750" lvl="1" indent="-285750">
              <a:buFont typeface="Arial" panose="020B0604020202020204" pitchFamily="34" charset="0"/>
              <a:buChar char="•"/>
            </a:pPr>
            <a:r>
              <a:rPr lang="en-US" sz="1500" dirty="0"/>
              <a:t>Material: </a:t>
            </a:r>
          </a:p>
          <a:p>
            <a:pPr marL="693738" lvl="2" indent="-285750">
              <a:buFont typeface="Arial" panose="020B0604020202020204" pitchFamily="34" charset="0"/>
              <a:buChar char="•"/>
            </a:pPr>
            <a:r>
              <a:rPr lang="en-US" sz="1500" dirty="0"/>
              <a:t>Allowed: ID-Card or Passport, Student-ID-Card, writing and drawing utensils, water bottle, scientific calculator (non-programmable and non-graphic) </a:t>
            </a:r>
          </a:p>
          <a:p>
            <a:pPr marL="693738" lvl="2" indent="-285750">
              <a:buFont typeface="Arial" panose="020B0604020202020204" pitchFamily="34" charset="0"/>
              <a:buChar char="•"/>
            </a:pPr>
            <a:r>
              <a:rPr lang="en-US" sz="1500" dirty="0"/>
              <a:t>Not allowed: Mobile phones, bags and jackets</a:t>
            </a:r>
          </a:p>
          <a:p>
            <a:pPr marL="285750" lvl="1" indent="-285750">
              <a:buFont typeface="Arial" panose="020B0604020202020204" pitchFamily="34" charset="0"/>
              <a:buChar char="•"/>
            </a:pPr>
            <a:r>
              <a:rPr lang="en-US" sz="1500" dirty="0"/>
              <a:t>Exam:</a:t>
            </a:r>
          </a:p>
          <a:p>
            <a:pPr marL="693738" lvl="2" indent="-285750">
              <a:buFont typeface="Arial" panose="020B0604020202020204" pitchFamily="34" charset="0"/>
              <a:buChar char="•"/>
            </a:pPr>
            <a:r>
              <a:rPr lang="en-US" sz="1500" dirty="0"/>
              <a:t>Writing paper will be provided.</a:t>
            </a:r>
          </a:p>
          <a:p>
            <a:pPr marL="693738" lvl="2" indent="-285750">
              <a:buFont typeface="Arial" panose="020B0604020202020204" pitchFamily="34" charset="0"/>
              <a:buChar char="•"/>
            </a:pPr>
            <a:r>
              <a:rPr lang="en-US" sz="1500" dirty="0"/>
              <a:t>There will be time to read and room for questions before the actual exam. During this, writing is not allowed.</a:t>
            </a:r>
          </a:p>
          <a:p>
            <a:pPr marL="693738" lvl="2" indent="-285750">
              <a:buFont typeface="Arial" panose="020B0604020202020204" pitchFamily="34" charset="0"/>
              <a:buChar char="•"/>
            </a:pPr>
            <a:r>
              <a:rPr lang="en-US" sz="1500" dirty="0"/>
              <a:t>We will check attendance during the exam. Please have your ID-card and your student ID-card ready.</a:t>
            </a:r>
          </a:p>
          <a:p>
            <a:pPr marL="693738" lvl="2" indent="-285750">
              <a:buFont typeface="Arial" panose="020B0604020202020204" pitchFamily="34" charset="0"/>
              <a:buChar char="•"/>
            </a:pPr>
            <a:r>
              <a:rPr lang="en-US" sz="1500" dirty="0"/>
              <a:t>Please notify us with a hand sign if you have a question, need to use the restroom or need any other assistance.</a:t>
            </a:r>
          </a:p>
          <a:p>
            <a:pPr marL="693738" lvl="2" indent="-285750">
              <a:buFont typeface="Arial" panose="020B0604020202020204" pitchFamily="34" charset="0"/>
              <a:buChar char="•"/>
            </a:pPr>
            <a:r>
              <a:rPr lang="en-US" sz="1500" dirty="0"/>
              <a:t>Early submissions are possible until 15 minutes before the end.</a:t>
            </a:r>
          </a:p>
          <a:p>
            <a:pPr marL="285750" lvl="1" indent="-285750">
              <a:buFont typeface="Arial" panose="020B0604020202020204" pitchFamily="34" charset="0"/>
              <a:buChar char="•"/>
            </a:pPr>
            <a:r>
              <a:rPr lang="en-US" sz="1500" dirty="0"/>
              <a:t>Check your examination regulation if you do not feel well on the day of the exam to get officially deregistered.</a:t>
            </a:r>
          </a:p>
        </p:txBody>
      </p:sp>
    </p:spTree>
    <p:extLst>
      <p:ext uri="{BB962C8B-B14F-4D97-AF65-F5344CB8AC3E}">
        <p14:creationId xmlns:p14="http://schemas.microsoft.com/office/powerpoint/2010/main" val="23211651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755576" y="1197290"/>
            <a:ext cx="8061325" cy="358560"/>
          </a:xfrm>
        </p:spPr>
        <p:txBody>
          <a:bodyPr/>
          <a:lstStyle/>
          <a:p>
            <a:r>
              <a:rPr lang="de-DE" dirty="0"/>
              <a:t>Task 7) PV </a:t>
            </a:r>
            <a:r>
              <a:rPr lang="de-DE" dirty="0" err="1"/>
              <a:t>based</a:t>
            </a:r>
            <a:r>
              <a:rPr lang="de-DE" dirty="0"/>
              <a:t> </a:t>
            </a:r>
            <a:r>
              <a:rPr lang="de-DE" dirty="0" err="1"/>
              <a:t>self-supply</a:t>
            </a:r>
            <a:r>
              <a:rPr lang="de-DE" dirty="0"/>
              <a:t>		</a:t>
            </a:r>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50" y="1715923"/>
            <a:ext cx="8061325" cy="4665405"/>
          </a:xfrm>
        </p:spPr>
        <p:txBody>
          <a:bodyPr/>
          <a:lstStyle/>
          <a:p>
            <a:pPr marL="0" indent="0"/>
            <a:r>
              <a:rPr lang="en-US" dirty="0"/>
              <a:t>c) Please calculate the PV-system’s levelized cost of electricity (LCOE). Is the investment in the PV system profitable if all electricity is sold for the given Feed-in tariff (</a:t>
            </a:r>
            <a:r>
              <a:rPr lang="en-US" i="1" dirty="0"/>
              <a:t>FIT</a:t>
            </a:r>
            <a:r>
              <a:rPr lang="en-US" dirty="0"/>
              <a:t>)? Answer this question based on your calculated LCOE.    </a:t>
            </a:r>
            <a:r>
              <a:rPr lang="en-US" b="1" dirty="0"/>
              <a:t>[5]</a:t>
            </a:r>
            <a:endParaRPr lang="de-DE" dirty="0"/>
          </a:p>
          <a:p>
            <a:pPr marL="0" indent="0"/>
            <a:endParaRPr lang="de-DE" dirty="0"/>
          </a:p>
          <a:p>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40</a:t>
            </a:fld>
            <a:endParaRPr lang="de-DE" altLang="de-DE" dirty="0"/>
          </a:p>
        </p:txBody>
      </p:sp>
      <p:pic>
        <p:nvPicPr>
          <p:cNvPr id="6" name="Grafik 5">
            <a:extLst>
              <a:ext uri="{FF2B5EF4-FFF2-40B4-BE49-F238E27FC236}">
                <a16:creationId xmlns:a16="http://schemas.microsoft.com/office/drawing/2014/main" id="{3DBD9502-4E4A-4A0A-830F-66D5160D2190}"/>
              </a:ext>
            </a:extLst>
          </p:cNvPr>
          <p:cNvPicPr>
            <a:picLocks noChangeAspect="1"/>
          </p:cNvPicPr>
          <p:nvPr/>
        </p:nvPicPr>
        <p:blipFill>
          <a:blip r:embed="rId3"/>
          <a:stretch>
            <a:fillRect/>
          </a:stretch>
        </p:blipFill>
        <p:spPr>
          <a:xfrm>
            <a:off x="107504" y="54745"/>
            <a:ext cx="5575311" cy="1138926"/>
          </a:xfrm>
          <a:prstGeom prst="rect">
            <a:avLst/>
          </a:prstGeom>
        </p:spPr>
      </p:pic>
    </p:spTree>
    <p:extLst>
      <p:ext uri="{BB962C8B-B14F-4D97-AF65-F5344CB8AC3E}">
        <p14:creationId xmlns:p14="http://schemas.microsoft.com/office/powerpoint/2010/main" val="115255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BD6EEC-7E3F-404F-B9FA-8E5B631D70FA}"/>
              </a:ext>
            </a:extLst>
          </p:cNvPr>
          <p:cNvSpPr>
            <a:spLocks noGrp="1"/>
          </p:cNvSpPr>
          <p:nvPr>
            <p:ph type="title"/>
          </p:nvPr>
        </p:nvSpPr>
        <p:spPr>
          <a:xfrm>
            <a:off x="539750" y="995033"/>
            <a:ext cx="8061325" cy="743280"/>
          </a:xfrm>
        </p:spPr>
        <p:txBody>
          <a:bodyPr/>
          <a:lstStyle/>
          <a:p>
            <a:r>
              <a:rPr lang="de-DE" dirty="0"/>
              <a:t>Final </a:t>
            </a:r>
            <a:r>
              <a:rPr lang="de-DE" dirty="0" err="1"/>
              <a:t>Exam</a:t>
            </a:r>
            <a:r>
              <a:rPr lang="de-DE" dirty="0"/>
              <a:t>: Energy Economics</a:t>
            </a:r>
            <a:br>
              <a:rPr lang="de-DE" dirty="0"/>
            </a:br>
            <a:r>
              <a:rPr lang="en-US" dirty="0"/>
              <a:t>Winter Term 2017/18		</a:t>
            </a:r>
            <a:r>
              <a:rPr lang="de-DE" dirty="0"/>
              <a:t>	</a:t>
            </a:r>
            <a:r>
              <a:rPr lang="en-US" dirty="0"/>
              <a:t>February 26, 2019</a:t>
            </a:r>
            <a:endParaRPr lang="de-DE" dirty="0"/>
          </a:p>
        </p:txBody>
      </p:sp>
      <p:sp>
        <p:nvSpPr>
          <p:cNvPr id="3" name="Inhaltsplatzhalter 2">
            <a:extLst>
              <a:ext uri="{FF2B5EF4-FFF2-40B4-BE49-F238E27FC236}">
                <a16:creationId xmlns:a16="http://schemas.microsoft.com/office/drawing/2014/main" id="{8C2BDC44-7513-4201-BE06-7B5A632559B1}"/>
              </a:ext>
            </a:extLst>
          </p:cNvPr>
          <p:cNvSpPr>
            <a:spLocks noGrp="1"/>
          </p:cNvSpPr>
          <p:nvPr>
            <p:ph idx="1"/>
          </p:nvPr>
        </p:nvSpPr>
        <p:spPr/>
        <p:txBody>
          <a:bodyPr/>
          <a:lstStyle/>
          <a:p>
            <a:r>
              <a:rPr lang="en-US" dirty="0"/>
              <a:t>Task 1:		22 points</a:t>
            </a:r>
            <a:endParaRPr lang="de-DE" dirty="0"/>
          </a:p>
          <a:p>
            <a:r>
              <a:rPr lang="en-US" dirty="0"/>
              <a:t>Task 2:		15 points</a:t>
            </a:r>
            <a:endParaRPr lang="de-DE" dirty="0"/>
          </a:p>
          <a:p>
            <a:r>
              <a:rPr lang="en-US" dirty="0"/>
              <a:t>Task 3:		18 points</a:t>
            </a:r>
            <a:endParaRPr lang="de-DE" dirty="0"/>
          </a:p>
          <a:p>
            <a:r>
              <a:rPr lang="en-US" dirty="0"/>
              <a:t>Task 4:		09 points</a:t>
            </a:r>
            <a:endParaRPr lang="de-DE" dirty="0"/>
          </a:p>
          <a:p>
            <a:r>
              <a:rPr lang="en-US" dirty="0"/>
              <a:t>Task 5:		16 points</a:t>
            </a:r>
            <a:endParaRPr lang="de-DE" dirty="0"/>
          </a:p>
          <a:p>
            <a:r>
              <a:rPr lang="en-US" dirty="0"/>
              <a:t>Task 6:		20 points</a:t>
            </a:r>
            <a:endParaRPr lang="de-DE" dirty="0"/>
          </a:p>
          <a:p>
            <a:endParaRPr lang="de-DE" dirty="0"/>
          </a:p>
        </p:txBody>
      </p:sp>
      <p:sp>
        <p:nvSpPr>
          <p:cNvPr id="5" name="Foliennummernplatzhalter 4">
            <a:extLst>
              <a:ext uri="{FF2B5EF4-FFF2-40B4-BE49-F238E27FC236}">
                <a16:creationId xmlns:a16="http://schemas.microsoft.com/office/drawing/2014/main" id="{181D40C0-136D-4426-B750-7CA7E7A37A30}"/>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5</a:t>
            </a:fld>
            <a:endParaRPr lang="de-DE" altLang="de-DE" dirty="0"/>
          </a:p>
        </p:txBody>
      </p:sp>
    </p:spTree>
    <p:extLst>
      <p:ext uri="{BB962C8B-B14F-4D97-AF65-F5344CB8AC3E}">
        <p14:creationId xmlns:p14="http://schemas.microsoft.com/office/powerpoint/2010/main" val="80841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571498" y="908720"/>
            <a:ext cx="8061325" cy="358560"/>
          </a:xfrm>
        </p:spPr>
        <p:txBody>
          <a:bodyPr/>
          <a:lstStyle/>
          <a:p>
            <a:r>
              <a:rPr lang="de-DE" dirty="0"/>
              <a:t>Task 1) Energy </a:t>
            </a:r>
            <a:r>
              <a:rPr lang="de-DE" dirty="0" err="1"/>
              <a:t>Balances</a:t>
            </a:r>
            <a:endParaRPr lang="de-DE" dirty="0"/>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49" y="1455141"/>
            <a:ext cx="8061325" cy="5154513"/>
          </a:xfrm>
        </p:spPr>
        <p:txBody>
          <a:bodyPr/>
          <a:lstStyle/>
          <a:p>
            <a:r>
              <a:rPr lang="en-US" dirty="0"/>
              <a:t>a)	Explain the terms primary, secondary, final and useful energy using the example of energy conversion from “lignite coal” to “light” (room lighting). </a:t>
            </a:r>
            <a:r>
              <a:rPr lang="en-US" b="1" dirty="0"/>
              <a:t>[3]</a:t>
            </a:r>
          </a:p>
          <a:p>
            <a:endParaRPr lang="en-US" dirty="0"/>
          </a:p>
          <a:p>
            <a:endParaRPr lang="en-US" dirty="0"/>
          </a:p>
          <a:p>
            <a:endParaRPr lang="en-US" dirty="0"/>
          </a:p>
          <a:p>
            <a:endParaRPr lang="en-US" dirty="0"/>
          </a:p>
          <a:p>
            <a:endParaRPr lang="en-US" dirty="0"/>
          </a:p>
          <a:p>
            <a:endParaRPr lang="en-US" dirty="0"/>
          </a:p>
          <a:p>
            <a:r>
              <a:rPr lang="en-US" dirty="0"/>
              <a:t>b)	What is the major energy carrier in the public thermal electricity generation? (Exact description, absolute number (TJ) and share (%))		</a:t>
            </a:r>
            <a:r>
              <a:rPr lang="en-US" b="1" dirty="0"/>
              <a:t>[3]</a:t>
            </a:r>
          </a:p>
          <a:p>
            <a:endParaRPr lang="en-US" dirty="0"/>
          </a:p>
          <a:p>
            <a:endParaRPr lang="en-US" dirty="0"/>
          </a:p>
          <a:p>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6</a:t>
            </a:fld>
            <a:endParaRPr lang="de-DE" altLang="de-DE" dirty="0"/>
          </a:p>
        </p:txBody>
      </p:sp>
    </p:spTree>
    <p:extLst>
      <p:ext uri="{BB962C8B-B14F-4D97-AF65-F5344CB8AC3E}">
        <p14:creationId xmlns:p14="http://schemas.microsoft.com/office/powerpoint/2010/main" val="3259651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571498" y="908720"/>
            <a:ext cx="8061325" cy="358560"/>
          </a:xfrm>
        </p:spPr>
        <p:txBody>
          <a:bodyPr/>
          <a:lstStyle/>
          <a:p>
            <a:r>
              <a:rPr lang="de-DE" dirty="0"/>
              <a:t>Task 1) Energy </a:t>
            </a:r>
            <a:r>
              <a:rPr lang="de-DE" dirty="0" err="1"/>
              <a:t>Balances</a:t>
            </a:r>
            <a:endParaRPr lang="de-DE" dirty="0"/>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49" y="1455141"/>
            <a:ext cx="8061325" cy="5154513"/>
          </a:xfrm>
        </p:spPr>
        <p:txBody>
          <a:bodyPr/>
          <a:lstStyle/>
          <a:p>
            <a:pPr marL="0" indent="0"/>
            <a:r>
              <a:rPr lang="en-US" dirty="0"/>
              <a:t>For the following questions, please refer to the attached German energy balance from 2016 (source: AG </a:t>
            </a:r>
            <a:r>
              <a:rPr lang="en-US" dirty="0" err="1"/>
              <a:t>Energiebilanzen</a:t>
            </a:r>
            <a:r>
              <a:rPr lang="en-US" dirty="0"/>
              <a:t>).</a:t>
            </a:r>
          </a:p>
          <a:p>
            <a:pPr>
              <a:buFont typeface="Arial" panose="020B0604020202020204" pitchFamily="34" charset="0"/>
              <a:buChar char="•"/>
            </a:pPr>
            <a:r>
              <a:rPr lang="en-US" dirty="0"/>
              <a:t>Which share of lignite coal in the energy supply is imported?</a:t>
            </a:r>
            <a:r>
              <a:rPr lang="en-US" b="1" dirty="0"/>
              <a:t> 	[1]</a:t>
            </a:r>
            <a:endParaRPr lang="en-US" dirty="0"/>
          </a:p>
          <a:p>
            <a:endParaRPr lang="en-US" dirty="0"/>
          </a:p>
          <a:p>
            <a:endParaRPr lang="en-US" dirty="0"/>
          </a:p>
          <a:p>
            <a:endParaRPr lang="en-US" dirty="0"/>
          </a:p>
          <a:p>
            <a:endParaRPr lang="en-US" dirty="0"/>
          </a:p>
          <a:p>
            <a:pPr>
              <a:buFont typeface="Arial" panose="020B0604020202020204" pitchFamily="34" charset="0"/>
              <a:buChar char="•"/>
            </a:pPr>
            <a:r>
              <a:rPr lang="en-US" dirty="0"/>
              <a:t>What is the major energy carrier in district heating? (Exact description, absolute number (TJ) and share (%)) 				</a:t>
            </a:r>
            <a:r>
              <a:rPr lang="en-US" b="1" dirty="0"/>
              <a:t>[3]</a:t>
            </a:r>
          </a:p>
          <a:p>
            <a:endParaRPr lang="en-US" dirty="0"/>
          </a:p>
          <a:p>
            <a:endParaRPr lang="en-US" dirty="0"/>
          </a:p>
          <a:p>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7</a:t>
            </a:fld>
            <a:endParaRPr lang="de-DE" altLang="de-DE" dirty="0"/>
          </a:p>
        </p:txBody>
      </p:sp>
    </p:spTree>
    <p:extLst>
      <p:ext uri="{BB962C8B-B14F-4D97-AF65-F5344CB8AC3E}">
        <p14:creationId xmlns:p14="http://schemas.microsoft.com/office/powerpoint/2010/main" val="2317811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571498" y="908720"/>
            <a:ext cx="8061325" cy="358560"/>
          </a:xfrm>
        </p:spPr>
        <p:txBody>
          <a:bodyPr/>
          <a:lstStyle/>
          <a:p>
            <a:r>
              <a:rPr lang="de-DE" dirty="0"/>
              <a:t>Task 1) Energy </a:t>
            </a:r>
            <a:r>
              <a:rPr lang="de-DE" dirty="0" err="1"/>
              <a:t>Balances</a:t>
            </a:r>
            <a:endParaRPr lang="de-DE" dirty="0"/>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49" y="1455141"/>
            <a:ext cx="8061325" cy="5154513"/>
          </a:xfrm>
        </p:spPr>
        <p:txBody>
          <a:bodyPr/>
          <a:lstStyle/>
          <a:p>
            <a:pPr marL="0" indent="0"/>
            <a:r>
              <a:rPr lang="en-US" dirty="0"/>
              <a:t>For the following questions, please refer to the attached German energy balance from 2016 (source: AG </a:t>
            </a:r>
            <a:r>
              <a:rPr lang="en-US" dirty="0" err="1"/>
              <a:t>Energiebilanzen</a:t>
            </a:r>
            <a:r>
              <a:rPr lang="en-US" dirty="0"/>
              <a:t>).</a:t>
            </a:r>
          </a:p>
          <a:p>
            <a:pPr>
              <a:buFont typeface="Arial" panose="020B0604020202020204" pitchFamily="34" charset="0"/>
              <a:buChar char="•"/>
            </a:pPr>
            <a:r>
              <a:rPr lang="en-US" dirty="0"/>
              <a:t>What is the average efficiency of district heating stations?		</a:t>
            </a:r>
            <a:r>
              <a:rPr lang="en-US" b="1" dirty="0"/>
              <a:t>[2]</a:t>
            </a:r>
            <a:endParaRPr lang="en-US" dirty="0"/>
          </a:p>
          <a:p>
            <a:endParaRPr lang="en-US" dirty="0"/>
          </a:p>
          <a:p>
            <a:endParaRPr lang="en-US" dirty="0"/>
          </a:p>
          <a:p>
            <a:endParaRPr lang="en-US" dirty="0"/>
          </a:p>
          <a:p>
            <a:endParaRPr lang="en-US" dirty="0"/>
          </a:p>
          <a:p>
            <a:pPr>
              <a:buFont typeface="Arial" panose="020B0604020202020204" pitchFamily="34" charset="0"/>
              <a:buChar char="•"/>
            </a:pPr>
            <a:r>
              <a:rPr lang="en-US" dirty="0"/>
              <a:t>What is the share of renewable electricity generation in the gross electricity production? 							</a:t>
            </a:r>
            <a:r>
              <a:rPr lang="en-US" b="1" dirty="0"/>
              <a:t>[2]</a:t>
            </a:r>
            <a:endParaRPr lang="en-US" dirty="0"/>
          </a:p>
          <a:p>
            <a:endParaRPr lang="en-US" dirty="0"/>
          </a:p>
          <a:p>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8</a:t>
            </a:fld>
            <a:endParaRPr lang="de-DE" altLang="de-DE" dirty="0"/>
          </a:p>
        </p:txBody>
      </p:sp>
    </p:spTree>
    <p:extLst>
      <p:ext uri="{BB962C8B-B14F-4D97-AF65-F5344CB8AC3E}">
        <p14:creationId xmlns:p14="http://schemas.microsoft.com/office/powerpoint/2010/main" val="1512013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1BD9D-D031-424E-8BE7-50810429C3B8}"/>
              </a:ext>
            </a:extLst>
          </p:cNvPr>
          <p:cNvSpPr>
            <a:spLocks noGrp="1"/>
          </p:cNvSpPr>
          <p:nvPr>
            <p:ph type="title"/>
          </p:nvPr>
        </p:nvSpPr>
        <p:spPr>
          <a:xfrm>
            <a:off x="571498" y="908720"/>
            <a:ext cx="8061325" cy="358560"/>
          </a:xfrm>
        </p:spPr>
        <p:txBody>
          <a:bodyPr/>
          <a:lstStyle/>
          <a:p>
            <a:r>
              <a:rPr lang="de-DE" dirty="0"/>
              <a:t>Task 1) Energy </a:t>
            </a:r>
            <a:r>
              <a:rPr lang="de-DE" dirty="0" err="1"/>
              <a:t>Balances</a:t>
            </a:r>
            <a:endParaRPr lang="de-DE" dirty="0"/>
          </a:p>
        </p:txBody>
      </p:sp>
      <p:sp>
        <p:nvSpPr>
          <p:cNvPr id="3" name="Inhaltsplatzhalter 2">
            <a:extLst>
              <a:ext uri="{FF2B5EF4-FFF2-40B4-BE49-F238E27FC236}">
                <a16:creationId xmlns:a16="http://schemas.microsoft.com/office/drawing/2014/main" id="{8A0AC006-BF23-4430-A348-4DFE3F3A46C8}"/>
              </a:ext>
            </a:extLst>
          </p:cNvPr>
          <p:cNvSpPr>
            <a:spLocks noGrp="1"/>
          </p:cNvSpPr>
          <p:nvPr>
            <p:ph idx="1"/>
          </p:nvPr>
        </p:nvSpPr>
        <p:spPr>
          <a:xfrm>
            <a:off x="539749" y="1455141"/>
            <a:ext cx="8061325" cy="5154513"/>
          </a:xfrm>
        </p:spPr>
        <p:txBody>
          <a:bodyPr/>
          <a:lstStyle/>
          <a:p>
            <a:pPr marL="0" indent="0"/>
            <a:r>
              <a:rPr lang="en-US" dirty="0"/>
              <a:t>For the following questions, please refer to the attached German energy balance from 2016 (source: AG </a:t>
            </a:r>
            <a:r>
              <a:rPr lang="en-US" dirty="0" err="1"/>
              <a:t>Energiebilanzen</a:t>
            </a:r>
            <a:r>
              <a:rPr lang="en-US" dirty="0"/>
              <a:t>).</a:t>
            </a:r>
          </a:p>
          <a:p>
            <a:pPr>
              <a:buFont typeface="Arial" panose="020B0604020202020204" pitchFamily="34" charset="0"/>
              <a:buChar char="•"/>
            </a:pPr>
            <a:r>
              <a:rPr lang="en-US" dirty="0"/>
              <a:t>What are the average full load hours of lignite power stations (as a component of “Public thermal power stations”)? Assume an average efficiency of lignite power stations of 34 % and an installed capacity of 21 GW in 2016. 							</a:t>
            </a:r>
            <a:r>
              <a:rPr lang="en-US" b="1" dirty="0"/>
              <a:t>[5]</a:t>
            </a:r>
            <a:endParaRPr lang="en-US" dirty="0"/>
          </a:p>
          <a:p>
            <a:endParaRPr lang="en-US" dirty="0"/>
          </a:p>
          <a:p>
            <a:endParaRPr lang="en-US" dirty="0"/>
          </a:p>
          <a:p>
            <a:endParaRPr lang="en-US" dirty="0"/>
          </a:p>
          <a:p>
            <a:endParaRPr lang="en-US" dirty="0"/>
          </a:p>
          <a:p>
            <a:endParaRPr lang="en-US" dirty="0"/>
          </a:p>
          <a:p>
            <a:pPr marL="0" indent="0"/>
            <a:endParaRPr lang="en-US" dirty="0"/>
          </a:p>
          <a:p>
            <a:endParaRPr lang="de-DE" dirty="0"/>
          </a:p>
        </p:txBody>
      </p:sp>
      <p:sp>
        <p:nvSpPr>
          <p:cNvPr id="5" name="Foliennummernplatzhalter 4">
            <a:extLst>
              <a:ext uri="{FF2B5EF4-FFF2-40B4-BE49-F238E27FC236}">
                <a16:creationId xmlns:a16="http://schemas.microsoft.com/office/drawing/2014/main" id="{BEC29F49-6044-42F4-AB45-476BA41B4D9D}"/>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9</a:t>
            </a:fld>
            <a:endParaRPr lang="de-DE" altLang="de-DE" dirty="0"/>
          </a:p>
        </p:txBody>
      </p:sp>
    </p:spTree>
    <p:extLst>
      <p:ext uri="{BB962C8B-B14F-4D97-AF65-F5344CB8AC3E}">
        <p14:creationId xmlns:p14="http://schemas.microsoft.com/office/powerpoint/2010/main" val="1767963121"/>
      </p:ext>
    </p:extLst>
  </p:cSld>
  <p:clrMapOvr>
    <a:masterClrMapping/>
  </p:clrMapOvr>
</p:sld>
</file>

<file path=ppt/theme/theme1.xml><?xml version="1.0" encoding="utf-8"?>
<a:theme xmlns:a="http://schemas.openxmlformats.org/drawingml/2006/main" name="Technische Universität Berlin | PowerPoint Master">
  <a:themeElements>
    <a:clrScheme name="Technische Universität Berlin | PowerPoint Master 1">
      <a:dk1>
        <a:srgbClr val="000000"/>
      </a:dk1>
      <a:lt1>
        <a:srgbClr val="FFFFFF"/>
      </a:lt1>
      <a:dk2>
        <a:srgbClr val="C50E1F"/>
      </a:dk2>
      <a:lt2>
        <a:srgbClr val="B2B2B2"/>
      </a:lt2>
      <a:accent1>
        <a:srgbClr val="717171"/>
      </a:accent1>
      <a:accent2>
        <a:srgbClr val="177191"/>
      </a:accent2>
      <a:accent3>
        <a:srgbClr val="FFFFFF"/>
      </a:accent3>
      <a:accent4>
        <a:srgbClr val="000000"/>
      </a:accent4>
      <a:accent5>
        <a:srgbClr val="BBBBBB"/>
      </a:accent5>
      <a:accent6>
        <a:srgbClr val="146683"/>
      </a:accent6>
      <a:hlink>
        <a:srgbClr val="53BDE3"/>
      </a:hlink>
      <a:folHlink>
        <a:srgbClr val="99CC00"/>
      </a:folHlink>
    </a:clrScheme>
    <a:fontScheme name="Technische Universität Berlin | PowerPoint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tx2"/>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Technische Universität Berlin | PowerPoint Master 1">
        <a:dk1>
          <a:srgbClr val="000000"/>
        </a:dk1>
        <a:lt1>
          <a:srgbClr val="FFFFFF"/>
        </a:lt1>
        <a:dk2>
          <a:srgbClr val="C50E1F"/>
        </a:dk2>
        <a:lt2>
          <a:srgbClr val="B2B2B2"/>
        </a:lt2>
        <a:accent1>
          <a:srgbClr val="717171"/>
        </a:accent1>
        <a:accent2>
          <a:srgbClr val="177191"/>
        </a:accent2>
        <a:accent3>
          <a:srgbClr val="FFFFFF"/>
        </a:accent3>
        <a:accent4>
          <a:srgbClr val="000000"/>
        </a:accent4>
        <a:accent5>
          <a:srgbClr val="BBBBBB"/>
        </a:accent5>
        <a:accent6>
          <a:srgbClr val="146683"/>
        </a:accent6>
        <a:hlink>
          <a:srgbClr val="53BDE3"/>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TU_PPT_Master_ohneBild_HDL-zweizeilig</Template>
  <TotalTime>0</TotalTime>
  <Words>3171</Words>
  <Application>Microsoft Office PowerPoint</Application>
  <PresentationFormat>Bildschirmpräsentation (4:3)</PresentationFormat>
  <Paragraphs>486</Paragraphs>
  <Slides>40</Slides>
  <Notes>38</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40</vt:i4>
      </vt:variant>
    </vt:vector>
  </HeadingPairs>
  <TitlesOfParts>
    <vt:vector size="44" baseType="lpstr">
      <vt:lpstr>Arial</vt:lpstr>
      <vt:lpstr>Cambria Math</vt:lpstr>
      <vt:lpstr>Times New Roman</vt:lpstr>
      <vt:lpstr>Technische Universität Berlin | PowerPoint Master</vt:lpstr>
      <vt:lpstr>Integrated course „Energy Economics“ - Exam Preparation: Old Tasks</vt:lpstr>
      <vt:lpstr>Exam on Friday, 28.02.2020 8:00 – 10:30 hrs at H 0104</vt:lpstr>
      <vt:lpstr>Exam Preparation</vt:lpstr>
      <vt:lpstr>Exam on Friday, 28.02.2020 8:00 – 10:30 hrs at H 0104</vt:lpstr>
      <vt:lpstr>Final Exam: Energy Economics Winter Term 2017/18   February 26, 2019</vt:lpstr>
      <vt:lpstr>Task 1) Energy Balances</vt:lpstr>
      <vt:lpstr>Task 1) Energy Balances</vt:lpstr>
      <vt:lpstr>Task 1) Energy Balances</vt:lpstr>
      <vt:lpstr>Task 1) Energy Balances</vt:lpstr>
      <vt:lpstr>Task 1) Energy Balances</vt:lpstr>
      <vt:lpstr>Task 1) Energy Balances</vt:lpstr>
      <vt:lpstr>Task 2) Supply and Demand</vt:lpstr>
      <vt:lpstr>Task 2) Supply and Demand</vt:lpstr>
      <vt:lpstr>Task 2) Supply and Demand</vt:lpstr>
      <vt:lpstr>Task 2) Supply and Demand</vt:lpstr>
      <vt:lpstr>Task 2) Supply and Demand</vt:lpstr>
      <vt:lpstr>Task 3) Internalization of external effects – Carbon tax</vt:lpstr>
      <vt:lpstr>Task 3) Internalization of external effects – Carbon tax</vt:lpstr>
      <vt:lpstr>Task 3) Internalization of external effects – Carbon tax</vt:lpstr>
      <vt:lpstr>Task 3) Internalization of external effects – Carbon tax</vt:lpstr>
      <vt:lpstr>Task 3) Internalization of external effects – Carbon tax</vt:lpstr>
      <vt:lpstr>Task 3) Internalization of external effects – Carbon tax</vt:lpstr>
      <vt:lpstr>Task 4) Coal phase-out – Capital Budgeting  </vt:lpstr>
      <vt:lpstr>Task 4) Coal phase-out – Capital Budgeting  </vt:lpstr>
      <vt:lpstr>Task 4) Coal phase-out – Capital Budgeting  </vt:lpstr>
      <vt:lpstr>Task 4) Coal phase-out – Capital Budgeting  </vt:lpstr>
      <vt:lpstr>Task 4) Coal phase-out – Capital Budgeting  </vt:lpstr>
      <vt:lpstr>Task 4) Coal phase-out – Capital Budgeting  </vt:lpstr>
      <vt:lpstr>Task 5) Coal phase-out – Hotelling’s rule </vt:lpstr>
      <vt:lpstr>Task 5) Coal phase-out – Hotelling’s rule </vt:lpstr>
      <vt:lpstr>Task 5) Coal phase-out – Hotelling’s rule </vt:lpstr>
      <vt:lpstr>Task 5) Coal phase-out – Hotelling’s rule  </vt:lpstr>
      <vt:lpstr>Task 6) Credit Risk Exposure  </vt:lpstr>
      <vt:lpstr>Task 6) Credit Risk Exposure  </vt:lpstr>
      <vt:lpstr>Task 6) Credit Risk Exposure  </vt:lpstr>
      <vt:lpstr>Task 6) Credit Risk Exposure  </vt:lpstr>
      <vt:lpstr>Task 7) PV based self-supply  </vt:lpstr>
      <vt:lpstr>Task 7) PV based self-supply  </vt:lpstr>
      <vt:lpstr>Task 7) PV based self-supply  </vt:lpstr>
      <vt:lpstr>Task 7) PV based self-supply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EnSys_SS19_LP</dc:title>
  <dc:creator>David Schröder</dc:creator>
  <cp:lastModifiedBy>Elena Timofeeva</cp:lastModifiedBy>
  <cp:revision>1131</cp:revision>
  <cp:lastPrinted>2019-05-29T15:10:21Z</cp:lastPrinted>
  <dcterms:created xsi:type="dcterms:W3CDTF">2013-12-11T15:42:54Z</dcterms:created>
  <dcterms:modified xsi:type="dcterms:W3CDTF">2020-02-11T14:58:02Z</dcterms:modified>
</cp:coreProperties>
</file>