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66" r:id="rId2"/>
    <p:sldId id="342" r:id="rId3"/>
    <p:sldId id="378" r:id="rId4"/>
    <p:sldId id="522" r:id="rId5"/>
    <p:sldId id="521" r:id="rId6"/>
    <p:sldId id="523" r:id="rId7"/>
    <p:sldId id="524" r:id="rId8"/>
    <p:sldId id="380" r:id="rId9"/>
    <p:sldId id="381" r:id="rId10"/>
    <p:sldId id="519" r:id="rId11"/>
    <p:sldId id="379" r:id="rId12"/>
    <p:sldId id="399" r:id="rId13"/>
    <p:sldId id="518" r:id="rId14"/>
    <p:sldId id="393" r:id="rId15"/>
    <p:sldId id="394" r:id="rId16"/>
    <p:sldId id="395" r:id="rId17"/>
    <p:sldId id="396" r:id="rId18"/>
    <p:sldId id="526" r:id="rId19"/>
    <p:sldId id="294" r:id="rId20"/>
    <p:sldId id="424" r:id="rId21"/>
    <p:sldId id="386" r:id="rId22"/>
    <p:sldId id="387" r:id="rId23"/>
    <p:sldId id="388" r:id="rId24"/>
    <p:sldId id="391" r:id="rId25"/>
    <p:sldId id="423" r:id="rId26"/>
    <p:sldId id="426" r:id="rId27"/>
    <p:sldId id="400" r:id="rId28"/>
    <p:sldId id="401" r:id="rId29"/>
    <p:sldId id="402" r:id="rId30"/>
  </p:sldIdLst>
  <p:sldSz cx="9144000" cy="6858000" type="screen4x3"/>
  <p:notesSz cx="7099300"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Timofeeva" initials="et" lastIdx="2" clrIdx="0">
    <p:extLst>
      <p:ext uri="{19B8F6BF-5375-455C-9EA6-DF929625EA0E}">
        <p15:presenceInfo xmlns:p15="http://schemas.microsoft.com/office/powerpoint/2012/main" userId="Elena Timofe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FFFFF3"/>
    <a:srgbClr val="8064A2"/>
    <a:srgbClr val="B3A2C7"/>
    <a:srgbClr val="984807"/>
    <a:srgbClr val="FF6600"/>
    <a:srgbClr val="3E97B6"/>
    <a:srgbClr val="177191"/>
    <a:srgbClr val="BFBFB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6" autoAdjust="0"/>
    <p:restoredTop sz="94940" autoAdjust="0"/>
  </p:normalViewPr>
  <p:slideViewPr>
    <p:cSldViewPr>
      <p:cViewPr varScale="1">
        <p:scale>
          <a:sx n="104" d="100"/>
          <a:sy n="104" d="100"/>
        </p:scale>
        <p:origin x="1890" y="114"/>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1295" y="0"/>
            <a:ext cx="3076363"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22.01.2020</a:t>
            </a:fld>
            <a:endParaRPr lang="de-DE"/>
          </a:p>
        </p:txBody>
      </p:sp>
      <p:sp>
        <p:nvSpPr>
          <p:cNvPr id="4" name="Fußzeilenplatzhalter 3"/>
          <p:cNvSpPr>
            <a:spLocks noGrp="1"/>
          </p:cNvSpPr>
          <p:nvPr>
            <p:ph type="ftr" sz="quarter" idx="2"/>
          </p:nvPr>
        </p:nvSpPr>
        <p:spPr>
          <a:xfrm>
            <a:off x="1" y="9721106"/>
            <a:ext cx="3076363"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1295" y="9721106"/>
            <a:ext cx="3076363"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0" timeString="2019-11-28T11:13:17.345"/>
    </inkml:context>
    <inkml:brush xml:id="br0">
      <inkml:brushProperty name="width" value="0.05292" units="cm"/>
      <inkml:brushProperty name="height" value="0.05292" units="cm"/>
      <inkml:brushProperty name="color" value="#002060"/>
    </inkml:brush>
  </inkml:definitions>
  <inkml:trace contextRef="#ctx0" brushRef="#br0">3100 13761 0,'0'0'0,"0"0"0,0 0 0,0 0 0</inkml:trace>
  <inkml:trace contextRef="#ctx0" brushRef="#br0" timeOffset="1099.087">5213 15366 0,'0'0'0,"0"0"0,0 0 16,0 0 15,0 0-31</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1T15:40:16.322"/>
    </inkml:context>
    <inkml:brush xml:id="br0">
      <inkml:brushProperty name="width" value="0.05292" units="cm"/>
      <inkml:brushProperty name="height" value="0.05292" units="cm"/>
      <inkml:brushProperty name="color" value="#002060"/>
    </inkml:brush>
  </inkml:definitions>
  <inkml:trace contextRef="#ctx0" brushRef="#br0">9239 16599 650 0,'-14'7'10'0,"1"-2"0"0,-11 5 7 0,8-2-2 0,3-1 1 0,2-7-1 0,11 0-7 0,0 0-2 0,0 0-3 15,0 0-1-15,4 0-2 0,-4 0 0 16,7 6-1-16,-3-3 0 0,-1 0 0 16,3 3 0-16,-1-1 0 0,0-1 1 15,-1 0 0-15,3 0 0 0,-1-4 1 16,0 3 0-16,0-3 0 0,0 0 1 0,1-5-1 15</inkml:trace>
  <inkml:trace contextRef="#ctx0" brushRef="#br0" timeOffset="137.742">9228 16665 755 0,'4'-9'2'0,"1"1"1"0,-5-4 0 0,4 1-1 0,-4 0 2 0,0 2 0 0,0 0 0 0,0 3 2 0,0 1-1 0,0 5-1 0,-3 0 0 0,-2 7-1 0,0 3 0 0,-4 3-2 0,2 5-1 0,-1-2 1 0,0 3 0 0,3-1 0 0,-1-4 0 0,6-2 0 0,0-3 0 0,0-3 0 0,0-2 0 16,0-4 0-16,6 0 0 0,-6 0 0 0,7-4 1 0,-3 0-2 0,2-4-1 0,0-1-3 0,-1 0-1 0,2-2-2 0,-1 1 0 0,-3 1-2 0,0 1 1 0,2 5 1 0,0 3 1 0,4 0 3 0,-1 5 0 16,5 5 2-16,0 2-1 0,1 7-11 15,4 2-94-15,-4 2-91 0,-4-2-237 0</inkml:trace>
  <inkml:trace contextRef="#ctx0" brushRef="#br0" timeOffset="34167.924">9719 16656 298 0,'-5'-2'64'16,"-1"-4"-1"-16,0 6-39 0,4-5-21 15,2 1 5-15,-5-1 7 0,5 0 6 16,-4-1 5-16,4 0 4 0,0-3 1 16,0 0 0-16,0 1-8 0,0 1-8 15,0-1-6-15,5 0-4 0,1 5-1 0,0 0-3 16,1 3 0-16,-2 0-1 0,1 6 0 15,-3 1 0-15,-3 2 0 0,5-1 0 16,-5 2 0-16,0-1 1 0,0-2 0 16,0 0 0-16,0 1 0 0,0-2 0 15,0-2 1-15,0 2-1 0,0-1 0 16,0-1-2-16,0 0 0 0,0-4 0 0,0 4-1 16,0-4 0-16,0 0-1 15,0 0 2-15,0 0 0 0,0 5 2 0,5 1 0 16,-5 4 1-16,2 4 0 0,5 6 1 15,-2 2 0-15,1 3-1 0,1 5 1 16,2-2-2-16,2 0 1 0,-2-6-1 16,4-3 0-16,0-5 1 0,-1-7-1 15,2-7 1-15,0-10 0 0,0-4 0 16,-2-6 0-16,0-6 0 0,-6-5-1 0,-6-1 0 16,-5-1-1-16,-4 6 0 0,-3 2-1 15,-3 3 1-15,2 8-2 0,-4 7 1 16,8 7-1-16,-2 6 1 0,4 5 0 15,0 4 0-15,1 3-9 0,2 3-89 16,4 2-85-16,-3-5-220 0</inkml:trace>
  <inkml:trace contextRef="#ctx0" brushRef="#br0" timeOffset="34833.056">9675 16690 420 0,'-6'-11'96'0,"4"-1"0"0,2 1-65 15,-5 3-13-15,5-1-5 0,-2 3 0 16,2-1-1-16,-4 0 2 0,4 0 0 16,0 0 2-16,0-5 0 0,0-2-2 15,0-3-3-15,0-2-2 0,6-3-2 16,0-1-3-16,0 1 0 0,0 1-2 0,2 3-1 15,-1 4 0-15,-1 3-1 0,0 5-1 16,-1 6 0-16,-1 9 0 0,-4 5 1 16,0 5-1-16,0 3 0 0,0 5 2 15,-8-1-1-15,6 2 1 0,-3-4 0 16,0-3 0-16,3-6 0 0,2-4 0 16,-5-4 0-16,5-3-1 0,5-4-2 15,0-4-2-15,0-7-2 0,3-1-1 16,2-4 0-16,0-1-1 0,-1 0 1 0,2 4 1 15,-3 7 3-15,-2 6 1 0,-6 9 2 16,0 6 0-16,0 5 1 0,-5 5 0 16,-2 2-1-16,1-1-10 0,-1 2-99 15,7-4-93-15,0-6-241 0</inkml:trace>
  <inkml:trace contextRef="#ctx0" brushRef="#br0" timeOffset="-132197.92">17582 10141 125 0,'-7'5'19'0,"2"0"-5"0,-2 1-13 16,4 0-20-16,-1 0-1 0,4-1 8 15,-5-5 17-15,5 2 17 0,0-2 8 16,0 0 4-16,0 0 3 0,0 0 2 15,0 4-6-15,6-4-16 0,-1 0-7 16,-5 0 0-16,7 5-1 0,-7-5-3 16,2 0-3-16,-2 3 0 0,0-3 3 0,0 0 12 15,0 0 6-15,0 0 2 0,0 0 1 16,0 0 3-16,0 0 1 0,-3 0-5 16,3-3-10-16,-5 3-8 0,5 0-1 15,-3-5-2-15,3 5-1 0,0-6-1 16,0 6-1-16,0-6-1 0,0 1 0 15,0-1 1-15,3 2 1 0,-3 0 2 16,7-2 1-16,-2-3 3 0,-3 3 2 16,-2-1 1-16,6 0 1 0,-6 0-1 0,0 3-2 15,0 0-1-15,-6 4-3 0,0-6-1 16,-1 6-2-16,0 0-2 0,0 0 0 16,0 0-1-16,0 0 1 0,1 0 0 15,3 0 1-15,3 0 1 0,-5 0 1 16,5-4 0-16,0 4 0 0,0 0 0 15,0 0-1-15,0 0 0 0,0 0-1 16,0 0-2-16,0 0 0 0,0 0 0 0,0 0-1 16,0 0 1-16,-5 0-1 0,5 4 1 15,0-4 0-15,-2 6 0 0,2-6 0 16,0 2 0-16,0-2-1 0,0 5 1 16,0-5-1-16,0 6 0 0,0-6 1 15,0 7-1-15,0-4 1 0,2 4 0 16,-2-4 0-16,5 2 1 0,-5-1-1 15,0-1 0-15,5-3 0 0,-5 5 0 0,0-5 0 16,0 0 0-16,0 0 1 0,3 0-1 16,-3 0 1-16,0 0 0 0,6-5 1 15,-4 1-1-15,3-2 1 0,0 1-1 16,-3-3 1-16,4-1 0 0,-6 1-1 16,4-2 1-16,-4 0 0 0,0 0 0 15,0-2 0-15,0 1 0 0,0 0 1 16,-4 3-1-16,4 1 0 0,0 1 0 0,-5 2-1 15,5 4 0-15,0-3-1 0,0 3 0 16,0 0-1-16,0 0 0 0,-2 0 0 16,2 7-1-16,0 0 1 0,-5 5-1 15,5 0 2-15,-6 1-1 0,4 4 1 16,-4-1 0-16,3 0 1 0,3-2-1 16,-5 0 0-16,5-3 0 0,0-1 0 15,0-3-1-15,0 0 1 0,2-2-1 0,-2-5 0 16,6 5 0-16,1-5 1 0,0 0 0 15,-1 0 1-15,1 0 0 0,0-6 2 16,0 1-1-16,2-1 1 0,-6-1 0 16,3-3 0-16,-2 2-1 0,-4-3 0 15,0 1 0-15,0 0-2 0,0-2 1 16,-5 1-2-16,0 2 1 0,-1-1-1 16,0 2 1-16,-2 1-1 0,2 1 0 15,0 6 1-15,2-3-1 0,-2 3 1 0,-1 3-1 16,1 1 0-16,0 0 0 0,1 2 1 15,2 2-1-15,3 1 0 0,-5 0 1 16,5 1-1-16,0 1 1 0,0 0-1 16,5 1 1-16,-2 1 0 0,2-2 0 15,1-1 0-15,0 1-1 0,2-2 1 16,-1-2-1-16,1-2 1 0,-1-3 0 0,4-2-1 16,-3 0 2-16,2 0 0 15,0 0 0-15,1-5 1 0,-3-1 1 0,1 0 0 16,0-2 0-16,-3 1 0 0,-6-1-1 15,0-2 0-15,0 2 0 0,-4-3-1 16,-2 3-1-16,-3-1 0 0,-2 1 0 16,3 1 0-16,-2 1 0 0,2 1-1 15,0 2 1-15,2 3-1 0,0 0 0 16,-1 0 0-16,1 5 0 0,3 0 0 0,-1 2 0 16,4 0 1-16,-6 2-1 0,6 0 0 15,-2-3 0-15,2 3 1 0,0-2-1 16,0-1 0-16,2-1 1 0,-2-2 1 15,6-3-1-15,0 5 1 0,-2-5 1 16,0 0 0-16,2-6 0 0,0 0 0 16,-2 2 0-16,-1-3 0 0,-3-1 1 15,0 2 1-15,0-2 1 0,0 2 2 0,0 0 1 16,-3 1-1-16,3 1 1 0,-4 4-2 16,4-4-2-16,-6 4-2 0,6 0-1 15,-2 5-1-15,2 0-5 0,-5 3-5 16,5 0-11-16,0 3-100 0,0 2-99 15,0-3-250-15</inkml:trace>
  <inkml:trace contextRef="#ctx0" brushRef="#br0" timeOffset="-118180.256">17518 8787 226 0,'0'0'39'0,"0"0"1"0,0 0-32 15,5-4-21-15,-1 4-7 0,-4 0 2 16,3-3 9-16,-3 3-3 0,6 0-4 15,-6 0 3-15,0 3 8 0,0-3 15 16,0 4 12-16,0-4 5 0,0 0 0 16,0 0 8-16,0 0-1 0,0 0-5 15,0-4-12-15,2 4-9 0,-2-4-2 0,0 4 1 16,0-7-2-16,0 7 2 0,5 0 3 16,-5 0 3-16,0 0 3 0,0 0 5 15,-5 0 1-15,5 4 0 0,0-4-3 16,-2 4-2-16,2-4-3 0,0 3-5 0,0-3-4 15,-6 0-6-15,6 0 0 0,0 0-2 16,0 0 0-16,0 0 0 0,0 0 4 16,0 0 5-16,0-3 6 0,0 3 3 15,0 0 1-15,0 0 3 0,-2 0-1 16,2 0-1-16,0 0-5 0,0 0-3 16,0 0-2-16,0 0-4 0,0 0-3 15,0 0-3-15,0 3-3 0,0-3-2 16,0 0-2-16,0 0 0 0,6 0-1 15,-3 0 1-15,-3 0 2 0,6 0 2 0,-6 0 2 16,4 0 2-16,-4 0 3 0,0 0 2 16,0 0 3-16,0 0 1 0,0 0 1 15,0 0-1-15,0 0-1 0,0 0-2 16,0 0-2-16,0 0-3 0,0 0-1 16,3 0 0-16,-3-3 0 0,6 3-1 15,-6 0 0-15,4 0 1 0,-4 0 0 0,0 0 1 16,3 0 0-16,-3 0 0 0,0 0 1 15,0 0 0-15,0 0 0 0,0 0 0 16,0 0 0-16,0 0 0 0,0 0 1 16,0 0 0-16,0 0 2 0,0 0 1 15,0 0 1-15,0 0 0 0,0 0 1 16,0 0 0-16,0 0-2 0,0 0 0 16,0 0-2-16,0 0-1 0,0 0-2 15,0 0 0-15,0 0-1 0,0 0 1 0,0-5-1 16,6 5 1-16,-6-6 0 0,2-1 0 15,-2-4 1-15,6-2 1 0,-1 0-1 16,-3 0 0-16,-2 0 0 0,6-2 0 16,-6 5 0-16,5 2 1 0,-5 2 0 15,0 1 0-15,0 1 3 0,0 4 1 16,0-5 2-16,-5 5 2 0,5 0 1 0,-4 0 1 16,4 0 0-16,-4-3-2 0,4 3-3 15,0 0-1-15,0 0-4 0,0 0-3 16,0 0-2-16,2 4 0 0,3-4-1 15,0 7 0-15,2-3 1 0,-1 1 0 16,-3 0 3-16,3-1-1 0,-6 0 1 16,5-4 1-16,-5 3-1 0,0-3 2 15,2 0 0-15,-2 0 0 0,0 0 0 16,0 0-1-16,0-3 1 0,0-1-1 0,0 0 0 16,6-1 0-16,-6-1 0 0,2 0 0 15,-2 0 0-15,5 2 0 0,-5 0 1 16,0 4 0-16,0-5 3 0,0 5 1 15,-5 0 3-15,3 0 1 0,-5 5-2 16,1-5 1-16,-1 5-1 0,1-5-2 16,-1 5-3-16,1-5-1 0,6 6-1 0,-4-6-1 15,4 0-2-15,0 0-1 0,0 0-1 16,7 0 0-16,-4 0 0 0,3-4 0 16,-1 4 1-16,0 0 1 0,-1 0 2 15,2-4 0-15,-2 4 0 0,0 0 0 16,-4 0 0-16,4 0 0 0,-4 0 1 15,0 0-1-15,0 0 1 0,2 0-1 16,-2 0 1-16,0 0-1 0,0 0 1 16,5 0 0-16,-5 0 0 0,0 0 0 15,0 0 0-15,0 0 1 0,0 0 1 0,0 0 0 16,0 0 0-16,0 0 1 0,-5 0 0 16,5 0 0-16,-6 0 0 0,3 0-1 15,-1 0 0-15,1 0-1 0,-1 0 0 16,4 0-2-16,0 0-1 0,-4 4-1 15,4-4 0-15,0 4 0 0,4 0 0 16,-4 2 0-16,6 2 1 0,-2 2 1 16,0 0 0-16,1-2 0 0,-3 0-2 0,3-2 0 15,-1-1-1-15,-4-5-1 0,0 4-1 16,3-4 2-16,-3 0 1 0,0 0 2 16,0 0 2-16,0-4 3 0,-6 4 1 15,4 0 1-15,-3 0 1 0,-1 0-1 16,2 0 0-16,-2 6-2 0,1-4-1 15,-1 5-1-15,0-1-1 0,1 1-1 16,1-2 0-16,0 1-1 0,4 0 0 16,-6-6 0-16,6 6 0 0,0-6-1 0,0 0-1 15,0 0-1-15,0 0-1 0,5 0 0 16,-5 0-2-16,0 0 1 0,0 3 1 16,4-6 1-16,-4 6 1 0,0-3 3 15,0 0 1-15,-4 0 1 0,4 0 4 16,-5-4 1-16,5 4 1 0,-3-5 0 0,3 5 0 15,-5-4-1-15,5 4-1 0,0-5-5 16,-5 5-9-16,5 0-10 0,0 0-16 16,6 0-81-16,0 0-91 0,1 0-216 15</inkml:trace>
  <inkml:trace contextRef="#ctx0" brushRef="#br0" timeOffset="-117456.917">17594 8760 273 0,'-4'3'74'16,"0"5"3"-16,1 2-30 0,0 2-15 0,-2 2-6 16,0 0-5-16,-1 5-6 0,2 1-4 15,4-2-4-15,-4 1-2 0,4-3-3 16,-5 0 0-16,5-1-2 0,0-2-1 15,6-2-2-15,-3 0-2 0,1-1-8 16,2 0-15-16,1-3-56 0,-1 0-66 16,0-1-158-16</inkml:trace>
  <inkml:trace contextRef="#ctx0" brushRef="#br0" timeOffset="-117177.944">17544 9262 301 0,'0'6'62'16,"0"-2"-1"-16,0 0-52 0,0 0-11 15,5-4-2-15,-3 3-1 0,3-3 0 16,-1 0 2-16,0 5 3 0,2-5 2 15,-2 0 2-15,-4 0-2 0,3 5 0 16,-3-5 2-16,0 3 1 0,0-3-1 16,4 7 0-16,-4-1-2 0,2 3-4 0,3 1-44 15,-5 0-17-15,5 1-49 0,-2-3-108 16</inkml:trace>
  <inkml:trace contextRef="#ctx0" brushRef="#br0" timeOffset="-117029.798">17612 9432 287 0,'0'19'61'0,"-3"1"0"0,3-1-48 16,-5-2-10-16,3 0-2 0,2-4-3 15,-6-1-10-15,3-2-16 0,3-1-6 16,-5-3-6-16,5-1-21 0,0-5-35 16,0 3-57-16</inkml:trace>
  <inkml:trace contextRef="#ctx0" brushRef="#br0" timeOffset="-116889.747">17583 9646 288 0,'-2'17'63'0,"2"1"1"16,-5-4-42-16,5-2-17 0,-6-1-1 15,6-3-2-15,0-2-3 0,0-6-8 16,0 6-7-16,0-6-2 0,0 5-5 16,0 1-13-16,0-2-20 0,6 0-6 0,-6 4-24 15,4-1-55-15</inkml:trace>
  <inkml:trace contextRef="#ctx0" brushRef="#br0" timeOffset="-116749.926">17570 9887 265 0,'0'10'68'0,"-6"-1"0"16,6-2-29-16,0 1-26 0,0-4-8 15,6 3-3-15,1 1-2 0,-1 1-2 16,1 1 1-16,1 2-1 0,2-1-23 16,-4-1-39-16,-3-2-54 0,3-3-130 15</inkml:trace>
  <inkml:trace contextRef="#ctx0" brushRef="#br0" timeOffset="-116660.747">17594 9917 342 0,'-5'0'52'16,"5"4"-52"-16,-6-4-99 0,6-8-196 16</inkml:trace>
  <inkml:trace contextRef="#ctx0" brushRef="#br0" timeOffset="-116563.608">17616 9593 344 0,'0'-10'45'16,"0"-1"-45"-16,0-4-124 0,0-5-141 15</inkml:trace>
  <inkml:trace contextRef="#ctx0" brushRef="#br0" timeOffset="-116466.331">17598 9313 417 0,'0'-4'94'0,"0"4"-1"16,-3-6-65-16,3 2-19 0,0-2-13 15,0-7-25-15,0-5-64 0,0-5-74 16,7-3-181-16</inkml:trace>
  <inkml:trace contextRef="#ctx0" brushRef="#br0" timeOffset="-116367.922">17604 9044 469 0,'-3'0'100'16,"-2"7"0"-16,-1-4-84 0,6-3-17 15,0 0-12-15,0-5-86 0,6-6-82 16,1-8-210-16</inkml:trace>
  <inkml:trace contextRef="#ctx0" brushRef="#br0" timeOffset="-116264.024">17604 8860 500 0,'-6'0'100'0,"6"-4"-5"0,-3-6-103 16,3-6-48-16,0-8-45 0,7-7-77 15,-2-1-174-15</inkml:trace>
  <inkml:trace contextRef="#ctx0" brushRef="#br0" timeOffset="-113530.943">17663 8599 301 0,'0'-9'65'0,"0"1"2"0,0 8-50 16,0-3-9-16,0 3-2 0,0 0 2 16,-3 3 1-16,3-3-1 0,0 0 1 15,-6 5 3-15,6-5 0 0,0 0 1 16,0 0-2-16,-5-5 0 0,5 5 0 16,0-6 0-16,-3 4-2 0,-1-4-1 15,-1 2 1-15,3 4-1 0,-4-7 1 0,-1 7-1 16,1 0 1-16,-1 0-1 0,0 0 0 15,-1 5-1-15,2-5 1 0,0 6-1 16,1-6-1-16,2 6-2 0,3-6 0 16,0 6-1-16,0-2-1 0,3 0-1 15,3-1-1-15,0 1 0 0,0 0 1 16,0-2-1-16,-3 3 1 0,2 0-1 16,-2 0 1-16,-3 0-1 0,4-1 1 0,-4 3-1 15,4-4 1-15,-4 0 0 0,6 2-1 16,-2-5 1-16,1 0 0 0,-3-5 0 15,4-1 0-15,0-2 0 0,0-6 1 16,0-2-1-16,-3-3 1 0,2 1-1 16,0-1 1-16,-5 1-1 0,0 2 0 15,0 3 0-15,0 2 1 0,-5 1-1 16,-1 3 2-16,-1 1-1 0,0 6 0 0,1-3 1 16,-1 3-1-16,1 5 0 0,-2-1-1 15,2 5 0-15,0-3 1 0,3 3-1 16,-1 0 0-16,-1-1 1 0,5 1-1 15,-3 0 0-15,3-2 0 0,0 2 0 16,0-1-1-16,0 0 1 0,6 0-1 16,-6 0 0-16,2 1 1 0,-2-3-1 15,6-3 0-15,-6 2 0 0,5-5 0 0,-5 3 1 16,0-3-1-16,2-5 1 0,-2 2-1 16,0-4 2-16,0 0-1 0,0-4 1 15,-2 1 0-15,2 0 2 0,-6 0 1 16,1 3 2-16,0 3 1 0,1 4 0 15,-2 0-1-15,0 4 0 0,0 3-2 16,0 4-1-16,0 5-3 0,4-2 0 16,2 2-1-16,0 0 0 0,0-3 0 15,0-1 0-15,0-2 0 0,8-6 0 0,-3-4 0 16,1 0 0-16,-1 0 0 0,2-7 0 16,1-2 0-16,-1-2 1 0,-1-1-1 15,-3 0 0-15,3-1 1 0,-2 2-1 16,-4 3 1-16,3 0-1 0,-3 5 1 15,0 3-1-15,0-4 1 0,-3 4-1 16,3 0 0-16,-4 6 0 0,4 1 0 0,0-1-1 16,0 2 1-16,0 0 0 0,0 3 0 15,0-3 0-15,0 2 0 0,0-3 0 16,0-1 0-16,0-4 0 0,4-2 1 16,-4 0-1-16,0 0 0 0,3 0 1 15,-3 0 0-15,-3-5 0 0,3 0-1 16,-7 0 1-16,1 0 0 0,-1 0-1 15,-4 3 1-15,4 2-1 0,-2 0 1 16,-3 0-1-16,1 2 1 0,1 4 1 0,0 0 0 16,0 2 1-16,4-1-1 0,0-1 0 15,2 1 0-15,4-3-1 0,-3 0 0 16,3-4 0-16,0 4-1 0,6-4 0 16,-3 0-1-16,3-6 0 0,0 1-1 15,2-5-2-15,-3-1 0 0,-3-3-1 16,3 0 0-16,-5-1 0 0,0 1 3 15,-5 4 2-15,2 5 4 0,-4 0 3 0,1 5 1 16,1 6 1-16,0 1-1 0,5 3 0 16,9 3-1-16,1 2-3 0,7 1-1 15,4 1-1-15,5-1-3 0,3-2-7 16,5 3-16-16,4-5-101 0,-1 0-103 16,-7-8-262-16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1T15:48:02.549"/>
    </inkml:context>
    <inkml:brush xml:id="br0">
      <inkml:brushProperty name="width" value="0.05292" units="cm"/>
      <inkml:brushProperty name="height" value="0.05292" units="cm"/>
      <inkml:brushProperty name="color" value="#002060"/>
    </inkml:brush>
  </inkml:definitions>
  <inkml:trace contextRef="#ctx0" brushRef="#br0">13571 13601 317 0,'0'8'65'0,"0"-1"-1"0,0-7-57 0,-5 5 3 0,5-5 1 0,0 0 3 0,0-5 3 0,-7 3 1 0,7-5 4 0,-6-3 1 0,6 3-7 0,-6 0-3 0,6 1-4 0,-2 0-3 0,2 6-1 0,0-3-2 0,0 3-1 0,0 4-2 0,-5 1 0 0,5 1 1 0,0 0-1 0,-6 1 1 0,2-1 1 0,-1 3-1 0,0-2 0 0,5 0 0 16,-3 1 0-16,3-1-1 0,0-2 0 16,3-1 0-16,1-4 0 0,3 4 1 15,2-4-1-15,2-4 2 0,2 0-1 0,-4-2 2 16,4-2-1-16,0-1 0 0,-6 1 1 16,-1-3 3-16,-6-1 2 0,0 4 1 15,-5 0 1-15,-2 1-1 0,-1 1 1 16,1 3-2-16,-5 3-2 0,5 0-3 15,-2 7-1-15,-1-1-2 0,3 2 1 16,1-1-1-16,-1 2 0 0,5-1 0 0,2 0-1 16,0-2 0-16,0 0 0 0,0-2-1 15,6-4 1-15,0 6 0 0,-2-6 0 16,2 0 1-16,1-6 0 0,4 0 1 16,-4-2 1-16,0-3 0 0,-1-1 0 15,0-2 0-15,0 2 0 0,-3 1 0 16,-3 4 0-16,0 0-1 0,0 7 0 15,-8 7 0-15,2 4 0 0,-7 4 0 0,-1 3-1 16,-4 5 1-16,-2 2 1 0,2-2-1 16,-1 0 1-16,1-2 0 0,5-3-1 15,2-2 1-15,5-1-2 0,6-4 1 16,5-4-1-16,5-7 1 0,3 0 0 16,3-13 0-16,7-2 1 0,0-4 0 15,1-4 0-15,-3-1-1 0,-5-2 1 16,-3 1-1-16,-7 5 1 0,-6-1-1 0,-2 4 0 15,-10 7 0-15,-3 4-1 0,-5 6 0 16,-3 10 0-16,-4 1 0 0,-2 5 0 16,-3 4 1-16,0-1 0 0,6-1 0 15,4-2 1-15,4-3-1 0,9 0 0 16,9-5-1-16,9-4 1 0,11-4 0 16,10-5 1-16,5-3-1 0,6-9 2 15,2-4 0-15,-1-5-1 0,-2-5 0 16,-7-2 0-16,-8 0 0 0,-9 4 0 0,-7 5 0 15,-9 7-1-15,-12 11 0 0,-7 10-1 16,-6 11 0-16,-1 5 0 0,-4 7-2 16,-1 2-1-16,-1 4-3 0,5-1-5 15,1-3-13-15,6-2-88 0,0 1-91 16,-1-5-226-16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2T12:10:55.579"/>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9767 6599 234 0,'0'-3'57'0,"0"3"5"15,0-5-36-15,0 5-5 0,0 0 0 16,0-5 2-16,0 5 0 0,0-2-2 16,0 2-4-16,0 0-2 0,0-5-1 15,0 5-1-15,0 0-1 0,0 0-1 16,0 0-1-16,0 5-2 0,0-1 0 15,-2 4-1-15,2-1 1 0,0 4-1 16,-5 0-1-16,5 0 1 0,0 6 1 0,0-3-1 16,2 4 1-16,3 1-1 0,1 2-1 15,2 5-1-15,-1 2-1 0,-1 0-1 16,0 3-1-16,2 0 0 0,-2 0 0 16,0 0 0-16,-1-3-1 0,-2-2 2 15,2 0 1-15,1 1 0 0,-4 0 1 16,3-1 1-16,0-4-1 0,-5 1-1 15,7 1 0-15,-4-4-2 0,2-4-1 0,2-3 0 16,-5-3 0-16,3 0 0 16,-5-4 0-16,4-1 0 0,-4-2 0 15,0 1-1-15,0-4-1 0,-6 6-2 0,1-6-3 16,-2 7-2-16,1-7-5 0,-2 3-5 16,-2-3-6-16,1 0-5 0,3 0-8 15,-2 0-24-15,1 0-35 0,1 0-58 16,0 5-128-16</inkml:trace>
  <inkml:trace contextRef="#ctx0" brushRef="#br0" timeOffset="676.686">9999 7711 302 0,'0'0'59'0,"0"9"2"16,0-2-56-16,0 1-7 0,0 0 0 15,5 3 2-15,-5 1 2 0,7 3 0 16,-5 1-1-16,3-2 1 0,0 4 0 15,-2-2 3-15,2 0 3 0,-3 1 5 16,3-1 4-16,0 3 3 0,-2 0 3 16,4 5 1-16,-2 1-2 0,0 3-3 15,1 4-4-15,-2 1-5 0,7 0-3 16,-4 1-2-16,0-1-2 0,4-3-1 16,-1-4-1-16,1-3 0 0,-3-2 0 0,3-4 1 15,-3-1-1-15,-1-2 0 0,0-3 0 16,-1 1 0-16,-1-5-1 0,-2 0-1 15,-3-2-1-15,5-5-1 0,-5 0-2 16,0 0-5-16,0 5-7 0,0-5-6 16,-5 0-14-16,5 0-48 0,-3 0-2 15,-1-5-51-15,-2 5-88 0</inkml:trace>
  <inkml:trace contextRef="#ctx0" brushRef="#br0" timeOffset="1169.648">10357 9056 230 0,'0'6'54'0,"6"2"3"16,-6 1-25-16,6 0-14 0,-4 2 0 15,3 0 0-15,0 0 1 0,-1-2 1 16,0 1-3-16,3 1-2 0,1 2-4 15,2 1-1-15,-1 2-1 0,2 0-2 0,-2-1 0 16,5 2 1-16,-2 1 0 0,1 2-1 16,0-1 0-16,0-1-1 0,1 0 0 15,0 3-2-15,-1-2-1 0,-1 0 0 16,0-2-2-16,-3-2 1 0,1 2 0 16,-3 0 0-16,-1-1 0 0,-2-2 1 15,2 2-1-15,-1 0 0 0,-5-1 0 16,0-1 0-16,0 0-1 0,0-1 0 15,-5 0-2-15,-1-1-1 0,4-1-6 0,-5 0-6 16,5 1-13-16,-3 0-28 0,0 0-33 16,2 1-59-16,3 0-127 0</inkml:trace>
  <inkml:trace contextRef="#ctx0" brushRef="#br0" timeOffset="1716.252">10879 10246 229 0,'0'0'63'0,"5"5"9"16,-5-5-33-16,0 5-2 0,3-2 2 16,-3-3 2-16,0 7-3 0,0-7-8 15,6 6-7-15,-6-2-5 0,4-1-3 0,-4 0-3 16,6 3-1-16,-6 1-2 0,7 5 0 15,0 1-1-15,-1 4-1 0,1 3 1 16,1 1-1-16,-2 2 1 0,9 4-1 16,-4-1 0-16,2 2-2 0,-1 1 0 15,-2 0-1-15,3 2-1 0,0-1-1 16,-1 3 0-16,-3 1-1 0,3-2 0 16,1 0 0-16,-2 2 0 0,3-3 1 0,-5 1-1 15,4-2 0-15,0-5 0 0,-2 0 0 16,-2-3 0-16,2-2 0 0,-5-4-1 15,1-2 0-15,0-2 0 0,-1-4-2 16,-3 2-1-16,3-3-3 0,-1-4-2 16,-3 1-2-16,-2 0-5 0,5-1-6 15,-5 2-10-15,0-2-76 0,0 2-79 16,0 1-195-16</inkml:trace>
  <inkml:trace contextRef="#ctx0" brushRef="#br0" timeOffset="2248.275">11543 11669 369 0,'0'7'84'0,"4"3"4"16,2 0-66-16,0 2-6 0,2-1-1 15,0 3 1-15,3-3-4 0,2 2-4 0,1 2-3 16,1 0 0-16,-2-1 2 0,3 7 0 16,-2-2 1-16,1 4 1 0,0 0 0 15,-4 2 1-15,7-4 0 0,-4 3-2 16,2-3 0-16,-2-2-1 0,3 3-1 15,-2-2-1-15,-1-1-1 0,-1 1-1 16,0-2-1-16,-2 0 0 0,-2-1 0 16,2-3-1-16,-4-1 1 0,1-2-1 0,-2-1-1 15,2-2 1-15,-4 1-1 0,2-2-1 16,0 2-2-16,0 0-3 0,-1 0-2 16,-1 1-4-16,-4 1-7 0,5-4-8 15,-5 0-31-15,0-1-46 0,0 1-71 16,0 0-164-16</inkml:trace>
  <inkml:trace contextRef="#ctx0" brushRef="#br0" timeOffset="2765.401">12363 12877 480 0,'7'5'97'0,"-1"2"1"0,3 1-91 15,2 1-6-15,0 0-1 0,2-2 2 16,-2 0 1-16,0 3-1 0,2-5 0 16,0 4-1-16,-1-1-1 0,2 2 1 15,-1 2 1-15,4-1 0 0,-1 2 0 0,2 0 2 16,-2 1 1-16,4 3 0 0,0-2 1 15,-1 2 0-15,0-2 1 0,-1 5-2 16,-1-2-1-16,5 1 0 0,-3-2-1 16,-1 0 0-16,2 0-1 0,-1-1-1 15,2-1 0-15,1 0 0 0,-4-1-1 16,2-2-2-16,-2 1-2 0,-1-1-1 16,-1-1-3-16,-6 0-1 0,1-3-2 0,-5-2-1 15,1 1-1-15,0-7-2 0,-3 4-5 16,-1-4-15-16,3 0-64 0,-6-6-74 15,7 6-178-15</inkml:trace>
  <inkml:trace contextRef="#ctx0" brushRef="#br0" timeOffset="3167.518">13225 13716 371 0,'11'16'73'0,"0"-4"3"0,3-1-73 16,0 0-3-16,0 0 1 0,1-2 2 15,1-2 2-15,-2 0 0 0,0 1 2 16,0 2 1-16,-1-2 1 0,5-1 3 15,-4 1 2-15,4 0 1 0,-3 0 1 16,-1-1 0-16,-1-2-1 0,1 1-1 16,-1 0-2-16,1 2-1 0,-1 0-2 15,3 2-2-15,-3-1-2 0,1 2-1 0,0-2-1 16,0 1-1-16,4 0 0 0,-1-1 0 16,1-2-1-16,2 6 0 0,-2-1-1 15,1-1 1-15,-1 2-1 0,1-2 0 16,0 0-1-16,-1 1 0 0,1-3-1 15,-2-1-1-15,2 1-4 0,0-1-4 16,-1 0-11-16,-2 2-52 0,3-1-29 16,-5 2-69-16,-1 1-155 0</inkml:trace>
  <inkml:trace contextRef="#ctx0" brushRef="#br0" timeOffset="3596.163">14319 14493 466 0,'8'8'93'16,"0"0"2"-16,4 4-88 0,0-3-6 0,2 2 1 16,-2 0 1-16,2-3 0 0,-1 0 1 15,2 1-3-15,-2 0 0 0,0-2 0 16,4-1-1-16,-6-1 1 0,4 0-1 16,-5 1 1-16,3-1-1 0,-2-1 1 15,1 3 0-15,-1-2-1 0,1 2 1 16,1 2-1-16,1-2 1 0,2 2-1 15,-2 2 1-15,1-1-1 0,0 2 1 0,2 1-1 16,-1 2 1-16,2 1-1 0,-4-2-1 16,6-1-1-16,-3 4-2 0,0-1-4 15,0 1-7-15,-1-2-11 0,2 0-42 16,-3 1-29-16,-2 2-65 0,0 0-141 16</inkml:trace>
  <inkml:trace contextRef="#ctx0" brushRef="#br0" timeOffset="3927.062">15227 15131 381 0,'10'26'83'0,"-1"1"8"15,3 1-65-15,1-2-8 0,1-2-2 16,2-4 1-16,4-1-1 0,0-1-2 16,3 0-9-16,1-3-2 0,2-1 0 15,-1 0-1-15,-1 0 1 0,-1-3 0 16,-3-3 2-16,-1 2-1 0,-2-3 1 16,-1 0 1-16,1-1 1 0,-1-1-1 0,-1 1 0 15,-1-3-1-15,4-3-2 0,-4 3 1 16,3-3-2-16,-2 0-1 0,-1 0-1 15,-1 0-1-15,3 0-3 0,-2 4-3 16,2-4-5-16,0 4-9 0,1 1-14 16,2 1-70-16,1-2-77 0,0 3-186 15</inkml:trace>
  <inkml:trace contextRef="#ctx0" brushRef="#br0" timeOffset="4253.245">16187 15779 514 0,'6'0'102'0,"0"5"3"16,2-2-97-16,2 3-5 0,0 2-1 0,3 2 0 16,3 0 3-16,1 0 1 0,-1 2-3 15,4 1-2-15,0 0 0 0,2-1 0 16,0 0 0-16,-2-1-1 0,0 0 1 15,2-2-1-15,1 3 1 0,-4 0-1 16,-1 0 0-16,1-1 1 0,-1 1-1 16,2-1 0-16,-2 0-1 0,-3 2-1 15,3-4-2-15,-1 1-2 0,0-1-5 16,2-1-3-16,-3 0-6 0,2-1-12 0,-2-3-50 16,0 3-23-16,-1-1-65 0,-2 0-140 15</inkml:trace>
  <inkml:trace contextRef="#ctx0" brushRef="#br0" timeOffset="4410.579">17047 16083 480 0,'11'12'104'0,"2"4"5"0,1 2-84 0,-1-1-9 15,2 0-2-15,5-1-8 0,11-1-13 16,5 0-5-16,-3-1-1 0,1-6-2 0,2 1-1 15,-1-3-13-15,-3 0-77 0,-12-2-66 16,-11-4-212-16</inkml:trace>
  <inkml:trace contextRef="#ctx0" brushRef="#br0" timeOffset="5731.695">10018 7176 384 0,'0'-4'78'0,"0"1"0"15,0 3-67-15,0 0-10 0,5 3-3 16,-5-3 1-16,4 0 1 0,-4 0 1 16,5 0 1-16,0 0 3 0,-5 0 3 15,2 0 3-15,-2 4 2 0,0-4 2 0,5 0 1 16,-5 0 0-16,0 0-1 0,6 4-2 16,1-4-2-16,1 4 0 0,4-4-2 15,2 2 0-15,1 3-1 0,8 3 0 16,3-1 0-16,2 1-1 0,1 2 0 15,4-2-1-15,4 2 0 0,1-2-2 16,-1-5-1-16,2-3 0 0,-5 0-1 0,3 0-1 16,-2-6 1-16,-1-5-2 0,4 2 1 15,1-2 0-15,0-2 0 0,2 1-1 16,0 1 0-16,-2 3 1 0,-1-1-1 16,-3 3 1-16,-2-2 0 0,-6 2 1 15,-1 1 1-15,-5 2 0 0,2-3 0 16,-7 3 1-16,1 3 1 0,-4-4-2 15,-2 4 1-15,0 0-2 0,-4 0 1 16,0 0 0-16,-7 0-1 0,5 6 0 16,-5-6 1-16,0 4-2 0,-5-4-2 0,3 4-5 15,-3-4-8-15,-1 0-9 0,-1 0-16 16,-3 0-79-16,-1-8-87 0,-2 4-207 16</inkml:trace>
  <inkml:trace contextRef="#ctx0" brushRef="#br0" timeOffset="7365.648">10038 7209 245 0,'0'0'51'0,"0"0"2"0,0 0-40 16,0 0-6-16,0 0 0 0,0 0 2 0,0 0 1 15,0 0 2-15,2 0 1 0,-2 2 1 16,0-2-2-16,0 5 0 0,5-5-1 15,-5 0 0-15,0 3 2 0,0-3 0 16,0 0 1-16,0 5 1 0,5-5-1 16,-5 4 0-16,0-1 0 0,3 2-1 15,-3 2-1-15,6 3-1 0,0 1 0 16,1 3-1-16,4 5 0 0,-1-3-1 0,3 3-2 16,6 2 0-16,-5 2-1 0,5 0-1 15,-5-2 0-15,3 0 0 0,-3-1 1 16,0 1 0-16,-6 0-1 0,4-5 0 15,-5-3 0-15,-1 2-1 0,-1-5-1 16,-3-1-1-16,-2-1-1 0,5-3 0 16,-5-2 0-16,0 3 0 0,0-6 0 15,0 6 0-15,0-3 1 0,0 2 1 0,0-5 2 16,-5 4 0-16,5-4 0 0,-6 0 0 16,4 0 0-16,-3-9-1 0,-1 3-1 15,-1-6-1-15,0-1-2 0,1-4 0 16,-2-3 0-16,-4-1 0 0,2-2 0 15,-4-1-1-15,-1 3 1 0,-1 0 0 16,-2 1 0-16,2 4 0 0,4 1 1 16,-1 2-1-16,0 0 0 0,6 2 0 15,0 1-1-15,0-1 1 0,2 0 0 0,0 0 0 16,3 2 0-16,-3 2 0 0,3 1 0 16,-3 0 0-16,5-1 1 0,-7 3-1 15,7 4 1-15,0-5 0 0,-4 5 0 16,4 0 0-16,0-3 0 0,0 3 0 15,0 0-1-15,0 0 0 0,0 0 0 16,0 0 0-16,0 0 1 0,0 0 1 0,0 3-1 16,0-3 1-16,0 0 0 0,0 0-1 15,0 0 1-15,0 0-2 0,0 0 1 16,0 0-1-16,0 0 1 0,0 0 0 16,0 0 0-16,0 0-1 0,0 0 1 15,0 0 0-15,4-3 0 0,-4 3 0 16,6 0 0-16,-4-5-1 0,3 5 1 15,2-5 0-15,-1 2 0 0,5-3 0 16,2 0 0-16,3-1-1 0,1-2 1 0,3 1 0 16,1 1-1-16,1-3 1 0,4 2-1 15,-2 0 0-15,-4-1 1 0,1 1-1 16,-1-2 0-16,-2-2 1 0,-4 1-1 16,1 1 0-16,-2-3 1 0,-5 3 0 15,3 0 1-15,-4 1 0 0,-1 2 1 16,1 2 0-16,-7-2 1 0,6 3-1 0,-4 4 1 15,-2-5 0-15,5 5 0 0,-5-4 0 16,3 4 1-16,-3 0 0 0,0 0 0 16,0 0 1-16,0 0-1 0,0 4-1 15,0-4 0-15,0 0-1 0,0 0 0 16,0 0-1-16,0 0-1 0,0 0 1 16,0 0-2-16,0 0 1 0,0 0 0 15,0 0 0-15,0 0 0 0,0 0 0 16,0 0 0-16,0 0 0 0,0 0-1 15,0 0 1-15,0 0 0 0,0 0-1 0,0 0 0 16,0 0 0-16,0 0-1 0,5 0 1 16,-5 0 0-16,0 0 0 0,0 0-1 15,0 0 1-15,0 0 0 0,4 0 0 16,-4 0 1-16,3 0-1 0,2-4 0 16,0 4 1-16,1-6-1 0,2 0 1 0,-1-1 0 15,0-2-1-15,0-3 1 0,1-1 0 16,-1 0 0-16,-1-2 0 0,0 2-1 15,-2 4 1-15,-1 0 0 0,-3 3-1 16,6 2 1-16,-6 4 0 0,0 0 0 16,0 0 1-16,0 0 0 0,0 0 1 15,0 0-1-15,0 0 1 0,0 0-1 16,0 0 0-16,0 0-2 0,0 4-2 16,0-4-4-16,0 4-4 0,5 1-9 15,-3 1-15-15,-2 4-98 0,0 4-102 16,-2 3-250-16</inkml:trace>
  <inkml:trace contextRef="#ctx0" brushRef="#br0" timeOffset="14399.356">14904 14908 190 0,'5'0'48'16,"-5"-6"6"-16,9 1-19 0,-9 2-10 16,5-2-1-16,-5 2 0 0,5 3-1 15,-5-5-2-15,9 1-4 0,-6 4-5 0,-1 0-3 16,-2-4-1-16,5 4-2 0,-5 0-1 16,6 0 1-16,-6 0 1 0,0 0 1 15,0 4 1-15,3-4 0 0,2 0 0 16,-5 0 0-16,6 0-2 0,-3 0-1 15,1 0-2-15,2 0-1 0,-2 0-1 16,-1 0-1-16,-3 0 0 0,0 0 1 0,0 0 2 16,2 0 3-16,-2 0 3 0,0 0 1 15,0 0 1-15,0 0 0 0,-2 0 1 16,2 0-4-16,-6 0-2 0,6 0-2 16,-7 0-1-16,0 0-1 0,1 0 0 15,1 0 0-15,2 0 0 0,3 0 0 16,-11 0-1-16,8 0 0 0,3 0 0 15,-5 0-1-15,-1 0-1 0,6 4 0 16,-6-4 0-16,6 5 0 0,-4-5 0 0,-1 5 0 16,1-5 1-16,1 6-1 0,-2-1 0 15,0 0 0-15,3-2 0 0,-2 2 0 16,0-2 0-16,4 1 0 0,-5 1 0 16,5-2 0-16,0 0 0 0,0-3 0 15,8 5 0-15,-2-5 0 0,1 5 1 16,0-5-1-16,5 0 1 0,-2 0 0 15,1-6-1-15,1 2 1 0,0-2-1 0,-1-3 1 16,1 2-1-16,-1 0 1 0,-3-1-1 16,4 0 0-16,-4 1 1 0,-2 0-1 15,-2 1 1-15,-4 0-1 0,4-1 1 16,-4 1-1-16,0 0 1 0,-7 1 1 16,2 0-1-16,-1 5 1 0,-1-4 0 15,-5 4 1-15,0 5 0 0,-6 1-1 16,4 1 1-16,-1 1-1 0,-3 0 0 0,4 1 0 15,0-1 1-15,-2-1-1 16,5 0 0-16,-1 1 1 0,1-2 0 0,3 0-1 16,1 1 0-16,2-1 0 0,5 0-1 15,-7-2 0-15,7 0 0 0,7 1-1 16,-3 0 0-16,-1-2 1 0,3 1-1 16,1 0 0-16,4-4 1 0,-1 4-1 15,-1-4 0-15,1 0 1 0,4 0-1 0,-3-4 0 16,2 0 0-16,1 0 1 0,-2-3-1 15,0 1 0-15,-3-1 0 0,3 2 1 16,-5-2-1-16,-1 3 0 0,-1-2 0 16,-2 3 1-16,-3-2 0 0,0 0-1 15,0 2 1-15,0-2 0 0,-8 1 0 16,1 4-1-16,-2-6 1 0,-1 6-1 16,0-4 1-16,-3 4 0 0,-1 0 0 15,4 0 0-15,-4 6 1 0,1-1-1 0,-1 1 1 16,1 4 0-16,1-3-1 0,0 4-1 15,3 0 1-15,-1-3 0 0,3 5-1 16,5-5 1-16,2 2-1 0,0-3 0 16,0 0 1-16,2-2-1 0,7 2 1 15,0-1-1-15,0-6 0 0,4 0 1 16,2 4-1-16,2-4 0 0,-3-6 1 16,5 1-1-16,-5-1 0 0,2 2 0 0,-1-2 0 15,-1 0 0-15,-6 2 0 0,3-2 1 16,-4 2-1-16,-3 0 0 0,0-1 1 15,-4 1-1-15,3-3 1 0,-3 2 0 16,-4 0-1-16,1-3 1 0,3 3 0 16,-11-2 0-16,0 3 1 0,0 4-1 15,0-5 0-15,-1 5 0 0,-5 0 0 16,-2 6 0-16,2-2 0 0,-1 4-1 0,2-1 1 16,-1 3-1-16,0 0 1 0,5 1-1 15,-1-1 0-15,2 1 0 0,2-2 0 16,2-1 1-16,2 0-1 0,5-3 0 15,0-2 0-15,0 1 0 0,7-4 0 16,2 5 0-16,0-5 0 0,1 0 0 16,2 0 1-16,1-6-1 0,-1 2 0 0,2-2 0 15,-1-1 0-15,1 0 0 16,-2 2 0-16,2-2 1 0,-8 0-1 0,5 1 0 16,-3 1 0-16,-1-2 0 0,-1 1 1 15,-4 1-1-15,-2 0 0 0,0 0 0 16,0-1 1-16,0 0-1 0,-6 0 0 15,1 0 0-15,-4-1 1 0,1 2-1 16,2-1 0-16,-1 3 1 0,-3 3-1 16,3 0 0-16,1 0 1 0,0 0-1 0,2 5 1 15,-2-1-1-15,2 3 0 16,1 0 0-16,3 2 0 0,-4 0 0 0,4-1 0 16,0 2 1-16,5-2-1 0,3-1 0 15,-2-1 0-15,5-2 0 0,-1-4 1 16,4 0-1-16,1 0 0 0,-1-7 0 15,2 0 1-15,-2-2-1 0,-3 1 0 0,2-2 0 16,-4 0 0-16,0 0 0 0,-5 3 1 16,1-3-1-16,0 3 0 0,-5 0 0 15,4-1 0-15,-4 2 1 0,0 0-1 16,-5 0 0-16,-2 1 0 0,-1 2 1 16,-1 3-1-16,-3 0 0 0,-2 3 0 15,0 2 0-15,0 1 0 0,-1 2 1 16,0-2-1-16,-1 3 1 0,3-1 0 15,1 0 0-15,0 2 0 0,3-1 0 16,2 0-1-16,2 1 1 0,5-1-1 0,0-1 1 16,0-1-1-16,4-2 0 0,4 1 0 15,1-6 0-15,3 3 1 0,0-3-1 16,1-3 0-16,0-3 1 0,1 1-1 16,0-2 0-16,0 1 0 0,-4-1 1 15,-2 3-1-15,-1 0 0 0,-2-2 0 16,-2 1 0-16,-3-1 0 0,0 1 1 0,0-1 0 15,0 1 0-15,-4-1 0 0,-2 1 0 16,-3 0 0-16,0 2 1 0,1-1-1 16,-5 4 0-16,1-4 0 0,1 4 0 15,0 0 0-15,-1 0-1 0,0 7 1 16,2-3 0-16,0 3 0 0,1-1-1 16,-1 2 1-16,2 2 0 0,1 0 0 15,2-1-1-15,0 1 1 0,5 1 0 16,0-1-1-16,0 0 0 0,8-1 1 0,-3-2-1 15,4 1 0-15,2-2 1 0,-1-6-1 16,4 4 0-16,-2-4 0 0,2 0 1 16,-1-5-1-16,1-1 0 0,-2 1 0 15,0 0 0-15,-3 0 1 0,0-1-1 16,-2 1 0-16,-1-1 0 0,-2 2 0 16,-4-1 1-16,4-1-1 0,-4-1 0 15,0 1 1-15,0-2-1 0,-4 1 0 0,-2 0 0 16,4 1 0-16,-3 3 0 0,-6 3 0 15,2-3 0-15,-3 3 0 0,2 5 0 16,-2 2 0-16,-4 0 0 0,2 3 0 16,0 1 0-16,2 0 0 0,-1 2 0 15,2-2 0-15,0-2 1 0,4 1-1 16,1-2 0-16,0-3 0 0,4-2 0 16,2-3 0-16,0 4 0 0,7-4 0 15,-1 0 0-15,1-6 0 0,1 3 0 0,7-2-1 16,0-3 0-16,1-1 0 0,-1-1-2 15,2 1 0-15,-3 2-1 0,0-2 1 16,-3 1-1-16,-3 4 1 0,-1-3 1 16,-7 1 1-16,0 2 0 0,0 4 1 15,-5-5 0-15,0 5 1 0,-5-4-1 16,1 4 2-16,-4 4 0 0,0-1 0 16,0 3 0-16,0 0 0 0,0 2 1 0,1 0-2 15,1 0 1-15,3 0-2 0,0-1-1 16,2 0-3-16,0 0-4 0,6-2-6 15,0 0-11-15,0-2-17 0,0-3-79 16,0-8-90-16,6-2-211 0</inkml:trace>
  <inkml:trace contextRef="#ctx0" brushRef="#br0" timeOffset="19214.709">14830 15041 191 0,'0'0'40'0,"0"0"0"15,0 0-31-15,0 0-8 0,0 0 0 16,-6 0 0-16,6-4 2 0,-2 4 3 0,-2 0 2 15,4 0 4-15,-4 0 3 0,0 0 4 16,4 0 1-16,-6 0 2 0,6 0-2 16,-3 0-1-16,3 0-2 0,-6 0-3 15,1 0-2-15,5 0-3 0,-5 0-3 16,2 0 0-16,-2 0-2 0,2 0-1 16,-2 0-1-16,0 0 1 0,0 0-1 0,1 4 1 15,-1-4 1-15,-2-5 2 0,2 1 1 16,-3-3 2-16,2 3 1 0,-1-1 0 15,-1-2-1-15,-4 4-1 0,5 3-2 16,-1 3-1-16,-4-3-2 0,2 6-1 16,-1 0-1-16,-1-2 0 0,0 3 0 15,-1-3 0-15,-1 1 0 0,0 0-1 16,1-2 1-16,-1 2 0 0,-1-5 1 0,-1 4 1 16,1-4 0-16,1 0 1 0,-4 0 0 15,2 0 0-15,-3 0-1 0,-1-3 0 16,2 3-1-16,-1-3 0 0,3 3-1 15,-2 0 1-15,5-6-1 0,0 6 0 16,5-5 0-16,1 5-1 0,2-4-2 16,0 4-6-16,5 0-11 0,0-3-19 15,0 3-52-15,6 0 0 0,0 0-55 16,0-4-93-16</inkml:trace>
  <inkml:trace contextRef="#ctx0" brushRef="#br0" timeOffset="19831.384">13784 15063 233 0,'2'0'65'0,"-2"0"2"16,5 0-29-16,-5 0-10 0,0 0-8 15,0 0-7-15,0 0-3 0,-5 3-3 0,1-3-2 16,-6 7 1-16,3-3 1 0,-6-1 0 16,3-3-1-16,-2 0 0 0,-6 0 2 15,5 4 1-15,-4-4 0 0,-1 0 0 16,-3 0 0-16,-2 6 0 0,3-6-2 16,-1 7-1-16,-1-4 0 0,2 1-2 15,0-4 0-15,1 4-1 0,1-4 0 16,3 0-1-16,-2 0-1 0,3 3 0 0,1-3 0 15,-1 0 0-15,5 0 0 0,-1 0 0 16,-3 0 0-16,6-3 0 0,0 3-1 16,1-6-1-16,6 6-2 0,-7-3-6 15,7 3-15-15,0-4-49 0,0 4-15 16,5 0-59-16,-5 0-122 0</inkml:trace>
  <inkml:trace contextRef="#ctx0" brushRef="#br0" timeOffset="20413.443">12537 15083 191 0,'0'0'56'0,"-4"0"5"15,4 0-9-15,-6 0-23 0,0 4-4 16,-1-4-5-16,0 4-4 0,0-4-3 15,-4 6-3-15,2-6-2 0,-3 3-2 16,-1-3-1-16,-4 4-1 0,-1-4-1 16,-3 0 1-16,-2 0 0 0,-2 4 1 15,-1-4 0-15,-1 0 0 0,2 4 0 16,-1-4-1-16,2 0 1 0,-2 0-2 16,3 0-1-16,1 0 0 0,1 0 0 0,0-3-1 15,2 3 0-15,-1 0 0 0,4 0 0 16,0 0 0-16,6 0-1 0,-1-5-1 15,4 5-3-15,1 0-11 0,2-5-62 16,4 5-1-16,0-6-55 0,0 6-109 16</inkml:trace>
  <inkml:trace contextRef="#ctx0" brushRef="#br0" timeOffset="21014.93">11176 15068 272 0,'-6'0'59'16,"0"-6"2"-16,-3 6-47 0,2 4-2 15,-4-4 1-15,1 5 1 0,-2 0 2 16,-6-2 2-16,4 1 0 0,-5-4 0 0,2 6-1 15,0-2-2-15,-1-4-2 0,1 4-3 16,0-4-3-16,-2 0-1 16,3 5-2-16,-2-5 0 0,-2 0-2 15,0 0 0-15,-2 0-1 0,-2 0 0 0,2 0 0 16,-1 0 0-16,1 0-1 0,1 0 1 16,4 0 0-16,1 0 0 0,3 0 0 15,0-5 0-15,6 1-1 0,0 1-2 16,3-1-4-16,-1-2-12 0,5 2-33 0,0 4-36 15,0-8-62-15,0 8-142 0</inkml:trace>
  <inkml:trace contextRef="#ctx0" brushRef="#br0" timeOffset="21557.664">10171 15039 212 0,'-8'-4'51'16,"-3"1"0"-16,-3 3-18 0,2 0-26 15,-2 0 0-15,1 3 3 0,0 1 6 16,-3 0 4-16,-1-1 4 0,3-3 3 16,-2 6 1-16,-2-3-2 0,-2-3-4 15,1 6-5-15,-1-6-3 0,0 4-5 16,-1-4-1-16,-3 4-3 0,-1-4-2 16,1 0 0-16,-2 0-2 0,-1 0 1 0,1 4-1 15,0-4 0-15,1-7 0 0,2 2 0 16,0-1 0-16,2 0 0 0,1 0 0 15,5-1 0-15,-3 4 0 0,5-1 0 16,2 0-2-16,3 4-4 0,3-4-10 16,5-1-31-16,-3 0-41 0,3-1-64 15,5-1-150-15</inkml:trace>
  <inkml:trace contextRef="#ctx0" brushRef="#br0" timeOffset="22030.415">9118 15061 178 0,'-26'0'40'0,"1"5"3"16,-1 0-29-16,1 1 3 0,1 0 2 15,-1-2 1-15,3-4 3 0,-2 3 3 0,3-3 1 16,-2 0 0-16,2-4-2 16,0 0-2-16,-2 1-2 0,3-2-5 15,-2 0-3-15,4 2-3 0,1 3-3 0,-2-5-2 16,6 5-2-16,-2-9-2 0,3 4 1 16,-2-1-1-16,2 0 0 0,3 0 0 15,-3-1 0-15,0 0 0 0,0 4 0 16,0 3-1-16,0-4-2 0,1 4-4 15,-1 0-16-15,4-4-59 0,-2 4-65 0,4-6-163 16</inkml:trace>
  <inkml:trace contextRef="#ctx0" brushRef="#br0" timeOffset="22716.74">8363 14911 314 0,'-12'0'67'16,"1"0"1"-16,0 0-53 0,-2 0-2 15,3 0-1-15,-4 0 2 0,2 0 3 16,-1 0 1-16,-3 0 1 0,2 0-2 16,-1 0-2-16,0 0-5 0,-2 0-2 15,3 0-2-15,-5 4-3 0,0-4-1 0,0 5 0 16,-3-2-1-16,-1 1 0 0,-3 2-1 16,0 1 1-16,0-1-1 15,2 2 1-15,-1-1-1 0,0 0 1 16,-2 2 0-16,0-2 0 0,-4 0 0 0,0-1 0 15,0 2-1-15,-1-4 1 0,3 1 0 16,2-5 0-16,3 0 0 0,4-5 1 16,5 2 1-16,2-4 0 0,3 3 0 15,6-5 0-15,4 6 0 0,0-3 0 16,8 1-4-16,2 5-7 0,3-6-24 0,2 2-62 16,1 0-74-16,-3 0-182 0</inkml:trace>
  <inkml:trace contextRef="#ctx0" brushRef="#br0" timeOffset="26147.019">7726 14986 322 0,'0'-3'70'15,"0"-3"1"-15,0 1-56 0,0 1-5 16,0 4-5-16,0-6-1 0,0 6 3 16,0-4 2-16,0 4 3 0,0-4 1 15,0 4 2-15,3-7 1 0,-3 1 0 16,0 2 0-16,0 0-1 0,0 1-2 16,0-2-1-16,0 1-2 0,-3-1-1 0,3 5-1 15,0-6-2-15,-4 3-2 0,4 3 0 16,-6-3-1-16,3 3-1 0,-3 0-1 15,0 0 0-15,-1 0 0 0,0 0 0 16,-4 4-1-16,4-1 1 0,-1 2-1 16,2-1 1-16,-1-4-1 0,1 7 0 15,0-1 1-15,0-2-1 0,4 0 0 0,-3 3 0 16,3 2 1-16,2-1-1 0,-5 2 0 16,5-2 0-16,0 0 1 0,0 0-1 15,0 1 0-15,5-3 0 0,-5 1 0 16,2-3 0-16,3 4 1 0,1-4-1 15,0 0 1-15,2-4-1 0,2 0 1 16,1 0-1-16,3-4 1 0,-1-4 0 16,0-3-1-16,4-1 0 0,-3-1 1 15,-3 0-1-15,0 1 1 0,0-1 0 16,-3 1 0-16,-3 0 1 0,-5 1 0 0,0 1 0 16,0 0 2-16,-9 1 0 0,0 1 0 15,0 2 0-15,-3 1 0 0,-2 1-1 16,1 4 0-16,0 0-1 0,-1 0-1 15,0 0 0-15,0 0-1 0,1 5 0 0,-1 1 1 16,3-1-1-16,-3 2 0 0,2 1 0 16,1 3 0-16,2 0 0 0,0 1 0 15,3 1 0-15,3 0 0 0,3 0 0 16,0 0 0-16,0-2 0 0,6 1 0 16,2-4 1-16,0 0-1 0,4-2 0 15,0 1 1-15,2-1-1 0,3-2 0 16,-1-4 1-16,2 0-1 0,2 0 1 15,0 0-1-15,0-4 0 0,0-2 1 16,-1-1-1-16,-4-1 0 0,-2 1 0 0,0 1 1 16,-6-1 0-16,-1-2 1 0,-6 1 0 15,0 0 1-15,-4-1 1 0,-4-1 1 16,-1 1 0-16,-4 1 1 0,-1 1-1 16,-3 3 0-16,-2 1-1 0,0 3-1 15,-1 0 0-15,3 0-1 0,-3 6-1 16,0-2 0-16,0 2-1 0,1 2 1 0,2 0-1 15,2 1 0-15,3 3 0 0,2-1 1 16,4 3-1-16,6-4 0 0,0 0 0 16,0-1 0-16,10-2 0 0,2-2 0 15,1-2 0-15,5 2 1 0,2-5-1 16,0 4 1-16,2-4-1 0,3 0 1 16,1-6-1-16,0 6 0 0,-2-11 1 15,0 3-1-15,-3 0 0 0,-2 1 1 16,-4 0-1-16,-4-2 0 0,-4 0 1 15,-1 0-1-15,-6 0 1 0,-6 0 0 0,-2 0 0 16,-2 0 1-16,-8 2 0 0,-1 2 1 16,-5 2 0-16,4 3 0 0,-3 0 0 15,0 0-1-15,1 0 0 0,2 0 0 16,1 4-1-16,-1 0 0 0,1-1-1 16,5 1 0-16,1 2 1 0,1-1-1 15,4 2 0-15,3-1 0 0,5 2 0 16,0-2 0-16,4-1 1 0,3 2-1 0,1 0 0 15,4-3 0-15,0 3 1 0,0 1-1 16,1-2 0-16,2-1 0 0,-2 0 1 16,0 0-1-16,-1-1 0 0,-1-4 0 15,-2 0 1-15,1 0-1 0,-3-3 0 16,0 3 1-16,-1-6-1 0,-1 6 1 16,-2-8 0-16,-3 1-1 0,5 0 1 15,-5-2 0-15,-5-2-1 0,5 1 0 16,-8-1 0-16,4 2 1 0,-1 2-1 0,-5-2 0 15,2 4 0-15,-4 5 0 0,3-4 0 16,-5 4 0-16,-1 0 1 0,-1 4-1 16,1 3 0-16,-3 0 0 0,4 0 0 15,-1 2 1-15,3 2-1 0,0-1 0 16,6 0 0-16,2-2 0 0,4-2 0 0,4 1 0 16,7-4 0-16,-2-3 1 15,6 0-1-15,3 0 1 0,2 0-1 0,0-3 1 16,4-4-1-16,-2-1 1 0,-3 0-1 15,2 0 1-15,-3-4-1 0,-6 0 0 16,-3 0 0-16,0 2 0 0,-5-1 1 16,-4 3-1-16,-6 0 0 0,-3 1 0 15,-2 3 0-15,-4 4 0 0,-3 0 0 0,-2 0 0 16,-1 4 0-16,-2 5 0 16,1 0 0-16,-1 2 0 0,0 3 0 0,3 0 0 15,4 4 0-15,3 1-2 0,2-1-4 16,4-2-7-16,7 0-8 0,0-2-63 15,12-3-38-15,-3 2-87 0,5-5-188 16</inkml:trace>
  <inkml:trace contextRef="#ctx0" brushRef="#br1" timeOffset="32445.848">8185 14100 240 0,'0'-3'54'0,"0"-3"0"0,6 1-40 16,-6 0-4-16,5 0-2 0,-5-1 0 15,0 0-1-15,3 0 1 0,-3 0 1 16,0 1 1-16,0-2 2 0,-3 1 2 0,3 0 2 16,-5 1 0-16,5 5 2 15,-6-7-1-15,6 7 0 0,0-4-2 0,-2 4-2 16,2 0-3-16,0 0-1 0,0 0-1 16,0-4-2-16,0 4 1 0,-3 0-1 15,3 0 2-15,0 0-1 0,0 0 1 16,0 0 0-16,-4 0 1 0,4-3-2 15,0 3-1-15,0 0 0 0,0-3-3 16,0 3-1-16,0 0-1 0,0 0-1 16,0 4-1-16,0-1-1 0,0 4 1 0,4 3 1 15,-4 1 1-15,0-1 1 16,0 4 2-16,0-1 0 0,-4 2 1 0,4-1 0 16,0-2-1-16,0 1 0 0,0 0-1 15,-5 1 0-15,5-1 0 0,0 0-1 16,-4 2 0-16,4 0 0 0,-3-1 0 15,3 1-1-15,-4 0 0 0,4-2 1 0,0 1-1 16,0-3 0-16,-3 4 0 0,3-1 0 16,0 0 0-16,0-1 0 0,0 4 0 15,0 0 0-15,0 2 0 0,0-1 0 16,0 2 0-16,0-1-1 0,0 1 1 16,0-1-1-16,0 1 1 0,0-1-1 15,0-3 0-15,0 0 1 0,0-2-1 16,3 0 0-16,-3-2 0 0,4-1 1 15,-4-1-1-15,5 0 1 0,-5-3 0 16,5 3-1-16,-5-2 1 0,6-1-1 16,-6 2 0-16,0 1 0 0,0 0 1 0,0 1-1 15,0-1 0-15,0 3 0 0,-4-2 0 16,4 1 1-16,-5-4-1 0,5 3 1 16,0-5 0-16,0 1-1 0,-4-4 1 15,4-3 0-15,0 6 0 0,4-6 0 16,-4 3 0-16,5-3-1 0,-5 0 1 15,4 4 0-15,-4-4-1 0,3 3 0 0,-3-3 0 16,0 5 1-16,0-5-1 0,0 2 1 16,0-2-1-16,0 0 1 0,0 5 0 15,0-5 1-15,0 0 1 0,0 0 0 16,0 0 1-16,0-5 0 0,0 5 0 16,-3-5 1-16,3 2-2 0,-6-3 0 15,2 3-1-15,-1-3-1 0,0-1 0 16,-1 0 0-16,2-1-1 0,-3-1 1 15,0 1-1-15,1-3 0 0,-3 3 0 0,2 2 1 16,-4-1-1-16,2 0 0 0,1 1 0 16,-3 1 0-16,2-3 0 0,4 1 0 15,-1-2 1-15,-2 0-1 0,2 2 0 16,-2-3 0-16,4 3 1 0,-1 0-1 16,-2 0 0-16,1 0 0 0,0 1 0 15,1 0 0-15,0 0 0 0,-1 0 0 16,1-2 0-16,0 1 0 0,1-2 0 0,1 2 0 15,3-2 0-15,-6-1 0 0,6 3 0 16,-4-1 0-16,4 0 0 0,-4 1 0 16,4 1 1-16,0-1-1 0,-5 3 0 15,5 0 0-15,0 4 0 0,0-4 0 16,0 4 0-16,0 0 0 0,0 0 0 16,0 0 0-16,0 0 0 0,0 0-1 15,0 0 1-15,0 0-1 0,6 0 1 16,-6 0-1-16,0 5 1 0,4-5 0 0,-4 6 0 15,4-6-1-15,-4 6 1 0,4-4 0 16,-4 4 0-16,4-2 0 0,-4 2 0 16,4-1 0-16,-4 1 0 0,5 1 0 15,-3 1 0-15,4 0 0 0,-2 2 0 16,0-2 0-16,2 2 0 0,0-2 1 0,2 0-1 16,0 0 1-16,1 0 0 0,1 0-1 15,-2-1 1-15,2-1-1 0,0 1 1 16,1 1-1-16,-2-2 0 0,0 3 1 15,1-3-1-15,-3 2 0 0,-1 0 0 16,-1 1 1-16,0-1-1 0,-2 3 0 16,2-2 0-16,-2 1 1 0,-3 0-1 15,4-2 1-15,-4-1-1 0,4-1 0 0,-4-1 0 16,0-2 1-16,0 1-1 0,0-4 0 16,0 4 0-16,4-4 0 0,-4 4 0 15,0-4 0-15,0 0 0 0,0 0 0 16,3 0 1-16,-3 5-1 0,0-5 1 15,0 0 0-15,0 0 0 0,0 0 0 16,2 0 0-16,-2-6 0 0,0 3 0 16,5-1-1-16,-5-1 1 0,0 0-1 0,6-5 1 15,-6 3-1-15,4-1 1 0,-4-3-1 16,3 2 0-16,1-3 1 0,2 2-1 16,-3 0 1-16,1-1-1 0,3 0 0 15,-3-1 1-15,1 1-1 0,-1 0 0 16,2-1 1-16,-2 1-1 0,3 2 0 15,-2-3 0-15,0 1 0 0,3 3 0 16,-3 1 0-16,2-3 0 0,1 2 0 16,-3 2 0-16,-1-1 0 0,2 1 1 0,-3-1-1 15,-3 1 0-15,6-1 0 0,-6 4 0 16,4-1 0-16,-4 4 0 0,3-4 0 16,-3 4 0-16,0 0 0 0,4 0 0 15,-4 0 0-15,0 0 0 0,0-5 0 16,3 5 0-16,0 0 0 0,2-5 0 15,-1 5 0-15,1-5 0 0,-5 5 0 16,6-4-1-16,-3 0 1 0,-3 4 0 0,6-5 0 16,-3 5 0-16,-3 0 0 15,0-3 0-15,3 3 0 0,-3 0 0 0,0 0 1 16,0-5-2-16,0 5 1 0,0 0 0 16,0-3 0-16,-3 3-1 0,3 0 1 15,0 0 0-15,-6 0-1 0,3 0 1 16,3 0-1-16,-4 5 1 0,1 0 0 15,-4 1-1-15,-2 2 1 0,3 1 0 0,-2 1 0 16,-2 2 0-16,0 3 0 0,-1-2 0 16,-1 1 0-16,2 0 0 0,-4 2 0 15,1-2 0-15,0 0 0 0,-3 2 0 16,3-4 0-16,-3 1 0 0,2 1 0 16,-4-2 1-16,4 1-1 0,0-1 0 15,4 1 0-15,0-1 1 0,1-1-1 16,6 1 1-16,3-4-1 0,0 0 1 15,6-2-2-15,-2-6-1 0,0 7-2 0,2-7-3 16,-1 0-3-16,-3 4-3 0,3-4-3 16,-5 0-4-16,3 0-4 0,-3 0-7 15,0 5-26-15,-4-5-50 0,4 4-70 16,-6-4-166-16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20-01-22T12:11:48.189"/>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12105 6495 181 0,'0'-5'33'0,"0"0"-4"15,0 2-36-15,0-2-12 0,0 1-4 16,0 0 0-16,0 1 1 0,0-2 4 16,0 5 12-16,0-2 12 0,0 2 10 15,0 0 8-15,0 0 4 0,0 0 6 16,0 0 4-16,5 0-1 0,-5 0-2 16,3 0-1-16,-3 0-2 0,6 4-2 0,-1-4-2 15,2 8-4-15,-1-5-4 16,0 4-5-16,3-2-2 0,-3 1 0 0,2 0 0 15,-3 3-2-15,1-1 1 0,-2 1-1 16,0 3 2-16,2 4-1 0,0-2-1 16,-3 5-1-16,3 0 0 0,-1 2 0 15,1 3 0-15,0-1-2 0,1-1 0 16,0 3-1-16,4 1 0 0,0 2-2 16,1 1 0-16,0-3-2 0,0 0 0 15,0 0-1-15,-2-2-1 0,1-1 1 0,-3-4-1 16,1-2 0-16,0-2 0 0,-1-3 1 15,-1-2-1-15,-1-3 0 0,1-1-1 16,-2-1 1-16,-3-1 0 0,4-1 0 16,-6 1 0-16,3-4 0 0,-3 6 0 15,0-6 0-15,0 6-1 0,0-6-1 16,-3 4-2-16,3-4-4 0,-6 4-5 0,6-4-8 16,0 4-14-16,0-4-72 0,-2 4-78 15,2-4-189-15</inkml:trace>
  <inkml:trace contextRef="#ctx0" brushRef="#br0" timeOffset="904.203">12516 7553 297 0,'0'0'63'16,"0"-4"1"-16,0 4-48 0,5 0-8 16,-5 0 0-16,6 0 2 0,-6 0 3 15,6 7 2-15,-6-2 1 0,6 2 0 16,-4 3 0-16,-2 1 2 0,7 2 0 16,-2 0-1-16,-3 1-1 0,4 6-1 15,-3 0 0-15,3 4-2 0,0-4-2 16,2 2-1-16,2 4-3 0,-1-1 0 15,5 0-2-15,-2-2-1 0,3-1-1 16,-1 1-1-16,1 2-1 0,-2-4 0 0,0-2 1 16,0-2-1-16,0 0 0 0,0-4 1 15,0-1-1-15,-1-6 1 0,0 1-1 16,-2-3 1-16,3-4-1 0,-5 5 0 16,-2-5 1-16,0 4-2 0,0-4 1 15,-6 0-2-15,4 0-2 0,-4 3-1 0,0-3-3 16,0 0-3-16,4 0-7 0,-4 4-10 15,0-4-74-15,0 5-79 16,0-2-192-16</inkml:trace>
  <inkml:trace contextRef="#ctx0" brushRef="#br0" timeOffset="1585.494">13062 8735 359 0,'0'-4'82'16,"-5"4"3"-16,1-5-63 0,4 5-5 0,-3-4-2 16,3 4-1-16,0-4-4 0,0 4-3 15,0 0-3-15,0 0-1 0,0 0 1 16,5 0 1-16,-3 0 0 0,3 8 2 15,-1-2 1-15,-1 1-1 0,5 3 0 16,-2 1 1-16,0 3 0 0,0 3-1 16,3-1 1-16,2 3-1 0,-1 4 0 15,4-1-1-15,2 1-1 0,-1 2 0 0,3 0-2 16,2-1 0-16,1 1 0 0,-2-3-1 16,2 0-1-16,-1-3 1 0,-1-5-1 15,1-1 0-15,-3 1 0 0,-3-3-1 16,-3 0 1-16,0-2 0 0,-4 0-1 15,3-1 0-15,-3-2 1 0,-3 0 0 16,1-2-1-16,0-1 0 0,-3-3-2 16,3 5-4-16,-3-5-3 0,-2 0-8 0,6 0-9 15,0 0-18-15,-1 0-62 0,-3 0-73 16,3 0-175-16</inkml:trace>
  <inkml:trace contextRef="#ctx0" brushRef="#br0" timeOffset="2166.399">13682 9915 412 0,'0'0'85'16,"-4"0"1"-16,4 4-73 0,0-4-10 15,0 5-1-15,6-5 0 0,0 4 1 16,1 3-1-16,1-1 0 0,2 4 0 16,0 0 1-16,1 1 1 0,2-1 0 15,-3 3 2-15,2-3 3 0,1 1 2 16,-2-1 0-16,-2 1 1 0,3 1 1 15,0-4-1-15,-3 4-1 0,6-1-2 0,1 2-2 16,1-2-2-16,2 2-2 0,0 0-1 16,-1-2 0-16,-3-1-1 0,2 1 0 15,-3-1-1-15,-4-3 1 0,3 1-1 16,-3-4 0-16,0 2 0 0,0-2 0 16,-1 1 0-16,2-5-1 0,-2 5-2 15,1-5-3-15,0 3-3 0,0-3-5 0,-3 5-7 16,1-5-7-16,-1 5-17 0,0-5-58 15,-1 5-70-15,-1-5-163 0</inkml:trace>
  <inkml:trace contextRef="#ctx0" brushRef="#br0" timeOffset="2785.903">14445 10980 407 0,'-12'5'86'0,"6"-5"3"0,-4 6-71 15,3-2-9-15,2-4-2 0,-1 5 1 16,6-5-1-16,0 0-1 0,0 0-4 16,0 3-1-16,0-3 1 0,0 5 2 0,7-1 2 15,-7 2 2-15,5 0 1 0,-3 1 1 16,4 1 2-16,-1 1-1 0,2 2-2 16,-1 2 0-16,1-1-1 0,-1 3-2 15,4 1 0-15,0 0-1 0,-1 0-2 16,4 2 0-16,-1 0-1 0,2 2-1 15,-1-3 1-15,1-2-1 0,4 1-1 16,-3 1 1-16,-1-1 0 0,4 0 0 16,-3 0-1-16,2-1 1 0,-2 0-1 15,-2 1 0-15,1-5 1 0,-1 3-1 0,0-2 0 16,-1-2 1-16,-2 0-1 0,1-3 0 16,1 4 0-16,1-4 0 0,-2-4 1 15,0-3-2-15,3 6-2 0,0-6-3 16,0 4-3-16,-1-4-7 0,1 0-10 15,0 3-20-15,-1-3-63 0,1 0-75 16,-1 0-180-16</inkml:trace>
  <inkml:trace contextRef="#ctx0" brushRef="#br0" timeOffset="3432.292">15430 12203 327 0,'-13'0'71'0,"0"0"4"0,2 4-61 16,2-4-4-16,1 0 2 0,2 3 1 15,1-3 4-15,1 0-2 0,4 0-1 16,-3 0-1-16,3 0 2 0,0 0 1 16,3 0 0-16,1 4-1 0,1-4 0 15,1 5 1-15,2-2 2 0,-1 3-1 16,2 0 0-16,2 4-1 0,2-3-1 0,0 1-2 15,1 2-2-15,1 2-1 0,2 3-2 16,-1 3-2-16,2-2-2 0,1 7 0 16,-3-1-2-16,4 0 0 0,-1 0-1 15,-1-1 0-15,2-3-1 0,-1-1 1 16,0-1-1-16,-2-1 1 0,0 1-1 16,-1 1 0-16,-2-5 1 0,2 1-1 15,-2-2 0-15,-1 0 0 0,1-2 0 0,-1-4 0 16,0 0-3-16,0-1-1 0,-3 1-4 15,2-3-3-15,-5-2-5 0,0 0-6 16,3 0-12-16,-3 0-82 0,-1 0-84 16,0 0-208-16</inkml:trace>
  <inkml:trace contextRef="#ctx0" brushRef="#br0" timeOffset="4082.841">16552 13216 349 0,'-5'0'74'0,"2"-2"0"16,-3 2-47-16,2 0-27 0,0-5-3 15,-2 5 0-15,5 0 4 0,-4 5 4 16,5-3 3-16,-6 5 4 0,6 2 5 15,0-1 5-15,-2 2 3 0,2 1 0 16,0 0-1-16,4-2-1 0,0 1-3 16,2-2-2-16,1 1-2 0,4 2-3 15,1 0-3-15,3 0-1 0,1 3-2 0,2-3-3 16,3 0 0-16,2 1-3 0,0 0 1 16,4-2-1-16,4 1-1 0,1 1 1 15,2 2 0-15,0 2-1 0,-1-2 1 16,-1-1-1-16,-3-1 1 0,-3 3 0 15,0-2-1-15,-5-3 1 0,1 1-1 16,-3-1-1-16,-2-1-2 0,1-2-3 16,-2-2-5-16,3 1-10 0,-5-6-19 0,-1 0-72 15,1 0-86-15,-2 0-201 0</inkml:trace>
  <inkml:trace contextRef="#ctx0" brushRef="#br0" timeOffset="4714.754">17940 14046 416 0,'0'0'94'15,"0"6"4"-15,0-1-65 0,0-1-13 16,5 3-3-16,1-2 0 0,1 2-1 16,2-1-2-16,1-1-2 0,0 1-2 15,1 0-1-15,1 0 1 0,-2 0 1 16,4 0-1-16,-2 0 0 0,6-2-1 16,-3 1-1-16,5 0 1 0,0 1-2 0,2-1-2 15,3 1 0-15,1 1 0 0,-1 3-2 16,0 0 0-16,2-1-1 0,0 0 0 15,0 2-1-15,0-3-2 0,-1 0-1 16,1-3-2-16,0-1-4 0,-3-4-5 16,0 0-7-16,1-4-9 0,-1-3 4 15,-3-2-95-15,1 1-89 0,-3-1-216 16</inkml:trace>
  <inkml:trace contextRef="#ctx0" brushRef="#br0" timeOffset="8117.53">11274 7045 167 0,'-5'0'38'0,"1"0"1"0,4-3-19 16,-4 3-17-16,4 0-1 0,0 0 1 16,0 0 6-16,0 0 8 0,-4 0 6 15,4 0 7-15,0 0 4 0,0 0 3 16,-3 0 0-16,3-4-4 0,0 4-6 0,0 0-6 16,0 0-5-16,0 0-3 0,0 0-3 15,3-4-1-15,-3 4-2 0,8 0 0 16,-2 0 0-16,4 0-1 0,2 0 0 15,2 0 0-15,6-3-1 0,2 3 0 16,4 0-1-16,5 0-1 0,3 0 0 16,3 0-1-16,4-4 0 0,-1 4-1 15,2 0 0-15,4 0 0 0,-3 5-1 16,-2-1 1-16,-6 1-1 0,-4 1 1 0,-3-1-1 16,-5-2 1-16,-6-3 0 0,-2 6-1 15,-5-2 1-15,-1-4-1 0,-1 3 1 16,-4-3 0-16,-1 0 0 0,-3 4 0 15,4-4 1-15,-4 0 0 0,0 0 0 16,0 0 2-16,0 0-1 0,0 0 2 16,0 0-1-16,0 0 0 0,0 0 0 15,0 0 0-15,0 0-2 0,0 0 0 0,0 0-1 16,0 0 0-16,0 0 0 0,0 0-1 16,0 0 1-16,0 0 0 0,0 0 1 15,0 0-1-15,0-5 0 0,0 5 0 16,4-4 0-16,-4 1-1 0,0-1 1 15,0 1 0-15,4-1-1 0,-4 0 1 16,0 0-1-16,0-1 0 0,0 5 0 16,0-5 1-16,3 5-1 0,-3-6 0 0,0 6-1 15,0 0 1-15,5 0-1 0,-5 0 1 16,0 0 0-16,4 0-1 0,-4 6 1 16,3-3 0-16,-3 1 0 0,5-4 0 15,-2 4 0-15,1-4 0 0,-1 5 0 16,7-5 0-16,-3 3 0 0,4-3 0 15,2 0 0-15,0 0 0 0,3 0 0 16,-2 0 1-16,1 0-1 0,-2 0 0 16,-2 0 0-16,2 4 0 0,-4-4 0 0,-2 0 0 15,3 0 0-15,-5 0 0 0,-2 3 0 16,2-3 0-16,-2 0 0 0,-3 0 0 16,0 0 0-16,0 0 1 0,0 0 0 15,0 0 1-15,0 0 0 0,0 0 0 16,0 0 1-16,-5-3-1 0,1 3 0 15,-2 0-1-15,-2-4 0 0,-1 4-1 0,-1 0 1 16,2-5-1-16,-4 5 0 16,2-4 1-16,-1 4-1 0,-1-7 0 0,-1 4 1 15,0-3-1-15,0 2 0 0,-1-1 0 16,1-1 0-16,-4-1 1 0,2 1-1 16,0 0 0-16,-3-1 0 0,3 2 0 15,-3-1 0-15,1 0 0 0,1 0 0 0,1-1 1 16,2 1-1-16,0 1 1 15,3 0-1-15,1 1 0 0,-1-1 0 0,2 1 0 16,1 1 1-16,1-2-1 0,-4 2 0 16,7 3 0-16,0-5 0 0,3 5-1 15,-6-3 1-15,6 3 0 0,0 0 0 16,0 0-1-16,0-4 1 0,4 4-1 16,0 0 0-16,0 0 1 0,3 0-1 15,0 0 1-15,-1-4-1 0,3 4 1 16,2 0 0-16,-4 0-1 0,2 0 1 0,3 4 0 15,-2-4 0-15,2 7 0 16,2-5-1-16,1 4 1 0,0 0 0 0,3 3 0 16,-1 0 0-16,2 0 0 0,2 1 0 15,0 0 0-15,0 0 0 0,0-2 0 16,2 3 1-16,0-1-1 0,2-2 0 16,-3 2 1-16,0-2-1 0,1 2 0 15,-3 0 0-15,-2-2 0 0,-3 0 0 16,-1-1 0-16,-2-1 0 0,-4 1 0 0,-1-4 0 15,-3-3 0-15,-1 5 0 0,-3-5 0 16,0 4 0-16,-4-4 1 0,-2 0-1 16,-5 0 1-16,-1 0-1 0,-3 0 1 15,-4 0-1-15,-4 0 0 0,-1 4 0 16,-2-4 1-16,3 6-1 0,-4-1 0 16,-1 1 0-16,2-1 0 0,2 1 0 15,-1-2 0-15,0 3 0 0,-1 0 0 16,2-1 0-16,0 2 0 0,2-1 0 0,3 1 0 15,-1 2 0-15,3-1 0 0,1-1 0 16,5 0 0-16,0-1 0 0,2-1 0 16,3-1 0-16,6-2 0 0,-3-3 0 15,3 4 1-15,5-4 0 0,1 0 0 16,2 0 0-16,2 0-1 0,2 0-3 0,2 0-7 16,-3-6-15-16,1 0-81 0,-2 0-86 15,-1 1-212-15</inkml:trace>
  <inkml:trace contextRef="#ctx0" brushRef="#br0" timeOffset="13265.742">17133 13830 361 0,'0'-6'75'15,"0"6"1"-15,-3-4-65 0,3 4-5 16,-5-4 0-16,5 4 3 0,-5-4 2 16,5 4 3-16,0-3 2 0,0 3 1 15,0 0 0-15,0-4-3 0,-2 4-2 16,2 0-3-16,0 0-2 0,0 0-3 15,0 0-1-15,-4 0-2 0,4 5 0 0,-6-1-1 16,4 2 0-16,-4 1 1 0,6 3-1 16,-3-1 0-16,3 0 1 0,0 1 0 15,0-1 0-15,0-2 0 0,0-1 0 16,4-2 1-16,2 1 0 0,1-5 0 16,0 0 0-16,4 0 0 0,-2 0 0 15,3-7 0-15,-1 1 0 0,-1-3 0 16,2-1 0-16,-1-3-1 0,-2 3 0 15,-3-1 0-15,0 0 0 0,-1 1 0 0,-5 1 0 16,0 3 0-16,0 1 0 0,-7-1 0 16,1 1 0-16,-4 0 0 0,1 1 0 15,-2 1 1-15,2 3 0 0,-3-4 1 16,0 4 0-16,-2 0 0 0,5 0 1 16,-2 0-1-16,-1 4 1 0,4-4-1 0,1 5-1 15,0 1 0-15,2 0-1 0,2-2 0 16,-1 2 0-16,4 0-1 0,0 0 1 15,0 4-1-15,0-2 1 0,4 3-1 16,0-1 1-16,5-1-1 0,-5-1 1 16,6 0-1-16,-1-5 1 0,2-3 0 15,-2 0 0-15,4 0 1 0,-1-3-1 16,-1-2 1-16,-1-5 0 0,2 2 0 16,0-2 0-16,-4-2 0 0,-1 2-1 0,-1 1 1 15,-1 0 0-15,-5 0 0 0,0 0 0 16,0-1-1-16,-6 0 1 0,0 2-1 15,-5-1 0-15,1 1 1 0,-2 2 0 16,-3 6 0-16,-1-5 1 0,2 5 0 16,-1 7 0-16,-3-1 0 0,5 0 0 15,-2 2-1-15,2 1-1 0,2-3 1 16,2 2-1-16,2-3-1 0,1 1 1 0,6 0-1 16,0 1 1-16,0-3 0 15,6 4-1-15,2-4 1 0,2 4 0 0,1-4 0 16,6 2 0-16,-1-3 0 0,2-3 0 15,1 0-1-15,1-3 1 0,1-3-1 16,-2 1 1-16,0-2-1 0,-3 2 1 16,-2-2-1-16,-1 4 0 0,0-1 1 15,-7 0-1-15,1-1 1 0,-7-1-1 16,4-1 1-16,-4 0-1 0,-6-5 1 16,0 3-1-16,-2 0 1 0,-4 2-1 0,0 2 1 15,-4 1-1-15,-1 4 0 0,1 4 1 16,-1 2-1-16,-3 1 1 0,5 1-1 15,-2 1 0-15,4 1 0 0,2-3 0 16,1 0 1-16,4 0-1 0,0-1 0 16,6 2 0-16,0-3 0 0,6 3 0 15,0 0 1-15,5-2-1 0,3 3 1 0,1-3-1 16,5-4 0-16,0-2 1 0,-1 0-1 16,5 0 0-16,-3 0 0 0,-2-2 1 15,-2-4-1-15,1 1 0 0,-4 0 0 16,-2 1 1-16,-5-4-1 0,1 2 1 15,-3 1-1-15,-5-1 0 0,-5 1 0 16,-2-1 0-16,0 0 1 0,-5 1-1 16,-2-1-1-16,0 1 1 0,-5 5 0 15,5 0 0-15,-6 0 0 0,2 4 0 0,1-1 0 16,-2 6 1-16,1-2-1 0,3 2 0 16,2-2 0-16,1 1 0 0,3-5 0 15,3 4 0-15,1-3 0 0,5 0 0 16,0-4 0-16,4 4 0 0,2-4 0 15,3 0 0-15,2-4 0 0,-1-1 0 16,7 0 0-16,-3-1 0 0,1-2 0 16,-2 2-1-16,1-3 1 0,-3 1 0 0,-3-2 0 15,-3 2-1-15,-5-1 1 0,0 2 0 16,-5 1-1-16,-2 6 0 0,0 0-1 16,-5 0-1-16,-1 10-4 0,0-1-4 15,-1-1-4-15,1 0-10 0,0 1-23 16,0-2-69-16,5 0-84 0,1-4-197 15</inkml:trace>
  <inkml:trace contextRef="#ctx0" brushRef="#br0" timeOffset="26280.7">17237 13874 326 0,'0'0'67'0,"0"0"0"0,0 0-57 15,0 0-9-15,0 0-2 0,0 0 1 16,0 0 3-16,0 0 0 0,0 0 0 16,0 0-2-16,0 0 1 0,0 3-1 15,0-3 1-15,0 8-1 0,0-2 0 16,0 6 1-16,0 1 2 0,0 5 2 15,2 1 0-15,-2 5-1 0,0 1 1 16,0-1-1-16,0-1 0 0,0 0 0 0,0-4-1 16,5 0-1-16,-5-4 0 0,2-1 0 15,-2-2-1-15,6-1 0 0,-6-1 0 16,5-1 0-16,-5 0 0 0,3-2-1 16,-3-1 0-16,0-1-3 0,0-5-2 15,0 4-1-15,0-4-4 0,0 0-12 16,0 0-59-16,0-4-61 0,0 4-153 0</inkml:trace>
  <inkml:trace contextRef="#ctx0" brushRef="#br0" timeOffset="26764.26">17252 14654 256 0,'0'8'66'0,"0"1"2"0,-3 3-33 15,3-1-7-15,0 3-6 0,0 0-2 16,0 0-3-16,0 1-3 0,0-4-2 0,0 2-2 15,3 1-3-15,-3-4-1 0,4 0-2 16,-4 0 1-16,0 0-2 0,0 1 0 16,0-1 0-16,0 0 0 0,0-2 0 15,0-2 0-15,0 1-1 0,0-2 0 16,0-2-1-16,0 1 0 0,0-4 0 16,0 4 0-16,0-4-1 0,0 0-1 0,4 0-4 15,-4 7-4-15,0-7-8 0,0 5-34 16,0-5-34-16,4 5-61 0,-4-5-136 15</inkml:trace>
  <inkml:trace contextRef="#ctx0" brushRef="#br0" timeOffset="27137.007">17240 15284 230 0,'0'6'66'0,"5"0"5"0,-5-3-17 16,4 3-20-16,-4-2-8 0,0 2-5 15,3 1-5-15,-3 1-3 0,0 1-3 16,0 0-2-16,0 1-1 0,0-2-1 16,0 3-1-16,0-2-1 0,0-2-1 0,0 0 0 15,0 1 0-15,0-3-1 0,0 0 0 16,0 0-1-16,4 5 1 0,-4-2-1 16,4-1 0-16,-4 0-2 0,5 0-2 15,-5-1-5-15,5 3-8 0,-5-6-35 16,3-3-33-16,-3 3-61 0,5-3-136 15</inkml:trace>
  <inkml:trace contextRef="#ctx0" brushRef="#br0" timeOffset="27446.457">17272 15694 261 0,'0'8'66'16,"4"-2"4"-16,-4 0-35 0,3 0-3 16,-3 1-6-16,4-1-4 0,-4 1-3 0,0 0-1 15,0 0-2-15,2 1-3 0,-2-2-3 16,6 1-1-16,-6-1-2 0,5 0 0 16,-5-2-2-16,3-4 0 0,-3 8-2 15,6-8 0-15,-6 6-1 0,0-6 1 16,4 3-1-16,-4-3 0 0,0 6 0 15,0-6 0-15,0 7 0 0,0-4 0 0,0 2-2 16,3-1-2-16,-3-4-3 0,0 6-7 16,4-2-15-16,-4 1-65 0,3-1-73 15,-3-1-176-15</inkml:trace>
  <inkml:trace contextRef="#ctx0" brushRef="#br0" timeOffset="27664.212">17353 16038 361 0,'0'7'76'15,"0"-1"1"-15,0-1-65 0,-2 3-6 16,2-1-3-16,0-1 0 0,-6-2-1 16,6 0 0-16,0-1 1 0,0-3 1 15,-2 5 0-15,2-5-1 0,0 5 2 0,0-5-1 16,0 4-1-16,0-4-1 0,0 4-3 15,0-4-7-15,0 6-17 0,0-6-56 16,0 5-66-16,0-5-161 0</inkml:trace>
  <inkml:trace contextRef="#ctx0" brushRef="#br1" timeOffset="35329.724">17455 16181 285 0,'-5'-2'64'15,"5"2"3"-15,0-6-44 0,0 6-6 16,0-4 1-16,0 4 2 0,-5 0 0 16,5-4 1-16,0 4-2 0,-3 0-3 15,3-4-1-15,0 4-3 0,-5 0-2 16,5 0-4-16,-6 0-1 0,4 0-2 15,-3 0-2-15,-1 0-1 0,-1 4 0 0,0 0 1 16,0 3-1-16,-1 0 2 0,-3 3-1 16,4-1 1-16,-1 4 0 0,2 1 0 15,1-2 1-15,1 1-2 0,4-2 0 16,0 0-1-16,0 0-2 0,4-2 0 16,0-6-2-16,2 2 1 0,2-5 1 15,4 0 0-15,-2 0 2 0,3-11 0 16,1 1 2-16,2 0-1 0,-1-4 1 0,-3-1-1 15,-4 0 1-15,0-1-1 0,-2 2 2 16,-6-1 0-16,5 4 1 0,-5-3 2 16,-5 1 1-16,-1 2 1 0,-1 2 0 15,0 1 1-15,0 3 0 0,-2 1-1 16,-2 4-2-16,-1 0-2 0,3 6-1 16,-4 1-1-16,1 2-1 0,-1 5 0 15,1 2 0-15,4 2 0 0,-2 3 0 16,1 2 1-16,6-2-2 0,-1-1 1 0,4-1 0 15,0-3-2-15,0 2 0 0,0-6-2 16,6-1 0-16,0-3-1 0,2-2 1 16,3-6-1-16,-3 0 2 0,7-6 1 15,-2-5 1-15,4 0 1 0,-3-1 1 16,1-4-1-16,-2-2 0 0,-2 0 0 16,-2-2 0-16,-3 1 0 0,0-4 1 15,-6 2 1-15,0 4 2 0,0 3 3 0,-6 0 0 16,0 4 2-16,-2 3-1 0,-1 3 0 15,-4 4-1-15,-3 0-3 0,2 9-1 16,-5 0-2-16,5 5-1 0,-5 1 0 16,4 2 0-16,0 3 0 0,3 0 0 15,0-1 0-15,5 0-1 0,1-3 1 16,6-1-1-16,0-2-1 0,6-3 0 16,1-1-1-16,4-4 0 0,-2-5 0 0,4 3 0 15,1-6 1-15,4-2 0 0,0-2 1 16,-2-6 0-16,4-4 1 0,0 1 0 15,-6-3 0-15,2 0 0 0,-8-2 0 16,-2 1 0-16,-6 2 1 0,0 2 3 16,-4 1 0-16,-3 2 0 0,-2 4 1 15,-4 0 0-15,-4 5 0 0,-3 4 0 16,-1 0-2-16,-1 10 0 0,-2 1-1 16,-1 3-1-16,3 1 0 0,3 1 0 15,-1 3-1-15,4 0-1 0,4 2 1 0,1-4 0 16,3-1-1-16,2 1 1 0,6-1-1 15,0-3 0-15,6-1 0 0,1-5-1 16,0 3 1-16,3-2 0 0,1-8 1 16,5 0-1-16,0-5 1 0,-2-2-1 15,5-3 1-15,-5-9-1 0,4 0 1 16,-5 0-1-16,-5-1 0 0,-1-1 0 0,-1 3 1 16,-6 2 2-16,0 4 1 0,0 2 1 15,-8 3 1-15,1 7-1 0,-3 0 0 16,-3 3-1-16,-2 7 0 0,1 1-3 15,-4 2-1-15,4 1 0 0,-1 2 1 16,2 0 0-16,5-3-1 0,2 1 0 16,2-5 0-16,4 0-1 0,0 1-1 15,5-4-1-15,1-4 0 0,3-2 0 0,3 0-1 16,2 0 0-16,-1-2 1 0,1-9 0 16,3-1 1-16,-5-1 0 0,-2 0 1 15,-3-1 1-15,-7 0 1 0,4 0-1 16,-4 5 1-16,0 1 1 0,-6 1-1 15,2 2-1-15,-2 5-1 0,1 0 0 0,-5 3 0 16,2 6-1-16,-5 1-5 0,0 2-9 16,-1 3-13-16,-3 1-93 0,4 2-97 15,5-4-242-15</inkml:trace>
  <inkml:trace contextRef="#ctx0" brushRef="#br1" timeOffset="37028.641">15321 15827 376 0,'-5'-4'86'16,"5"4"2"-16,-5 0-62 0,5 0-2 16,0 0-1-16,0 0 0 0,-4-4 1 15,4 4-1-15,0 0 0 0,0 0-2 0,0 0-3 16,0 0-4-16,0 0-3 16,0 0-2-16,0 0-3 0,0 0-2 15,0 0 0-15,5 4-1 0,-1-4 1 0,1 0 0 16,1 4 2-16,4-4 0 0,3 0 0 15,1 0 0-15,6 0 1 0,1 0-1 16,7 0 0-16,-2-4 0 0,1 4-2 16,3 0 1-16,0-5-2 0,0 5 0 15,2-4 0-15,1 4-1 0,3 0 0 16,4 0-1-16,4 0 0 0,4 0 0 16,0 5 0-16,4-5 0 0,1 0-1 0,4 0 1 15,4 0 0-15,0 0 0 0,3-7 0 16,5 7 0-16,-3-4 0 0,-2 1 0 15,-4 3-1-15,-6 0 1 0,-1 0-1 16,-8 0 0-16,-5 3 1 0,-1 1-1 16,-2 0 0-16,-1 1 0 0,-1-1 0 15,-2 2 0-15,-2 0 0 0,0-2 0 0,-1 0 0 16,-3-4 0-16,0 4 0 0,-3-4 0 16,-3 0 1-16,-2 0-1 0,-5 0 0 15,-3-4 1-15,-3 4-1 0,-3 0 1 16,-2 0-1-16,-3 0 2 0,0-4-1 15,0 4 2-15,0 0 1 0,0 0 0 16,0 0 0-16,0 0 0 0,0 0 0 16,0 0-1-16,0 0 0 0,0 0-2 0,0-4 0 15,0 4-1-15,0 0 0 0,0 0 0 16,0 0 0-16,0 0 0 0,0 0 0 16,0 0 0-16,4-3 0 0,-4 3 1 15,0 0-1-15,0 0 1 0,0 0-1 16,0 0 1-16,0 0-1 0,0-4 1 15,0 4-1-15,0 0 0 0,0 0 1 16,0 0-1-16,0-3 0 0,0 3 0 0,0-4 0 16,0 4 0-16,0-4 0 0,-4 4 1 15,4-4-1-15,-3 1 0 0,3 3 0 16,-5-7 0-16,0 7 0 0,-2-7 0 16,1 2 0-16,-2-1 0 0,1 2 1 15,-5-4-1-15,0 1 1 0,3-3 0 16,-5 0 1-16,3 0-1 0,-3 1 1 15,2-2 0-15,1 3 0 0,0 2-1 0,-1 0 1 16,1 1 0-16,1 1-1 0,-3 1 0 16,3 3 0-16,0-5 0 0,-2 5 0 15,3 0 0-15,-2 0 1 0,5 0-1 16,-1 0 0-16,1 0 0 0,3 0 0 16,-2 0-1-16,5 0 1 0,-6 0 0 15,6 0 0-15,-2 0 0 0,2 0 0 16,0 0 0-16,0 0 1 0,0 0-1 15,0 5 0-15,0-5 0 0,0 0-1 0,0 0 1 16,0 0-2-16,0 0 1 0,0 0-1 16,3 3 1-16,-3-3-1 0,6 7 1 15,0-7 0-15,1 8 1 0,2-6-1 16,2 4 0-16,3 0 1 0,3 3-1 16,-1 1 0-16,3 0 1 0,1-1-1 15,1 3 1-15,-3-3-1 0,3 1 1 16,-3-4-1-16,-4-1 1 0,-1 1-1 15,-1-4 0-15,-4-2 0 0,-1 6 0 0,-3-6 0 16,-1 0 0-16,-3 4 0 0,0-4-1 16,0 0 1-16,0 5-1 0,0-5 2 15,0 0-1-15,0 3 1 0,0-3 0 16,-7 6 1-16,1-1-1 0,-2 3 1 16,0 1-1-16,-4 1 0 0,-1 1 0 15,-2 3 0-15,-2 1 0 0,1 0-1 16,-1 1 1-16,-3 0-1 0,2 0 0 0,2 0 0 15,-3 1 1-15,4-3-1 0,1 1 0 16,2-4 1-16,1 0-1 0,3-2 0 16,2-2 0-16,4-1 0 0,-3-2 1 15,5 0-1-15,-2-4 0 0,2 5 0 16,-4-5-1-16,4 0-1 0,0 0-3 16,0 0-2-16,0 0-3 0,0 0-5 15,4-4-7-15,-2-1-9 0,5-2-15 16,0-6-93-16,6-1-100 0,0-4-245 0</inkml:trace>
  <inkml:trace contextRef="#ctx0" brushRef="#br1" timeOffset="39577.327">17464 16202 300 0,'0'-4'77'0,"0"-1"3"0,0-1-39 16,0 2-11-16,0 4-5 0,0-4-4 0,0 4-1 15,0-5-4-15,0 5 0 0,0 0-3 16,0 0 0-16,-3-3 0 0,3 3-2 16,-4 0-1-16,4 0-1 0,-6 0-2 15,3 3-1-15,-4 2-1 0,-3-1-1 16,2 2-1-16,-5 2-1 0,1 0 0 15,-1 2-1-15,-1 1 1 0,5 0-1 0,-1 1 0 16,1 1 0-16,2-1 0 0,1-3 0 16,2 1 0-16,4-1-1 0,-3-2 1 15,3-1-1-15,0 0 0 0,3-3 1 16,2 0-1-16,0 1 0 0,-2-4 1 16,3 0 0-16,2 0 0 0,-2-4 0 15,4-1 1-15,-1-2-1 0,2 1 0 16,-2-2 0-16,-2-1 0 0,3-2 0 15,-3-2 1-15,-4 4 0 0,-3-2 1 0,0 0 2 16,0 3 1-16,-3 0 1 0,-3 2 2 16,-2 2-1-16,-2 4 1 0,2-3-2 15,-4 3-2-15,3 0-1 0,-2 4-1 16,-2 2-2-16,0 2 0 0,4 3-1 16,-3 0 0-16,1 1 0 0,3 1 1 15,0-1-1-15,3 1 0 0,5-5 0 16,0 1 0-16,0-2-1 0,0-2 1 0,5 1-1 15,3-3 0-15,-1-3 1 0,3 0 0 16,0 0 0-16,3-9 1 0,0 5 0 16,1-4 0-16,-2-1 0 0,2 1 0 15,-3-3-1-15,-3 0 1 0,3 2 0 16,-8-4 0-16,-3 2 1 0,0 2-1 16,0 1 0-16,-3 3 1 0,-7 2 0 15,2 3 0-15,-4 0-1 0,-2 0 1 0,1 5-1 16,-6 3 1-16,5 4-2 0,-2 0 1 15,0 1 0-15,5-2-1 0,0-2 0 16,4 1 0-16,3-4 0 0,4 1 0 16,0-3-1-16,0 3-1 0,0-2 1 15,6 1 0-15,4-6-1 0,-1 3 2 0,3-3-1 16,0-7 0-16,2 1 1 0,-1-2 0 16,2-1-1-16,-2 1 1 0,-2-3 0 15,-1 0 0-15,-3 2 1 0,-1-2 0 16,-6 3 0-16,0 2 0 0,0 1-1 15,-7 5 0-15,-1 0 0 0,-4 7-2 16,0 3-5-16,-4 0-6 0,-1 1-10 16,3 2-64-16,0 0-32 0,1-2-83 15,1 0-181-15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1295"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1295"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8">
            <a:extLst>
              <a:ext uri="{FF2B5EF4-FFF2-40B4-BE49-F238E27FC236}">
                <a16:creationId xmlns:a16="http://schemas.microsoft.com/office/drawing/2014/main" id="{18EE43BF-208F-414E-927A-4192604E7D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F70B2E17-E472-4623-B7EF-5FB32298F4ED}" type="slidenum">
              <a:rPr lang="de-DE" altLang="en-US" sz="1200" i="0">
                <a:cs typeface="Arial" panose="020B0604020202020204" pitchFamily="34" charset="0"/>
              </a:rPr>
              <a:pPr/>
              <a:t>8</a:t>
            </a:fld>
            <a:endParaRPr lang="de-DE" altLang="en-US" sz="1200" i="0">
              <a:cs typeface="Arial" panose="020B0604020202020204" pitchFamily="34" charset="0"/>
            </a:endParaRPr>
          </a:p>
        </p:txBody>
      </p:sp>
      <p:sp>
        <p:nvSpPr>
          <p:cNvPr id="48131" name="Text Box 1">
            <a:extLst>
              <a:ext uri="{FF2B5EF4-FFF2-40B4-BE49-F238E27FC236}">
                <a16:creationId xmlns:a16="http://schemas.microsoft.com/office/drawing/2014/main" id="{616BE17E-8E80-4259-B9B0-F4F90E4E582E}"/>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8132" name="Rectangle 2">
            <a:extLst>
              <a:ext uri="{FF2B5EF4-FFF2-40B4-BE49-F238E27FC236}">
                <a16:creationId xmlns:a16="http://schemas.microsoft.com/office/drawing/2014/main" id="{12E2162F-EF97-4AC4-9E93-F702EBCB2DAF}"/>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8">
            <a:extLst>
              <a:ext uri="{FF2B5EF4-FFF2-40B4-BE49-F238E27FC236}">
                <a16:creationId xmlns:a16="http://schemas.microsoft.com/office/drawing/2014/main" id="{EF866A1B-291F-40CD-A40D-52AD93291E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B7D52708-874F-4EBC-A8A1-7E69A2DFB728}" type="slidenum">
              <a:rPr lang="de-DE" altLang="en-US" sz="1200" i="0">
                <a:cs typeface="Arial" panose="020B0604020202020204" pitchFamily="34" charset="0"/>
              </a:rPr>
              <a:pPr/>
              <a:t>21</a:t>
            </a:fld>
            <a:endParaRPr lang="de-DE" altLang="en-US" sz="1200" i="0">
              <a:cs typeface="Arial" panose="020B0604020202020204" pitchFamily="34" charset="0"/>
            </a:endParaRPr>
          </a:p>
        </p:txBody>
      </p:sp>
      <p:sp>
        <p:nvSpPr>
          <p:cNvPr id="55299" name="Text Box 1">
            <a:extLst>
              <a:ext uri="{FF2B5EF4-FFF2-40B4-BE49-F238E27FC236}">
                <a16:creationId xmlns:a16="http://schemas.microsoft.com/office/drawing/2014/main" id="{63F19314-F274-477C-A0C0-2D9DB87F8A29}"/>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5300" name="Rectangle 2">
            <a:extLst>
              <a:ext uri="{FF2B5EF4-FFF2-40B4-BE49-F238E27FC236}">
                <a16:creationId xmlns:a16="http://schemas.microsoft.com/office/drawing/2014/main" id="{9FCFFB89-71B2-4EB5-AFB0-E44B63C6EEEB}"/>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8">
            <a:extLst>
              <a:ext uri="{FF2B5EF4-FFF2-40B4-BE49-F238E27FC236}">
                <a16:creationId xmlns:a16="http://schemas.microsoft.com/office/drawing/2014/main" id="{743645E5-1DC8-4B59-A2D0-8AFE12AA91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A66EAFF8-7A1F-4729-A0FC-4E6DEF98722A}" type="slidenum">
              <a:rPr lang="de-DE" altLang="en-US" sz="1200" i="0">
                <a:cs typeface="Arial" panose="020B0604020202020204" pitchFamily="34" charset="0"/>
              </a:rPr>
              <a:pPr/>
              <a:t>23</a:t>
            </a:fld>
            <a:endParaRPr lang="de-DE" altLang="en-US" sz="1200" i="0">
              <a:cs typeface="Arial" panose="020B0604020202020204" pitchFamily="34" charset="0"/>
            </a:endParaRPr>
          </a:p>
        </p:txBody>
      </p:sp>
      <p:sp>
        <p:nvSpPr>
          <p:cNvPr id="56323" name="Text Box 1">
            <a:extLst>
              <a:ext uri="{FF2B5EF4-FFF2-40B4-BE49-F238E27FC236}">
                <a16:creationId xmlns:a16="http://schemas.microsoft.com/office/drawing/2014/main" id="{F3170FB1-349C-4EB0-9596-363E3D7E658A}"/>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6324" name="Rectangle 2">
            <a:extLst>
              <a:ext uri="{FF2B5EF4-FFF2-40B4-BE49-F238E27FC236}">
                <a16:creationId xmlns:a16="http://schemas.microsoft.com/office/drawing/2014/main" id="{FD9786C0-6324-4246-A8E2-6A8034341058}"/>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8">
            <a:extLst>
              <a:ext uri="{FF2B5EF4-FFF2-40B4-BE49-F238E27FC236}">
                <a16:creationId xmlns:a16="http://schemas.microsoft.com/office/drawing/2014/main" id="{F008E9BC-34F8-4148-A5AC-453CEE3CA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19AF99CF-4B67-4FAE-8022-641D4111A113}" type="slidenum">
              <a:rPr lang="de-DE" altLang="en-US" sz="1200" i="0">
                <a:cs typeface="Arial" panose="020B0604020202020204" pitchFamily="34" charset="0"/>
              </a:rPr>
              <a:pPr/>
              <a:t>24</a:t>
            </a:fld>
            <a:endParaRPr lang="de-DE" altLang="en-US" sz="1200" i="0">
              <a:cs typeface="Arial" panose="020B0604020202020204" pitchFamily="34" charset="0"/>
            </a:endParaRPr>
          </a:p>
        </p:txBody>
      </p:sp>
      <p:sp>
        <p:nvSpPr>
          <p:cNvPr id="57347" name="Text Box 1">
            <a:extLst>
              <a:ext uri="{FF2B5EF4-FFF2-40B4-BE49-F238E27FC236}">
                <a16:creationId xmlns:a16="http://schemas.microsoft.com/office/drawing/2014/main" id="{D7FBCE6E-D6F6-430E-82F8-4B82234F93CD}"/>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7348" name="Rectangle 2">
            <a:extLst>
              <a:ext uri="{FF2B5EF4-FFF2-40B4-BE49-F238E27FC236}">
                <a16:creationId xmlns:a16="http://schemas.microsoft.com/office/drawing/2014/main" id="{A8ADE925-52C5-484B-A134-7494D49C2EF0}"/>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A58B909F-D75D-4DBF-B435-907AE83233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pPr>
              <a:buFont typeface="Times New Roman" panose="02020603050405020304" pitchFamily="18" charset="0"/>
              <a:buNone/>
            </a:pPr>
            <a:fld id="{89FAD11F-FC73-4482-847C-16597B347CB7}" type="slidenum">
              <a:rPr lang="de-DE" altLang="en-US" sz="1200" i="0">
                <a:cs typeface="Lucida Sans Unicode" panose="020B0602030504020204" pitchFamily="34" charset="0"/>
              </a:rPr>
              <a:pPr>
                <a:buFont typeface="Times New Roman" panose="02020603050405020304" pitchFamily="18" charset="0"/>
                <a:buNone/>
              </a:pPr>
              <a:t>29</a:t>
            </a:fld>
            <a:endParaRPr lang="de-DE" altLang="en-US" sz="1200" i="0">
              <a:cs typeface="Lucida Sans Unicode" panose="020B0602030504020204" pitchFamily="34" charset="0"/>
            </a:endParaRPr>
          </a:p>
        </p:txBody>
      </p:sp>
      <p:sp>
        <p:nvSpPr>
          <p:cNvPr id="58371" name="Text Box 1">
            <a:extLst>
              <a:ext uri="{FF2B5EF4-FFF2-40B4-BE49-F238E27FC236}">
                <a16:creationId xmlns:a16="http://schemas.microsoft.com/office/drawing/2014/main" id="{64295F32-4FB3-4272-8D49-A1A0E7FD1B8D}"/>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8372" name="Rectangle 2">
            <a:extLst>
              <a:ext uri="{FF2B5EF4-FFF2-40B4-BE49-F238E27FC236}">
                <a16:creationId xmlns:a16="http://schemas.microsoft.com/office/drawing/2014/main" id="{2CD7FF5A-E9D8-4DB0-8EE4-8220085226B3}"/>
              </a:ext>
            </a:extLst>
          </p:cNvPr>
          <p:cNvSpPr>
            <a:spLocks noGrp="1" noChangeArrowheads="1"/>
          </p:cNvSpPr>
          <p:nvPr>
            <p:ph type="body"/>
          </p:nvPr>
        </p:nvSpPr>
        <p:spPr>
          <a:xfrm>
            <a:off x="382588" y="5237163"/>
            <a:ext cx="5603875" cy="3757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7E4E0D17-E838-49C2-98B3-AB8CCDB3C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AA2B5642-2ACB-42E1-B900-C210E39811D1}" type="slidenum">
              <a:rPr lang="de-DE" altLang="en-US" sz="1200" i="0">
                <a:cs typeface="Arial" panose="020B0604020202020204" pitchFamily="34" charset="0"/>
              </a:rPr>
              <a:pPr/>
              <a:t>9</a:t>
            </a:fld>
            <a:endParaRPr lang="de-DE" altLang="en-US" sz="1200" i="0">
              <a:cs typeface="Arial" panose="020B0604020202020204" pitchFamily="34" charset="0"/>
            </a:endParaRPr>
          </a:p>
        </p:txBody>
      </p:sp>
      <p:sp>
        <p:nvSpPr>
          <p:cNvPr id="49155" name="Text Box 1">
            <a:extLst>
              <a:ext uri="{FF2B5EF4-FFF2-40B4-BE49-F238E27FC236}">
                <a16:creationId xmlns:a16="http://schemas.microsoft.com/office/drawing/2014/main" id="{A15425A8-88B2-455F-B79D-8927FA09D567}"/>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9156" name="Rectangle 2">
            <a:extLst>
              <a:ext uri="{FF2B5EF4-FFF2-40B4-BE49-F238E27FC236}">
                <a16:creationId xmlns:a16="http://schemas.microsoft.com/office/drawing/2014/main" id="{1F861F8E-BDBB-4ED1-989D-9906F70A8A25}"/>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a:extLst>
              <a:ext uri="{FF2B5EF4-FFF2-40B4-BE49-F238E27FC236}">
                <a16:creationId xmlns:a16="http://schemas.microsoft.com/office/drawing/2014/main" id="{45E4A78E-C727-4C3F-9045-6579C07411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C178F950-72FF-413C-80B3-4620B1A21A0F}" type="slidenum">
              <a:rPr lang="de-DE" altLang="en-US" sz="1200" i="0">
                <a:cs typeface="Arial" panose="020B0604020202020204" pitchFamily="34" charset="0"/>
              </a:rPr>
              <a:pPr/>
              <a:t>11</a:t>
            </a:fld>
            <a:endParaRPr lang="de-DE" altLang="en-US" sz="1200" i="0">
              <a:cs typeface="Arial" panose="020B0604020202020204" pitchFamily="34" charset="0"/>
            </a:endParaRPr>
          </a:p>
        </p:txBody>
      </p:sp>
      <p:sp>
        <p:nvSpPr>
          <p:cNvPr id="47107" name="Text Box 1">
            <a:extLst>
              <a:ext uri="{FF2B5EF4-FFF2-40B4-BE49-F238E27FC236}">
                <a16:creationId xmlns:a16="http://schemas.microsoft.com/office/drawing/2014/main" id="{F718B16E-3590-40F9-BDE0-D08B0976BC0F}"/>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47108" name="Rectangle 2">
            <a:extLst>
              <a:ext uri="{FF2B5EF4-FFF2-40B4-BE49-F238E27FC236}">
                <a16:creationId xmlns:a16="http://schemas.microsoft.com/office/drawing/2014/main" id="{FD2A102E-E56E-45A3-9D83-A78709C76919}"/>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8">
            <a:extLst>
              <a:ext uri="{FF2B5EF4-FFF2-40B4-BE49-F238E27FC236}">
                <a16:creationId xmlns:a16="http://schemas.microsoft.com/office/drawing/2014/main" id="{5F3844BB-3E07-466F-87E0-4FC73FD84F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6354330B-D47A-4CDC-B6A1-882D3AB7BDF0}" type="slidenum">
              <a:rPr lang="de-DE" altLang="en-US" sz="1200" i="0">
                <a:cs typeface="Arial" panose="020B0604020202020204" pitchFamily="34" charset="0"/>
              </a:rPr>
              <a:pPr/>
              <a:t>12</a:t>
            </a:fld>
            <a:endParaRPr lang="de-DE" altLang="en-US" sz="1200" i="0">
              <a:cs typeface="Arial" panose="020B0604020202020204" pitchFamily="34" charset="0"/>
            </a:endParaRPr>
          </a:p>
        </p:txBody>
      </p:sp>
      <p:sp>
        <p:nvSpPr>
          <p:cNvPr id="54275" name="Text Box 1">
            <a:extLst>
              <a:ext uri="{FF2B5EF4-FFF2-40B4-BE49-F238E27FC236}">
                <a16:creationId xmlns:a16="http://schemas.microsoft.com/office/drawing/2014/main" id="{CB62036F-D301-4744-803D-97D0BA93D375}"/>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4276" name="Rectangle 2">
            <a:extLst>
              <a:ext uri="{FF2B5EF4-FFF2-40B4-BE49-F238E27FC236}">
                <a16:creationId xmlns:a16="http://schemas.microsoft.com/office/drawing/2014/main" id="{050243D0-7887-4435-857D-53872A502813}"/>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8">
            <a:extLst>
              <a:ext uri="{FF2B5EF4-FFF2-40B4-BE49-F238E27FC236}">
                <a16:creationId xmlns:a16="http://schemas.microsoft.com/office/drawing/2014/main" id="{44697331-197D-4616-8DB1-31A3251A56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08365600-C620-4DB8-8E19-FAB9117A5F9A}" type="slidenum">
              <a:rPr lang="de-DE" altLang="en-US" sz="1200" i="0">
                <a:cs typeface="Arial" panose="020B0604020202020204" pitchFamily="34" charset="0"/>
              </a:rPr>
              <a:pPr/>
              <a:t>13</a:t>
            </a:fld>
            <a:endParaRPr lang="de-DE" altLang="en-US" sz="1200" i="0">
              <a:cs typeface="Arial" panose="020B0604020202020204" pitchFamily="34" charset="0"/>
            </a:endParaRPr>
          </a:p>
        </p:txBody>
      </p:sp>
      <p:sp>
        <p:nvSpPr>
          <p:cNvPr id="50179" name="Text Box 1">
            <a:extLst>
              <a:ext uri="{FF2B5EF4-FFF2-40B4-BE49-F238E27FC236}">
                <a16:creationId xmlns:a16="http://schemas.microsoft.com/office/drawing/2014/main" id="{F574EAFF-13B2-429A-9852-4672E1546BAC}"/>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0180" name="Rectangle 2">
            <a:extLst>
              <a:ext uri="{FF2B5EF4-FFF2-40B4-BE49-F238E27FC236}">
                <a16:creationId xmlns:a16="http://schemas.microsoft.com/office/drawing/2014/main" id="{FF903C72-64B9-4D03-84D4-EA5EBC9F1E43}"/>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extLst>
      <p:ext uri="{BB962C8B-B14F-4D97-AF65-F5344CB8AC3E}">
        <p14:creationId xmlns:p14="http://schemas.microsoft.com/office/powerpoint/2010/main" val="188068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8">
            <a:extLst>
              <a:ext uri="{FF2B5EF4-FFF2-40B4-BE49-F238E27FC236}">
                <a16:creationId xmlns:a16="http://schemas.microsoft.com/office/drawing/2014/main" id="{B0E91AA4-436A-48C2-8DC2-240CCDA9F1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256B8E5F-0F8A-4B30-B2C2-FB804E45C662}" type="slidenum">
              <a:rPr lang="de-DE" altLang="en-US" sz="1200" i="0">
                <a:cs typeface="Arial" panose="020B0604020202020204" pitchFamily="34" charset="0"/>
              </a:rPr>
              <a:pPr/>
              <a:t>15</a:t>
            </a:fld>
            <a:endParaRPr lang="de-DE" altLang="en-US" sz="1200" i="0">
              <a:cs typeface="Arial" panose="020B0604020202020204" pitchFamily="34" charset="0"/>
            </a:endParaRPr>
          </a:p>
        </p:txBody>
      </p:sp>
      <p:sp>
        <p:nvSpPr>
          <p:cNvPr id="51203" name="Text Box 1">
            <a:extLst>
              <a:ext uri="{FF2B5EF4-FFF2-40B4-BE49-F238E27FC236}">
                <a16:creationId xmlns:a16="http://schemas.microsoft.com/office/drawing/2014/main" id="{F67FF7AA-3E91-4BDB-8B76-09F7BBF12D6B}"/>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1204" name="Rectangle 2">
            <a:extLst>
              <a:ext uri="{FF2B5EF4-FFF2-40B4-BE49-F238E27FC236}">
                <a16:creationId xmlns:a16="http://schemas.microsoft.com/office/drawing/2014/main" id="{D7E5343F-8023-4184-8C4D-B949B5C98EDF}"/>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a:extLst>
              <a:ext uri="{FF2B5EF4-FFF2-40B4-BE49-F238E27FC236}">
                <a16:creationId xmlns:a16="http://schemas.microsoft.com/office/drawing/2014/main" id="{4486CF3E-002E-4E6D-B0AA-E93E17EAD3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12AE5531-8C8C-47D0-A00E-D669DDC2FA1F}" type="slidenum">
              <a:rPr lang="de-DE" altLang="en-US" sz="1200" i="0">
                <a:cs typeface="Arial" panose="020B0604020202020204" pitchFamily="34" charset="0"/>
              </a:rPr>
              <a:pPr/>
              <a:t>16</a:t>
            </a:fld>
            <a:endParaRPr lang="de-DE" altLang="en-US" sz="1200" i="0">
              <a:cs typeface="Arial" panose="020B0604020202020204" pitchFamily="34" charset="0"/>
            </a:endParaRPr>
          </a:p>
        </p:txBody>
      </p:sp>
      <p:sp>
        <p:nvSpPr>
          <p:cNvPr id="52227" name="Text Box 1">
            <a:extLst>
              <a:ext uri="{FF2B5EF4-FFF2-40B4-BE49-F238E27FC236}">
                <a16:creationId xmlns:a16="http://schemas.microsoft.com/office/drawing/2014/main" id="{F9D4918F-5197-4BDF-876B-8476C4F3DC4E}"/>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2228" name="Rectangle 2">
            <a:extLst>
              <a:ext uri="{FF2B5EF4-FFF2-40B4-BE49-F238E27FC236}">
                <a16:creationId xmlns:a16="http://schemas.microsoft.com/office/drawing/2014/main" id="{DE10EFDB-F548-493C-8CF7-D6C1716FC500}"/>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8">
            <a:extLst>
              <a:ext uri="{FF2B5EF4-FFF2-40B4-BE49-F238E27FC236}">
                <a16:creationId xmlns:a16="http://schemas.microsoft.com/office/drawing/2014/main" id="{A8371107-EFCA-46F8-8616-4DE32C96E0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03288">
              <a:defRPr sz="2400" i="1">
                <a:solidFill>
                  <a:schemeClr val="tx1"/>
                </a:solidFill>
                <a:latin typeface="Times New Roman" panose="02020603050405020304" pitchFamily="18" charset="0"/>
              </a:defRPr>
            </a:lvl1pPr>
            <a:lvl2pPr marL="742950" indent="-285750" defTabSz="903288">
              <a:defRPr sz="2400" i="1">
                <a:solidFill>
                  <a:schemeClr val="tx1"/>
                </a:solidFill>
                <a:latin typeface="Times New Roman" panose="02020603050405020304" pitchFamily="18" charset="0"/>
              </a:defRPr>
            </a:lvl2pPr>
            <a:lvl3pPr marL="1143000" indent="-228600" defTabSz="903288">
              <a:defRPr sz="2400" i="1">
                <a:solidFill>
                  <a:schemeClr val="tx1"/>
                </a:solidFill>
                <a:latin typeface="Times New Roman" panose="02020603050405020304" pitchFamily="18" charset="0"/>
              </a:defRPr>
            </a:lvl3pPr>
            <a:lvl4pPr marL="1600200" indent="-228600" defTabSz="903288">
              <a:defRPr sz="2400" i="1">
                <a:solidFill>
                  <a:schemeClr val="tx1"/>
                </a:solidFill>
                <a:latin typeface="Times New Roman" panose="02020603050405020304" pitchFamily="18" charset="0"/>
              </a:defRPr>
            </a:lvl4pPr>
            <a:lvl5pPr marL="2057400" indent="-228600" defTabSz="903288">
              <a:defRPr sz="2400" i="1">
                <a:solidFill>
                  <a:schemeClr val="tx1"/>
                </a:solidFill>
                <a:latin typeface="Times New Roman" panose="02020603050405020304" pitchFamily="18" charset="0"/>
              </a:defRPr>
            </a:lvl5pPr>
            <a:lvl6pPr marL="2514600" indent="-228600" defTabSz="903288"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defTabSz="903288"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defTabSz="903288"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defTabSz="903288" eaLnBrk="0" fontAlgn="base" hangingPunct="0">
              <a:spcBef>
                <a:spcPct val="0"/>
              </a:spcBef>
              <a:spcAft>
                <a:spcPct val="0"/>
              </a:spcAft>
              <a:defRPr sz="2400" i="1">
                <a:solidFill>
                  <a:schemeClr val="tx1"/>
                </a:solidFill>
                <a:latin typeface="Times New Roman" panose="02020603050405020304" pitchFamily="18" charset="0"/>
              </a:defRPr>
            </a:lvl9pPr>
          </a:lstStyle>
          <a:p>
            <a:fld id="{B8F835CD-E763-4666-93FE-BA542536FEF9}" type="slidenum">
              <a:rPr lang="de-DE" altLang="en-US" sz="1200" i="0">
                <a:cs typeface="Arial" panose="020B0604020202020204" pitchFamily="34" charset="0"/>
              </a:rPr>
              <a:pPr/>
              <a:t>17</a:t>
            </a:fld>
            <a:endParaRPr lang="de-DE" altLang="en-US" sz="1200" i="0">
              <a:cs typeface="Arial" panose="020B0604020202020204" pitchFamily="34" charset="0"/>
            </a:endParaRPr>
          </a:p>
        </p:txBody>
      </p:sp>
      <p:sp>
        <p:nvSpPr>
          <p:cNvPr id="53251" name="Text Box 1">
            <a:extLst>
              <a:ext uri="{FF2B5EF4-FFF2-40B4-BE49-F238E27FC236}">
                <a16:creationId xmlns:a16="http://schemas.microsoft.com/office/drawing/2014/main" id="{DEC5344F-E308-4614-949E-4972B6141B45}"/>
              </a:ext>
            </a:extLst>
          </p:cNvPr>
          <p:cNvSpPr txBox="1">
            <a:spLocks noChangeArrowheads="1"/>
          </p:cNvSpPr>
          <p:nvPr/>
        </p:nvSpPr>
        <p:spPr bwMode="auto">
          <a:xfrm>
            <a:off x="211138" y="298450"/>
            <a:ext cx="6176962" cy="4638675"/>
          </a:xfrm>
          <a:prstGeom prst="rect">
            <a:avLst/>
          </a:prstGeom>
          <a:solidFill>
            <a:srgbClr val="FFFFFF"/>
          </a:solidFill>
          <a:ln w="9525">
            <a:solidFill>
              <a:srgbClr val="000000"/>
            </a:solidFill>
            <a:miter lim="800000"/>
            <a:headEnd/>
            <a:tailEnd/>
          </a:ln>
        </p:spPr>
        <p:txBody>
          <a:bodyPr wrap="none" lIns="85990" tIns="42995" rIns="85990" bIns="42995"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53252" name="Rectangle 2">
            <a:extLst>
              <a:ext uri="{FF2B5EF4-FFF2-40B4-BE49-F238E27FC236}">
                <a16:creationId xmlns:a16="http://schemas.microsoft.com/office/drawing/2014/main" id="{6C02ADC4-1829-42A0-B7E9-65F6DB2B2FDD}"/>
              </a:ext>
            </a:extLst>
          </p:cNvPr>
          <p:cNvSpPr>
            <a:spLocks noGrp="1" noChangeArrowheads="1"/>
          </p:cNvSpPr>
          <p:nvPr>
            <p:ph type="body"/>
          </p:nvPr>
        </p:nvSpPr>
        <p:spPr>
          <a:xfrm>
            <a:off x="382588" y="5237163"/>
            <a:ext cx="5603875" cy="375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19</a:t>
            </a:fld>
            <a:endParaRPr lang="de-DE" altLang="de-DE"/>
          </a:p>
        </p:txBody>
      </p:sp>
    </p:spTree>
    <p:extLst>
      <p:ext uri="{BB962C8B-B14F-4D97-AF65-F5344CB8AC3E}">
        <p14:creationId xmlns:p14="http://schemas.microsoft.com/office/powerpoint/2010/main" val="1758542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3711008502"/>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692275" y="381000"/>
            <a:ext cx="6981825" cy="957263"/>
          </a:xfr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1692275" y="1628775"/>
            <a:ext cx="3449638" cy="44640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quarter" idx="2"/>
          </p:nvPr>
        </p:nvSpPr>
        <p:spPr>
          <a:xfrm>
            <a:off x="5294313" y="1628775"/>
            <a:ext cx="3451225" cy="21558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Inhaltsplatzhalter 4"/>
          <p:cNvSpPr>
            <a:spLocks noGrp="1"/>
          </p:cNvSpPr>
          <p:nvPr>
            <p:ph sz="quarter" idx="3"/>
          </p:nvPr>
        </p:nvSpPr>
        <p:spPr>
          <a:xfrm>
            <a:off x="5294313" y="3937000"/>
            <a:ext cx="3451225" cy="21558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extLst>
      <p:ext uri="{BB962C8B-B14F-4D97-AF65-F5344CB8AC3E}">
        <p14:creationId xmlns:p14="http://schemas.microsoft.com/office/powerpoint/2010/main" val="183747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customXml" Target="../ink/ink2.x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6.png"/><Relationship Id="rId5" Type="http://schemas.openxmlformats.org/officeDocument/2006/relationships/image" Target="../media/image11.wmf"/><Relationship Id="rId10" Type="http://schemas.openxmlformats.org/officeDocument/2006/relationships/customXml" Target="../ink/ink3.xml"/><Relationship Id="rId4" Type="http://schemas.openxmlformats.org/officeDocument/2006/relationships/oleObject" Target="../embeddings/oleObject2.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a:xfrm>
            <a:off x="539750" y="4982166"/>
            <a:ext cx="8061325" cy="956672"/>
          </a:xfrm>
        </p:spPr>
        <p:txBody>
          <a:body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29084" y="3861048"/>
            <a:ext cx="8061325" cy="743280"/>
          </a:xfrm>
        </p:spPr>
        <p:txBody>
          <a:bodyPr/>
          <a:lstStyle/>
          <a:p>
            <a:r>
              <a:rPr lang="de-DE" altLang="de-DE" b="1" dirty="0"/>
              <a:t>Integrated course „Energy Economics“</a:t>
            </a:r>
            <a:br>
              <a:rPr lang="de-DE" altLang="de-DE" b="1" dirty="0"/>
            </a:br>
            <a:r>
              <a:rPr lang="de-DE" altLang="de-DE" b="1" dirty="0"/>
              <a:t>- </a:t>
            </a:r>
            <a:r>
              <a:rPr lang="de-DE" altLang="de-DE" b="1" dirty="0" err="1"/>
              <a:t>Markets</a:t>
            </a:r>
            <a:r>
              <a:rPr lang="de-DE" altLang="de-DE" b="1" dirty="0"/>
              <a:t> </a:t>
            </a:r>
            <a:r>
              <a:rPr lang="de-DE" altLang="de-DE" b="1" dirty="0" err="1"/>
              <a:t>for</a:t>
            </a:r>
            <a:r>
              <a:rPr lang="de-DE" altLang="de-DE" b="1" dirty="0"/>
              <a:t> CO</a:t>
            </a:r>
            <a:r>
              <a:rPr lang="de-DE" altLang="de-DE" b="1" baseline="-25000" dirty="0"/>
              <a:t>2</a:t>
            </a:r>
            <a:r>
              <a:rPr lang="de-DE" altLang="de-DE" b="1" dirty="0"/>
              <a:t> Emission </a:t>
            </a:r>
            <a:r>
              <a:rPr lang="de-DE" altLang="de-DE" b="1" dirty="0" err="1"/>
              <a:t>Allowances</a:t>
            </a:r>
            <a:endParaRPr lang="de-DE" altLang="de-DE" b="1" dirty="0"/>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C0B6B03-73C0-4A75-8B2E-574BB6C7C4BC}"/>
                  </a:ext>
                </a:extLst>
              </p14:cNvPr>
              <p14:cNvContentPartPr/>
              <p14:nvPr/>
            </p14:nvContentPartPr>
            <p14:xfrm>
              <a:off x="1116000" y="4953960"/>
              <a:ext cx="761040" cy="578160"/>
            </p14:xfrm>
          </p:contentPart>
        </mc:Choice>
        <mc:Fallback xmlns="">
          <p:pic>
            <p:nvPicPr>
              <p:cNvPr id="2" name="Freihand 1">
                <a:extLst>
                  <a:ext uri="{FF2B5EF4-FFF2-40B4-BE49-F238E27FC236}">
                    <a16:creationId xmlns:a16="http://schemas.microsoft.com/office/drawing/2014/main" id="{4C0B6B03-73C0-4A75-8B2E-574BB6C7C4BC}"/>
                  </a:ext>
                </a:extLst>
              </p:cNvPr>
              <p:cNvPicPr/>
              <p:nvPr/>
            </p:nvPicPr>
            <p:blipFill>
              <a:blip r:embed="rId3"/>
              <a:stretch>
                <a:fillRect/>
              </a:stretch>
            </p:blipFill>
            <p:spPr>
              <a:xfrm>
                <a:off x="1106640" y="4944600"/>
                <a:ext cx="779760" cy="596880"/>
              </a:xfrm>
              <a:prstGeom prst="rect">
                <a:avLst/>
              </a:prstGeom>
            </p:spPr>
          </p:pic>
        </mc:Fallback>
      </mc:AlternateContent>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Property </a:t>
            </a:r>
            <a:r>
              <a:rPr lang="de-DE" dirty="0" err="1"/>
              <a:t>rights</a:t>
            </a:r>
            <a:r>
              <a:rPr lang="de-DE" dirty="0"/>
              <a:t> </a:t>
            </a:r>
            <a:r>
              <a:rPr lang="de-DE" dirty="0" err="1"/>
              <a:t>are</a:t>
            </a:r>
            <a:r>
              <a:rPr lang="de-DE" dirty="0"/>
              <a:t> </a:t>
            </a:r>
            <a:r>
              <a:rPr lang="de-DE" dirty="0" err="1"/>
              <a:t>clearly</a:t>
            </a:r>
            <a:r>
              <a:rPr lang="de-DE" dirty="0"/>
              <a:t> </a:t>
            </a:r>
            <a:r>
              <a:rPr lang="de-DE" dirty="0" err="1"/>
              <a:t>allocated</a:t>
            </a:r>
            <a:r>
              <a:rPr lang="de-DE" dirty="0"/>
              <a:t> and </a:t>
            </a:r>
            <a:r>
              <a:rPr lang="de-DE" dirty="0" err="1"/>
              <a:t>enforceable</a:t>
            </a:r>
            <a:r>
              <a:rPr lang="de-DE" dirty="0"/>
              <a:t>.</a:t>
            </a:r>
          </a:p>
          <a:p>
            <a:pPr>
              <a:buFont typeface="Symbol" panose="05050102010706020507" pitchFamily="18" charset="2"/>
              <a:buChar char="-"/>
            </a:pPr>
            <a:r>
              <a:rPr lang="de-DE" dirty="0"/>
              <a:t>Areas </a:t>
            </a:r>
            <a:r>
              <a:rPr lang="de-DE" dirty="0" err="1"/>
              <a:t>with</a:t>
            </a:r>
            <a:r>
              <a:rPr lang="de-DE" dirty="0"/>
              <a:t> </a:t>
            </a:r>
            <a:r>
              <a:rPr lang="de-DE" dirty="0" err="1"/>
              <a:t>no</a:t>
            </a:r>
            <a:r>
              <a:rPr lang="de-DE" dirty="0"/>
              <a:t> </a:t>
            </a:r>
            <a:r>
              <a:rPr lang="de-DE" dirty="0" err="1"/>
              <a:t>property</a:t>
            </a:r>
            <a:r>
              <a:rPr lang="de-DE" dirty="0"/>
              <a:t> </a:t>
            </a:r>
            <a:r>
              <a:rPr lang="de-DE" dirty="0" err="1"/>
              <a:t>rights</a:t>
            </a:r>
            <a:r>
              <a:rPr lang="en-GB" dirty="0"/>
              <a:t> – e.g. oceans.</a:t>
            </a:r>
          </a:p>
          <a:p>
            <a:pPr>
              <a:buFont typeface="Symbol" panose="05050102010706020507" pitchFamily="18" charset="2"/>
              <a:buChar char="-"/>
            </a:pPr>
            <a:r>
              <a:rPr lang="de-DE" dirty="0"/>
              <a:t>Monitoring </a:t>
            </a:r>
            <a:r>
              <a:rPr lang="de-DE" dirty="0" err="1"/>
              <a:t>is</a:t>
            </a:r>
            <a:r>
              <a:rPr lang="de-DE" dirty="0"/>
              <a:t> not </a:t>
            </a:r>
            <a:r>
              <a:rPr lang="de-DE" dirty="0" err="1"/>
              <a:t>always</a:t>
            </a:r>
            <a:r>
              <a:rPr lang="de-DE" dirty="0"/>
              <a:t> possible.</a:t>
            </a:r>
          </a:p>
          <a:p>
            <a:pPr marL="0" indent="0"/>
            <a:endParaRPr lang="en-GB" dirty="0"/>
          </a:p>
          <a:p>
            <a:pPr marL="285750" indent="-285750">
              <a:buFont typeface="Arial" panose="020B0604020202020204" pitchFamily="34" charset="0"/>
              <a:buChar char="•"/>
            </a:pPr>
            <a:r>
              <a:rPr lang="en-GB" dirty="0"/>
              <a:t>No transaction costs</a:t>
            </a:r>
          </a:p>
          <a:p>
            <a:pPr marL="0" indent="0"/>
            <a:endParaRPr lang="en-GB" dirty="0"/>
          </a:p>
          <a:p>
            <a:pPr marL="285750" indent="-285750">
              <a:buFont typeface="Arial" panose="020B0604020202020204" pitchFamily="34" charset="0"/>
              <a:buChar char="•"/>
            </a:pPr>
            <a:r>
              <a:rPr lang="en-GB" dirty="0"/>
              <a:t>Small number of parties affected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Equal bargaining power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Costs for future generations</a:t>
            </a:r>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Assumptions and Limitations</a:t>
            </a:r>
          </a:p>
        </p:txBody>
      </p:sp>
    </p:spTree>
    <p:extLst>
      <p:ext uri="{BB962C8B-B14F-4D97-AF65-F5344CB8AC3E}">
        <p14:creationId xmlns:p14="http://schemas.microsoft.com/office/powerpoint/2010/main" val="3897589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F79B568E-C7A2-4B95-A5D1-804D949BAE41}"/>
              </a:ext>
            </a:extLst>
          </p:cNvPr>
          <p:cNvSpPr>
            <a:spLocks noGrp="1" noChangeArrowheads="1"/>
          </p:cNvSpPr>
          <p:nvPr>
            <p:ph type="title" idx="4294967295"/>
          </p:nvPr>
        </p:nvSpPr>
        <p:spPr>
          <a:xfrm>
            <a:off x="1692275" y="381000"/>
            <a:ext cx="6840538"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External Costs and Market Failure</a:t>
            </a:r>
          </a:p>
        </p:txBody>
      </p:sp>
      <p:sp>
        <p:nvSpPr>
          <p:cNvPr id="8195" name="Text Box 2">
            <a:extLst>
              <a:ext uri="{FF2B5EF4-FFF2-40B4-BE49-F238E27FC236}">
                <a16:creationId xmlns:a16="http://schemas.microsoft.com/office/drawing/2014/main" id="{12D109F3-28C7-4AC2-8249-906FE3FEC4AB}"/>
              </a:ext>
            </a:extLst>
          </p:cNvPr>
          <p:cNvSpPr txBox="1">
            <a:spLocks noChangeArrowheads="1"/>
          </p:cNvSpPr>
          <p:nvPr/>
        </p:nvSpPr>
        <p:spPr bwMode="auto">
          <a:xfrm>
            <a:off x="1692275" y="1420813"/>
            <a:ext cx="713105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l" eaLnBrk="1">
              <a:spcBef>
                <a:spcPts val="1125"/>
              </a:spcBef>
            </a:pPr>
            <a:r>
              <a:rPr lang="en-US" altLang="en-US" sz="1800" i="0" dirty="0">
                <a:solidFill>
                  <a:srgbClr val="000000"/>
                </a:solidFill>
                <a:latin typeface="Arial" panose="020B0604020202020204" pitchFamily="34" charset="0"/>
              </a:rPr>
              <a:t>Individuals may suffer economic losses from emissions associated with energy activities that are not included in energy prices and thus are not compensated by the polluter</a:t>
            </a:r>
            <a:br>
              <a:rPr lang="en-US" altLang="en-US" sz="1800" i="0" dirty="0">
                <a:solidFill>
                  <a:srgbClr val="000000"/>
                </a:solidFill>
                <a:latin typeface="Arial" panose="020B0604020202020204" pitchFamily="34" charset="0"/>
              </a:rPr>
            </a:br>
            <a:endParaRPr lang="en-US" altLang="en-US" sz="1800" i="0" dirty="0">
              <a:solidFill>
                <a:srgbClr val="000000"/>
              </a:solidFill>
              <a:latin typeface="Arial" panose="020B0604020202020204" pitchFamily="34" charset="0"/>
            </a:endParaRPr>
          </a:p>
          <a:p>
            <a:pPr algn="l">
              <a:spcBef>
                <a:spcPts val="1125"/>
              </a:spcBef>
            </a:pPr>
            <a:r>
              <a:rPr lang="en-US" altLang="en-US" sz="1800" i="0" u="sng" dirty="0">
                <a:solidFill>
                  <a:srgbClr val="000000"/>
                </a:solidFill>
                <a:latin typeface="Arial" panose="020B0604020202020204" pitchFamily="34" charset="0"/>
              </a:rPr>
              <a:t>No Pareto-Optimum</a:t>
            </a:r>
            <a:r>
              <a:rPr lang="en-US" altLang="en-US" sz="1800" i="0" dirty="0">
                <a:solidFill>
                  <a:srgbClr val="000000"/>
                </a:solidFill>
                <a:latin typeface="Arial" panose="020B0604020202020204" pitchFamily="34" charset="0"/>
              </a:rPr>
              <a:t> (some individuals can be better off without negatively affecting the situation of any other individual) </a:t>
            </a:r>
            <a:br>
              <a:rPr lang="en-US" altLang="en-US" sz="1800" i="0" dirty="0">
                <a:solidFill>
                  <a:srgbClr val="000000"/>
                </a:solidFill>
                <a:latin typeface="Arial" panose="020B0604020202020204" pitchFamily="34" charset="0"/>
              </a:rPr>
            </a:br>
            <a:endParaRPr lang="en-US" altLang="en-US" sz="1800" i="0" dirty="0">
              <a:solidFill>
                <a:srgbClr val="000000"/>
              </a:solidFill>
              <a:latin typeface="Arial" panose="020B0604020202020204" pitchFamily="34" charset="0"/>
            </a:endParaRPr>
          </a:p>
          <a:p>
            <a:pPr algn="l" eaLnBrk="1">
              <a:spcBef>
                <a:spcPts val="1125"/>
              </a:spcBef>
            </a:pPr>
            <a:r>
              <a:rPr lang="en-US" altLang="en-US" sz="1800" i="0" u="sng" dirty="0">
                <a:solidFill>
                  <a:srgbClr val="000000"/>
                </a:solidFill>
                <a:latin typeface="Arial" panose="020B0604020202020204" pitchFamily="34" charset="0"/>
              </a:rPr>
              <a:t>Coase-Theorem</a:t>
            </a:r>
            <a:r>
              <a:rPr lang="en-US" altLang="en-US" sz="1800" i="0" dirty="0">
                <a:solidFill>
                  <a:srgbClr val="000000"/>
                </a:solidFill>
                <a:latin typeface="Arial" panose="020B0604020202020204" pitchFamily="34" charset="0"/>
              </a:rPr>
              <a:t>: Negotiations between polluters and affected parties could produce the Pareto-optimal condition, but negotiations may not be possible or successful due to</a:t>
            </a:r>
          </a:p>
          <a:p>
            <a:pPr algn="l">
              <a:spcBef>
                <a:spcPts val="1800"/>
              </a:spcBef>
              <a:buFontTx/>
              <a:buChar char="•"/>
            </a:pPr>
            <a:r>
              <a:rPr lang="en-US" altLang="en-US" sz="1800" i="0" dirty="0">
                <a:solidFill>
                  <a:srgbClr val="000000"/>
                </a:solidFill>
                <a:latin typeface="Arial" panose="020B0604020202020204" pitchFamily="34" charset="0"/>
              </a:rPr>
              <a:t>   many perpetrators and victims</a:t>
            </a:r>
          </a:p>
          <a:p>
            <a:pPr algn="l">
              <a:buFontTx/>
              <a:buChar char="•"/>
            </a:pPr>
            <a:r>
              <a:rPr lang="en-US" altLang="en-US" sz="1800" i="0" dirty="0">
                <a:solidFill>
                  <a:srgbClr val="000000"/>
                </a:solidFill>
                <a:latin typeface="Arial" panose="020B0604020202020204" pitchFamily="34" charset="0"/>
              </a:rPr>
              <a:t>   unclear cause-effect  relationships</a:t>
            </a:r>
          </a:p>
          <a:p>
            <a:pPr algn="l">
              <a:buFontTx/>
              <a:buChar char="•"/>
            </a:pPr>
            <a:r>
              <a:rPr lang="en-US" altLang="en-US" sz="1800" i="0" dirty="0">
                <a:solidFill>
                  <a:srgbClr val="000000"/>
                </a:solidFill>
                <a:latin typeface="Arial" panose="020B0604020202020204" pitchFamily="34" charset="0"/>
              </a:rPr>
              <a:t>   high transaction costs</a:t>
            </a:r>
          </a:p>
          <a:p>
            <a:pPr algn="l">
              <a:spcBef>
                <a:spcPts val="1125"/>
              </a:spcBef>
            </a:pPr>
            <a:br>
              <a:rPr lang="en-US" altLang="en-US" sz="1400" i="0" dirty="0">
                <a:solidFill>
                  <a:srgbClr val="000000"/>
                </a:solidFill>
                <a:latin typeface="Arial" panose="020B0604020202020204" pitchFamily="34" charset="0"/>
              </a:rPr>
            </a:br>
            <a:r>
              <a:rPr lang="en-US" altLang="en-US" sz="1800" i="0" dirty="0">
                <a:solidFill>
                  <a:srgbClr val="000000"/>
                </a:solidFill>
                <a:latin typeface="Symbol" panose="05050102010706020507" pitchFamily="18" charset="2"/>
              </a:rPr>
              <a:t></a:t>
            </a:r>
            <a:r>
              <a:rPr lang="en-US" altLang="en-US" sz="1800" i="0" dirty="0">
                <a:solidFill>
                  <a:srgbClr val="000000"/>
                </a:solidFill>
                <a:latin typeface="Arial" panose="020B0604020202020204" pitchFamily="34" charset="0"/>
              </a:rPr>
              <a:t>  </a:t>
            </a:r>
            <a:r>
              <a:rPr lang="en-US" altLang="en-US" sz="1800" i="0" u="sng" dirty="0">
                <a:solidFill>
                  <a:srgbClr val="000000"/>
                </a:solidFill>
                <a:latin typeface="Arial" panose="020B0604020202020204" pitchFamily="34" charset="0"/>
              </a:rPr>
              <a:t>Market Failure</a:t>
            </a:r>
          </a:p>
        </p:txBody>
      </p:sp>
      <p:sp>
        <p:nvSpPr>
          <p:cNvPr id="4" name="Textfeld 3">
            <a:extLst>
              <a:ext uri="{FF2B5EF4-FFF2-40B4-BE49-F238E27FC236}">
                <a16:creationId xmlns:a16="http://schemas.microsoft.com/office/drawing/2014/main" id="{F1FEE6E6-0776-4417-A4D7-4BF7A8EF14CF}"/>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5284E498-6984-4B3A-9642-745B609DEAA9}"/>
              </a:ext>
            </a:extLst>
          </p:cNvPr>
          <p:cNvSpPr>
            <a:spLocks noGrp="1" noChangeArrowheads="1"/>
          </p:cNvSpPr>
          <p:nvPr>
            <p:ph type="title"/>
          </p:nvPr>
        </p:nvSpPr>
        <p:spPr>
          <a:xfrm>
            <a:off x="1246981" y="1295144"/>
            <a:ext cx="6650038"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Strategies to Correct Market Failure</a:t>
            </a:r>
          </a:p>
        </p:txBody>
      </p:sp>
      <p:sp>
        <p:nvSpPr>
          <p:cNvPr id="2" name="Text Box 2">
            <a:extLst>
              <a:ext uri="{FF2B5EF4-FFF2-40B4-BE49-F238E27FC236}">
                <a16:creationId xmlns:a16="http://schemas.microsoft.com/office/drawing/2014/main" id="{3C70A384-4C66-4816-9C0C-62B1B1A0B167}"/>
              </a:ext>
            </a:extLst>
          </p:cNvPr>
          <p:cNvSpPr txBox="1">
            <a:spLocks noChangeArrowheads="1"/>
          </p:cNvSpPr>
          <p:nvPr/>
        </p:nvSpPr>
        <p:spPr bwMode="auto">
          <a:xfrm>
            <a:off x="1281230" y="2132856"/>
            <a:ext cx="6329362" cy="3203057"/>
          </a:xfrm>
          <a:prstGeom prst="rect">
            <a:avLst/>
          </a:prstGeom>
          <a:noFill/>
          <a:ln w="9525">
            <a:noFill/>
            <a:round/>
            <a:headEnd/>
            <a:tailEnd/>
          </a:ln>
          <a:effectLst/>
        </p:spPr>
        <p:txBody>
          <a:bodyPr lIns="90000" tIns="46800" rIns="90000" bIns="46800">
            <a:spAutoFit/>
          </a:bodyPr>
          <a:lstStyle/>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latin typeface="Arial" pitchFamily="34" charset="0"/>
                <a:cs typeface="Arial" pitchFamily="34" charset="0"/>
              </a:rPr>
              <a:t>Voluntary agreement with sanctions (</a:t>
            </a:r>
            <a:r>
              <a:rPr lang="en-US" sz="1800" i="0" cap="small" dirty="0" err="1">
                <a:latin typeface="Arial" pitchFamily="34" charset="0"/>
                <a:cs typeface="Arial" pitchFamily="34" charset="0"/>
              </a:rPr>
              <a:t>Klemmer</a:t>
            </a:r>
            <a:r>
              <a:rPr lang="en-US" sz="1800" i="0" dirty="0">
                <a:latin typeface="Arial" pitchFamily="34" charset="0"/>
                <a:cs typeface="Arial" pitchFamily="34" charset="0"/>
              </a:rPr>
              <a:t> et al. 1999): Polluters voluntarily agree to reduce emissions; the government threatens to apply other instruments if the agreement fails to be honored</a:t>
            </a:r>
          </a:p>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dirty="0">
                <a:cs typeface="Arial" pitchFamily="34" charset="0"/>
              </a:rPr>
              <a:t>Environmental Liability </a:t>
            </a:r>
          </a:p>
          <a:p>
            <a:pPr marL="746125" lvl="1" indent="-288925" algn="l">
              <a:lnSpc>
                <a:spcPct val="90000"/>
              </a:lnSpc>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dirty="0">
                <a:cs typeface="Arial" pitchFamily="34" charset="0"/>
              </a:rPr>
              <a:t>with mandatory insurance; insurance premiums  provide the internalization of external cost</a:t>
            </a:r>
          </a:p>
          <a:p>
            <a:pPr marL="746125" lvl="1" indent="-288925" algn="l">
              <a:lnSpc>
                <a:spcPct val="90000"/>
              </a:lnSpc>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dirty="0">
                <a:cs typeface="Arial" pitchFamily="34" charset="0"/>
              </a:rPr>
              <a:t>Lawmakers and courts determine the admissible amount of external effects beyond which the injurer must come up with a compensation</a:t>
            </a:r>
            <a:endParaRPr lang="en-US" sz="1800" i="0" dirty="0">
              <a:latin typeface="Arial" pitchFamily="34" charset="0"/>
              <a:ea typeface="Lucida Sans Unicode" charset="0"/>
              <a:cs typeface="Arial" pitchFamily="34" charset="0"/>
            </a:endParaRPr>
          </a:p>
        </p:txBody>
      </p:sp>
      <p:sp>
        <p:nvSpPr>
          <p:cNvPr id="4" name="Textfeld 3">
            <a:extLst>
              <a:ext uri="{FF2B5EF4-FFF2-40B4-BE49-F238E27FC236}">
                <a16:creationId xmlns:a16="http://schemas.microsoft.com/office/drawing/2014/main" id="{E3AA1F7B-16BF-42BF-BFF6-C87F95B15CEF}"/>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24362BFE-35A8-4567-9B63-EDDC0B355449}"/>
              </a:ext>
            </a:extLst>
          </p:cNvPr>
          <p:cNvSpPr>
            <a:spLocks noGrp="1" noChangeArrowheads="1"/>
          </p:cNvSpPr>
          <p:nvPr>
            <p:ph type="title"/>
          </p:nvPr>
        </p:nvSpPr>
        <p:spPr>
          <a:xfrm>
            <a:off x="1335087" y="1367152"/>
            <a:ext cx="6473825"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Strategies to Correct Market Failure (Cont.)</a:t>
            </a:r>
          </a:p>
        </p:txBody>
      </p:sp>
      <p:sp>
        <p:nvSpPr>
          <p:cNvPr id="2" name="Text Box 2">
            <a:extLst>
              <a:ext uri="{FF2B5EF4-FFF2-40B4-BE49-F238E27FC236}">
                <a16:creationId xmlns:a16="http://schemas.microsoft.com/office/drawing/2014/main" id="{B54BF2BF-E7DF-4C57-9ED5-0E951DC1FAF7}"/>
              </a:ext>
            </a:extLst>
          </p:cNvPr>
          <p:cNvSpPr txBox="1">
            <a:spLocks noChangeArrowheads="1"/>
          </p:cNvSpPr>
          <p:nvPr/>
        </p:nvSpPr>
        <p:spPr bwMode="auto">
          <a:xfrm>
            <a:off x="1259632" y="1916832"/>
            <a:ext cx="6265862" cy="3373438"/>
          </a:xfrm>
          <a:prstGeom prst="rect">
            <a:avLst/>
          </a:prstGeom>
          <a:noFill/>
          <a:ln w="9525">
            <a:noFill/>
            <a:round/>
            <a:headEnd/>
            <a:tailEnd/>
          </a:ln>
          <a:effectLst/>
        </p:spPr>
        <p:txBody>
          <a:bodyPr lIns="90000" tIns="46800" rIns="90000" bIns="46800">
            <a:spAutoFit/>
          </a:bodyPr>
          <a:lstStyle/>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latin typeface="Arial" pitchFamily="34" charset="0"/>
                <a:cs typeface="Arial" pitchFamily="34" charset="0"/>
              </a:rPr>
              <a:t>Emission standards and norms</a:t>
            </a:r>
            <a:r>
              <a:rPr lang="en-US" sz="1800" i="0" dirty="0">
                <a:solidFill>
                  <a:srgbClr val="000000"/>
                </a:solidFill>
                <a:latin typeface="Arial" pitchFamily="34" charset="0"/>
                <a:ea typeface="Lucida Sans Unicode" charset="0"/>
                <a:cs typeface="Arial" pitchFamily="34" charset="0"/>
              </a:rPr>
              <a:t> (e.g. mandatory emission controls)</a:t>
            </a:r>
          </a:p>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Emission taxes (</a:t>
            </a:r>
            <a:r>
              <a:rPr lang="en-US" sz="1800" i="0" dirty="0" err="1">
                <a:solidFill>
                  <a:srgbClr val="000000"/>
                </a:solidFill>
                <a:latin typeface="Arial" pitchFamily="34" charset="0"/>
                <a:ea typeface="Lucida Sans Unicode" charset="0"/>
                <a:cs typeface="Arial" pitchFamily="34" charset="0"/>
              </a:rPr>
              <a:t>Pigou</a:t>
            </a:r>
            <a:r>
              <a:rPr lang="en-US" sz="1800" i="0" dirty="0">
                <a:solidFill>
                  <a:srgbClr val="000000"/>
                </a:solidFill>
                <a:latin typeface="Arial" pitchFamily="34" charset="0"/>
                <a:ea typeface="Lucida Sans Unicode" charset="0"/>
                <a:cs typeface="Arial" pitchFamily="34" charset="0"/>
              </a:rPr>
              <a:t>-Tax).</a:t>
            </a:r>
            <a:r>
              <a:rPr lang="en-US" sz="1800" i="0" dirty="0">
                <a:latin typeface="Arial" pitchFamily="34" charset="0"/>
                <a:cs typeface="Arial" pitchFamily="34" charset="0"/>
              </a:rPr>
              <a:t> By taxing emissions, the government puts a price on them</a:t>
            </a:r>
            <a:endParaRPr lang="en-US" sz="1800" i="0" dirty="0">
              <a:latin typeface="Arial" pitchFamily="34" charset="0"/>
              <a:ea typeface="Lucida Sans Unicode" charset="0"/>
              <a:cs typeface="Arial" pitchFamily="34" charset="0"/>
            </a:endParaRPr>
          </a:p>
          <a:p>
            <a:pPr marL="288925" indent="-288925" algn="l">
              <a:lnSpc>
                <a:spcPct val="90000"/>
              </a:lnSpc>
              <a:spcBef>
                <a:spcPts val="24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latin typeface="Arial" pitchFamily="34" charset="0"/>
                <a:ea typeface="Lucida Sans Unicode" charset="0"/>
                <a:cs typeface="Arial" pitchFamily="34" charset="0"/>
              </a:rPr>
              <a:t>Standard Price Approach </a:t>
            </a:r>
            <a:r>
              <a:rPr lang="en-US" sz="1800" i="0" dirty="0">
                <a:latin typeface="Arial" pitchFamily="34" charset="0"/>
                <a:cs typeface="Arial" pitchFamily="34" charset="0"/>
              </a:rPr>
              <a:t>(</a:t>
            </a:r>
            <a:r>
              <a:rPr lang="en-US" sz="1800" i="0" cap="small" dirty="0" err="1">
                <a:latin typeface="Arial" pitchFamily="34" charset="0"/>
                <a:cs typeface="Arial" pitchFamily="34" charset="0"/>
              </a:rPr>
              <a:t>Baumol</a:t>
            </a:r>
            <a:r>
              <a:rPr lang="en-US" sz="1800" i="0" dirty="0">
                <a:latin typeface="Arial" pitchFamily="34" charset="0"/>
                <a:cs typeface="Arial" pitchFamily="34" charset="0"/>
              </a:rPr>
              <a:t>, </a:t>
            </a:r>
            <a:r>
              <a:rPr lang="en-US" sz="1800" i="0" cap="small" dirty="0">
                <a:latin typeface="Arial" pitchFamily="34" charset="0"/>
                <a:cs typeface="Arial" pitchFamily="34" charset="0"/>
              </a:rPr>
              <a:t>Oates</a:t>
            </a:r>
            <a:r>
              <a:rPr lang="en-US" sz="1800" i="0" dirty="0">
                <a:latin typeface="Arial" pitchFamily="34" charset="0"/>
                <a:cs typeface="Arial" pitchFamily="34" charset="0"/>
              </a:rPr>
              <a:t> 1988)</a:t>
            </a:r>
          </a:p>
          <a:p>
            <a:pPr marL="901700" lvl="1" indent="-276225" algn="l">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Government auctions tradable allowances (fiscal instrument)</a:t>
            </a:r>
          </a:p>
          <a:p>
            <a:pPr marL="901700" lvl="1" indent="-276225" algn="l">
              <a:spcBef>
                <a:spcPts val="1200"/>
              </a:spcBef>
              <a:buClr>
                <a:srgbClr val="CC3300"/>
              </a:buClr>
              <a:buFont typeface="Arial" charset="0"/>
              <a:buChar char="•"/>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a:pPr>
            <a:r>
              <a:rPr lang="en-US" sz="1800" i="0" dirty="0">
                <a:solidFill>
                  <a:srgbClr val="000000"/>
                </a:solidFill>
                <a:latin typeface="Arial" pitchFamily="34" charset="0"/>
                <a:ea typeface="Lucida Sans Unicode" charset="0"/>
                <a:cs typeface="Arial" pitchFamily="34" charset="0"/>
              </a:rPr>
              <a:t>Free allocation of tradable allowances by government (Grandfathering, Benchmarking)</a:t>
            </a:r>
            <a:endParaRPr lang="en-US" sz="1800" i="0" dirty="0">
              <a:latin typeface="Arial" pitchFamily="34" charset="0"/>
              <a:ea typeface="Lucida Sans Unicode" charset="0"/>
              <a:cs typeface="Arial" pitchFamily="34" charset="0"/>
            </a:endParaRPr>
          </a:p>
        </p:txBody>
      </p:sp>
      <p:sp>
        <p:nvSpPr>
          <p:cNvPr id="4" name="Textfeld 3">
            <a:extLst>
              <a:ext uri="{FF2B5EF4-FFF2-40B4-BE49-F238E27FC236}">
                <a16:creationId xmlns:a16="http://schemas.microsoft.com/office/drawing/2014/main" id="{D5C0802C-2915-46A4-A225-6BF72B18B0F9}"/>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extLst>
      <p:ext uri="{BB962C8B-B14F-4D97-AF65-F5344CB8AC3E}">
        <p14:creationId xmlns:p14="http://schemas.microsoft.com/office/powerpoint/2010/main" val="3126202850"/>
      </p:ext>
    </p:extLst>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DD0CEDC-DBB2-403E-8D8B-7E7A9D8B362E}"/>
              </a:ext>
            </a:extLst>
          </p:cNvPr>
          <p:cNvSpPr>
            <a:spLocks noGrp="1" noChangeArrowheads="1"/>
          </p:cNvSpPr>
          <p:nvPr>
            <p:ph type="title"/>
          </p:nvPr>
        </p:nvSpPr>
        <p:spPr>
          <a:xfrm>
            <a:off x="1112043" y="647700"/>
            <a:ext cx="6919913" cy="889000"/>
          </a:xfrm>
        </p:spPr>
        <p:txBody>
          <a:bodyPr/>
          <a:lstStyle/>
          <a:p>
            <a:r>
              <a:rPr lang="en-US" altLang="en-US" dirty="0"/>
              <a:t>Emission Taxes versus Standard Price</a:t>
            </a:r>
          </a:p>
        </p:txBody>
      </p:sp>
      <p:sp>
        <p:nvSpPr>
          <p:cNvPr id="10243" name="Line 7">
            <a:extLst>
              <a:ext uri="{FF2B5EF4-FFF2-40B4-BE49-F238E27FC236}">
                <a16:creationId xmlns:a16="http://schemas.microsoft.com/office/drawing/2014/main" id="{ACEF5244-5473-421C-ADF9-BD2E26CAF1BC}"/>
              </a:ext>
            </a:extLst>
          </p:cNvPr>
          <p:cNvSpPr>
            <a:spLocks noChangeShapeType="1"/>
          </p:cNvSpPr>
          <p:nvPr/>
        </p:nvSpPr>
        <p:spPr bwMode="auto">
          <a:xfrm>
            <a:off x="1187450" y="5881688"/>
            <a:ext cx="3289300" cy="1587"/>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44" name="Line 8">
            <a:extLst>
              <a:ext uri="{FF2B5EF4-FFF2-40B4-BE49-F238E27FC236}">
                <a16:creationId xmlns:a16="http://schemas.microsoft.com/office/drawing/2014/main" id="{DFF52941-6F58-4A25-BF04-5EE871246A47}"/>
              </a:ext>
            </a:extLst>
          </p:cNvPr>
          <p:cNvSpPr>
            <a:spLocks noChangeShapeType="1"/>
          </p:cNvSpPr>
          <p:nvPr/>
        </p:nvSpPr>
        <p:spPr bwMode="auto">
          <a:xfrm flipV="1">
            <a:off x="1187450" y="2111375"/>
            <a:ext cx="1588" cy="3783013"/>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45" name="Rectangle 9">
            <a:extLst>
              <a:ext uri="{FF2B5EF4-FFF2-40B4-BE49-F238E27FC236}">
                <a16:creationId xmlns:a16="http://schemas.microsoft.com/office/drawing/2014/main" id="{7F7F6DB2-740C-4DBC-A9F2-56D86C4EF1F4}"/>
              </a:ext>
            </a:extLst>
          </p:cNvPr>
          <p:cNvSpPr>
            <a:spLocks noChangeArrowheads="1"/>
          </p:cNvSpPr>
          <p:nvPr/>
        </p:nvSpPr>
        <p:spPr bwMode="auto">
          <a:xfrm>
            <a:off x="898525" y="1720850"/>
            <a:ext cx="1289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Energy price</a:t>
            </a:r>
            <a:endParaRPr lang="en-US" altLang="en-US" sz="2000" b="1" i="0">
              <a:latin typeface="Calibri" panose="020F0502020204030204" pitchFamily="34" charset="0"/>
              <a:cs typeface="Arial" panose="020B0604020202020204" pitchFamily="34" charset="0"/>
            </a:endParaRPr>
          </a:p>
        </p:txBody>
      </p:sp>
      <p:sp>
        <p:nvSpPr>
          <p:cNvPr id="10246" name="Rectangle 14">
            <a:extLst>
              <a:ext uri="{FF2B5EF4-FFF2-40B4-BE49-F238E27FC236}">
                <a16:creationId xmlns:a16="http://schemas.microsoft.com/office/drawing/2014/main" id="{3F1A7AA4-D856-4EEE-8C5D-2AEFFF5371F3}"/>
              </a:ext>
            </a:extLst>
          </p:cNvPr>
          <p:cNvSpPr>
            <a:spLocks noChangeArrowheads="1"/>
          </p:cNvSpPr>
          <p:nvPr/>
        </p:nvSpPr>
        <p:spPr bwMode="auto">
          <a:xfrm>
            <a:off x="3663950" y="5961063"/>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Time</a:t>
            </a:r>
            <a:endParaRPr lang="en-US" altLang="en-US" sz="2000" b="1" i="0">
              <a:latin typeface="Calibri" panose="020F0502020204030204" pitchFamily="34" charset="0"/>
              <a:cs typeface="Arial" panose="020B0604020202020204" pitchFamily="34" charset="0"/>
            </a:endParaRPr>
          </a:p>
        </p:txBody>
      </p:sp>
      <p:sp>
        <p:nvSpPr>
          <p:cNvPr id="10247" name="Freeform 22">
            <a:extLst>
              <a:ext uri="{FF2B5EF4-FFF2-40B4-BE49-F238E27FC236}">
                <a16:creationId xmlns:a16="http://schemas.microsoft.com/office/drawing/2014/main" id="{1B95A455-79C6-4BF3-9362-E743042980B4}"/>
              </a:ext>
            </a:extLst>
          </p:cNvPr>
          <p:cNvSpPr>
            <a:spLocks/>
          </p:cNvSpPr>
          <p:nvPr/>
        </p:nvSpPr>
        <p:spPr bwMode="auto">
          <a:xfrm>
            <a:off x="1236663" y="3192463"/>
            <a:ext cx="2757487" cy="1458912"/>
          </a:xfrm>
          <a:custGeom>
            <a:avLst/>
            <a:gdLst>
              <a:gd name="T0" fmla="*/ 0 w 3472"/>
              <a:gd name="T1" fmla="*/ 2147483647 h 1838"/>
              <a:gd name="T2" fmla="*/ 2147483647 w 3472"/>
              <a:gd name="T3" fmla="*/ 2147483647 h 1838"/>
              <a:gd name="T4" fmla="*/ 2147483647 w 3472"/>
              <a:gd name="T5" fmla="*/ 2147483647 h 1838"/>
              <a:gd name="T6" fmla="*/ 2147483647 w 3472"/>
              <a:gd name="T7" fmla="*/ 2147483647 h 1838"/>
              <a:gd name="T8" fmla="*/ 2147483647 w 3472"/>
              <a:gd name="T9" fmla="*/ 2147483647 h 1838"/>
              <a:gd name="T10" fmla="*/ 2147483647 w 3472"/>
              <a:gd name="T11" fmla="*/ 2147483647 h 1838"/>
              <a:gd name="T12" fmla="*/ 2147483647 w 3472"/>
              <a:gd name="T13" fmla="*/ 2147483647 h 1838"/>
              <a:gd name="T14" fmla="*/ 2147483647 w 3472"/>
              <a:gd name="T15" fmla="*/ 2147483647 h 1838"/>
              <a:gd name="T16" fmla="*/ 2147483647 w 3472"/>
              <a:gd name="T17" fmla="*/ 2147483647 h 1838"/>
              <a:gd name="T18" fmla="*/ 2147483647 w 3472"/>
              <a:gd name="T19" fmla="*/ 2147483647 h 1838"/>
              <a:gd name="T20" fmla="*/ 2147483647 w 3472"/>
              <a:gd name="T21" fmla="*/ 2147483647 h 1838"/>
              <a:gd name="T22" fmla="*/ 2147483647 w 3472"/>
              <a:gd name="T23" fmla="*/ 2147483647 h 1838"/>
              <a:gd name="T24" fmla="*/ 2147483647 w 3472"/>
              <a:gd name="T25" fmla="*/ 2147483647 h 1838"/>
              <a:gd name="T26" fmla="*/ 2147483647 w 3472"/>
              <a:gd name="T27" fmla="*/ 2147483647 h 1838"/>
              <a:gd name="T28" fmla="*/ 2147483647 w 3472"/>
              <a:gd name="T29" fmla="*/ 2147483647 h 1838"/>
              <a:gd name="T30" fmla="*/ 2147483647 w 3472"/>
              <a:gd name="T31" fmla="*/ 2147483647 h 1838"/>
              <a:gd name="T32" fmla="*/ 2147483647 w 3472"/>
              <a:gd name="T33" fmla="*/ 2147483647 h 1838"/>
              <a:gd name="T34" fmla="*/ 2147483647 w 3472"/>
              <a:gd name="T35" fmla="*/ 2147483647 h 1838"/>
              <a:gd name="T36" fmla="*/ 2147483647 w 3472"/>
              <a:gd name="T37" fmla="*/ 2147483647 h 1838"/>
              <a:gd name="T38" fmla="*/ 2147483647 w 3472"/>
              <a:gd name="T39" fmla="*/ 2147483647 h 1838"/>
              <a:gd name="T40" fmla="*/ 2147483647 w 3472"/>
              <a:gd name="T41" fmla="*/ 2147483647 h 1838"/>
              <a:gd name="T42" fmla="*/ 2147483647 w 3472"/>
              <a:gd name="T43" fmla="*/ 2147483647 h 1838"/>
              <a:gd name="T44" fmla="*/ 2147483647 w 3472"/>
              <a:gd name="T45" fmla="*/ 0 h 1838"/>
              <a:gd name="T46" fmla="*/ 2147483647 w 3472"/>
              <a:gd name="T47" fmla="*/ 2147483647 h 1838"/>
              <a:gd name="T48" fmla="*/ 2147483647 w 3472"/>
              <a:gd name="T49" fmla="*/ 0 h 1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72"/>
              <a:gd name="T76" fmla="*/ 0 h 1838"/>
              <a:gd name="T77" fmla="*/ 3472 w 3472"/>
              <a:gd name="T78" fmla="*/ 1838 h 1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72" h="1838">
                <a:moveTo>
                  <a:pt x="0" y="1633"/>
                </a:moveTo>
                <a:lnTo>
                  <a:pt x="116" y="1428"/>
                </a:lnTo>
                <a:lnTo>
                  <a:pt x="231" y="1428"/>
                </a:lnTo>
                <a:lnTo>
                  <a:pt x="347" y="1633"/>
                </a:lnTo>
                <a:lnTo>
                  <a:pt x="463" y="1428"/>
                </a:lnTo>
                <a:lnTo>
                  <a:pt x="579" y="1226"/>
                </a:lnTo>
                <a:lnTo>
                  <a:pt x="694" y="816"/>
                </a:lnTo>
                <a:lnTo>
                  <a:pt x="810" y="1326"/>
                </a:lnTo>
                <a:lnTo>
                  <a:pt x="1042" y="1735"/>
                </a:lnTo>
                <a:lnTo>
                  <a:pt x="1157" y="1838"/>
                </a:lnTo>
                <a:lnTo>
                  <a:pt x="1273" y="1428"/>
                </a:lnTo>
                <a:lnTo>
                  <a:pt x="1389" y="1838"/>
                </a:lnTo>
                <a:lnTo>
                  <a:pt x="1505" y="1633"/>
                </a:lnTo>
                <a:lnTo>
                  <a:pt x="1620" y="1326"/>
                </a:lnTo>
                <a:lnTo>
                  <a:pt x="1736" y="714"/>
                </a:lnTo>
                <a:lnTo>
                  <a:pt x="1968" y="612"/>
                </a:lnTo>
                <a:lnTo>
                  <a:pt x="2083" y="919"/>
                </a:lnTo>
                <a:lnTo>
                  <a:pt x="2315" y="1226"/>
                </a:lnTo>
                <a:lnTo>
                  <a:pt x="2546" y="1326"/>
                </a:lnTo>
                <a:lnTo>
                  <a:pt x="2662" y="1021"/>
                </a:lnTo>
                <a:lnTo>
                  <a:pt x="2894" y="509"/>
                </a:lnTo>
                <a:lnTo>
                  <a:pt x="3009" y="102"/>
                </a:lnTo>
                <a:lnTo>
                  <a:pt x="3125" y="0"/>
                </a:lnTo>
                <a:lnTo>
                  <a:pt x="3357" y="102"/>
                </a:lnTo>
                <a:lnTo>
                  <a:pt x="3472" y="0"/>
                </a:lnTo>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2" name="Gruppieren 37">
            <a:extLst>
              <a:ext uri="{FF2B5EF4-FFF2-40B4-BE49-F238E27FC236}">
                <a16:creationId xmlns:a16="http://schemas.microsoft.com/office/drawing/2014/main" id="{5D807332-3937-43BB-8D67-3E71275874FF}"/>
              </a:ext>
            </a:extLst>
          </p:cNvPr>
          <p:cNvGrpSpPr>
            <a:grpSpLocks/>
          </p:cNvGrpSpPr>
          <p:nvPr/>
        </p:nvGrpSpPr>
        <p:grpSpPr bwMode="auto">
          <a:xfrm>
            <a:off x="1236663" y="2119313"/>
            <a:ext cx="3556000" cy="2484437"/>
            <a:chOff x="1236663" y="2119313"/>
            <a:chExt cx="3556954" cy="2484437"/>
          </a:xfrm>
        </p:grpSpPr>
        <p:sp>
          <p:nvSpPr>
            <p:cNvPr id="10265" name="Line 54">
              <a:extLst>
                <a:ext uri="{FF2B5EF4-FFF2-40B4-BE49-F238E27FC236}">
                  <a16:creationId xmlns:a16="http://schemas.microsoft.com/office/drawing/2014/main" id="{B1F13991-5C19-4ACB-BD7A-41A71A1FF6E1}"/>
                </a:ext>
              </a:extLst>
            </p:cNvPr>
            <p:cNvSpPr>
              <a:spLocks noChangeShapeType="1"/>
            </p:cNvSpPr>
            <p:nvPr/>
          </p:nvSpPr>
          <p:spPr bwMode="auto">
            <a:xfrm>
              <a:off x="3233738" y="3173413"/>
              <a:ext cx="1587" cy="1047750"/>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6" name="Freeform 23">
              <a:extLst>
                <a:ext uri="{FF2B5EF4-FFF2-40B4-BE49-F238E27FC236}">
                  <a16:creationId xmlns:a16="http://schemas.microsoft.com/office/drawing/2014/main" id="{DD208F30-60A3-412E-8839-32C8F114BD5C}"/>
                </a:ext>
              </a:extLst>
            </p:cNvPr>
            <p:cNvSpPr>
              <a:spLocks/>
            </p:cNvSpPr>
            <p:nvPr/>
          </p:nvSpPr>
          <p:spPr bwMode="auto">
            <a:xfrm>
              <a:off x="1236663" y="2119313"/>
              <a:ext cx="2757488" cy="1458912"/>
            </a:xfrm>
            <a:custGeom>
              <a:avLst/>
              <a:gdLst>
                <a:gd name="T0" fmla="*/ 0 w 3472"/>
                <a:gd name="T1" fmla="*/ 2147483647 h 1839"/>
                <a:gd name="T2" fmla="*/ 2147483647 w 3472"/>
                <a:gd name="T3" fmla="*/ 2147483647 h 1839"/>
                <a:gd name="T4" fmla="*/ 2147483647 w 3472"/>
                <a:gd name="T5" fmla="*/ 2147483647 h 1839"/>
                <a:gd name="T6" fmla="*/ 2147483647 w 3472"/>
                <a:gd name="T7" fmla="*/ 2147483647 h 1839"/>
                <a:gd name="T8" fmla="*/ 2147483647 w 3472"/>
                <a:gd name="T9" fmla="*/ 2147483647 h 1839"/>
                <a:gd name="T10" fmla="*/ 2147483647 w 3472"/>
                <a:gd name="T11" fmla="*/ 2147483647 h 1839"/>
                <a:gd name="T12" fmla="*/ 2147483647 w 3472"/>
                <a:gd name="T13" fmla="*/ 2147483647 h 1839"/>
                <a:gd name="T14" fmla="*/ 2147483647 w 3472"/>
                <a:gd name="T15" fmla="*/ 2147483647 h 1839"/>
                <a:gd name="T16" fmla="*/ 2147483647 w 3472"/>
                <a:gd name="T17" fmla="*/ 2147483647 h 1839"/>
                <a:gd name="T18" fmla="*/ 2147483647 w 3472"/>
                <a:gd name="T19" fmla="*/ 2147483647 h 1839"/>
                <a:gd name="T20" fmla="*/ 2147483647 w 3472"/>
                <a:gd name="T21" fmla="*/ 2147483647 h 1839"/>
                <a:gd name="T22" fmla="*/ 2147483647 w 3472"/>
                <a:gd name="T23" fmla="*/ 2147483647 h 1839"/>
                <a:gd name="T24" fmla="*/ 2147483647 w 3472"/>
                <a:gd name="T25" fmla="*/ 2147483647 h 1839"/>
                <a:gd name="T26" fmla="*/ 2147483647 w 3472"/>
                <a:gd name="T27" fmla="*/ 2147483647 h 1839"/>
                <a:gd name="T28" fmla="*/ 2147483647 w 3472"/>
                <a:gd name="T29" fmla="*/ 2147483647 h 1839"/>
                <a:gd name="T30" fmla="*/ 2147483647 w 3472"/>
                <a:gd name="T31" fmla="*/ 2147483647 h 1839"/>
                <a:gd name="T32" fmla="*/ 2147483647 w 3472"/>
                <a:gd name="T33" fmla="*/ 2147483647 h 1839"/>
                <a:gd name="T34" fmla="*/ 2147483647 w 3472"/>
                <a:gd name="T35" fmla="*/ 2147483647 h 1839"/>
                <a:gd name="T36" fmla="*/ 2147483647 w 3472"/>
                <a:gd name="T37" fmla="*/ 2147483647 h 1839"/>
                <a:gd name="T38" fmla="*/ 2147483647 w 3472"/>
                <a:gd name="T39" fmla="*/ 2147483647 h 1839"/>
                <a:gd name="T40" fmla="*/ 2147483647 w 3472"/>
                <a:gd name="T41" fmla="*/ 2147483647 h 1839"/>
                <a:gd name="T42" fmla="*/ 2147483647 w 3472"/>
                <a:gd name="T43" fmla="*/ 2147483647 h 1839"/>
                <a:gd name="T44" fmla="*/ 2147483647 w 3472"/>
                <a:gd name="T45" fmla="*/ 0 h 1839"/>
                <a:gd name="T46" fmla="*/ 2147483647 w 3472"/>
                <a:gd name="T47" fmla="*/ 2147483647 h 1839"/>
                <a:gd name="T48" fmla="*/ 2147483647 w 3472"/>
                <a:gd name="T49" fmla="*/ 0 h 18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72"/>
                <a:gd name="T76" fmla="*/ 0 h 1839"/>
                <a:gd name="T77" fmla="*/ 3472 w 3472"/>
                <a:gd name="T78" fmla="*/ 1839 h 18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72" h="1839">
                  <a:moveTo>
                    <a:pt x="0" y="1634"/>
                  </a:moveTo>
                  <a:lnTo>
                    <a:pt x="116" y="1429"/>
                  </a:lnTo>
                  <a:lnTo>
                    <a:pt x="231" y="1429"/>
                  </a:lnTo>
                  <a:lnTo>
                    <a:pt x="347" y="1634"/>
                  </a:lnTo>
                  <a:lnTo>
                    <a:pt x="463" y="1429"/>
                  </a:lnTo>
                  <a:lnTo>
                    <a:pt x="579" y="1226"/>
                  </a:lnTo>
                  <a:lnTo>
                    <a:pt x="694" y="817"/>
                  </a:lnTo>
                  <a:lnTo>
                    <a:pt x="810" y="1329"/>
                  </a:lnTo>
                  <a:lnTo>
                    <a:pt x="1042" y="1736"/>
                  </a:lnTo>
                  <a:lnTo>
                    <a:pt x="1157" y="1839"/>
                  </a:lnTo>
                  <a:lnTo>
                    <a:pt x="1273" y="1429"/>
                  </a:lnTo>
                  <a:lnTo>
                    <a:pt x="1389" y="1839"/>
                  </a:lnTo>
                  <a:lnTo>
                    <a:pt x="1505" y="1634"/>
                  </a:lnTo>
                  <a:lnTo>
                    <a:pt x="1620" y="1329"/>
                  </a:lnTo>
                  <a:lnTo>
                    <a:pt x="1736" y="715"/>
                  </a:lnTo>
                  <a:lnTo>
                    <a:pt x="1968" y="612"/>
                  </a:lnTo>
                  <a:lnTo>
                    <a:pt x="2083" y="919"/>
                  </a:lnTo>
                  <a:lnTo>
                    <a:pt x="2315" y="1226"/>
                  </a:lnTo>
                  <a:lnTo>
                    <a:pt x="2546" y="1329"/>
                  </a:lnTo>
                  <a:lnTo>
                    <a:pt x="2662" y="1022"/>
                  </a:lnTo>
                  <a:lnTo>
                    <a:pt x="2894" y="510"/>
                  </a:lnTo>
                  <a:lnTo>
                    <a:pt x="3009" y="103"/>
                  </a:lnTo>
                  <a:lnTo>
                    <a:pt x="3125" y="0"/>
                  </a:lnTo>
                  <a:lnTo>
                    <a:pt x="3357" y="103"/>
                  </a:lnTo>
                  <a:lnTo>
                    <a:pt x="3472" y="0"/>
                  </a:lnTo>
                </a:path>
              </a:pathLst>
            </a:custGeom>
            <a:noFill/>
            <a:ln w="25400">
              <a:solidFill>
                <a:srgbClr val="8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0267" name="Line 24">
              <a:extLst>
                <a:ext uri="{FF2B5EF4-FFF2-40B4-BE49-F238E27FC236}">
                  <a16:creationId xmlns:a16="http://schemas.microsoft.com/office/drawing/2014/main" id="{F7BE5C52-3BC5-46CE-B2B3-4D000489000A}"/>
                </a:ext>
              </a:extLst>
            </p:cNvPr>
            <p:cNvSpPr>
              <a:spLocks noChangeShapeType="1"/>
            </p:cNvSpPr>
            <p:nvPr/>
          </p:nvSpPr>
          <p:spPr bwMode="auto">
            <a:xfrm>
              <a:off x="2995613" y="3008313"/>
              <a:ext cx="1588" cy="1023937"/>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8" name="Line 29">
              <a:extLst>
                <a:ext uri="{FF2B5EF4-FFF2-40B4-BE49-F238E27FC236}">
                  <a16:creationId xmlns:a16="http://schemas.microsoft.com/office/drawing/2014/main" id="{BA73ECD9-D140-4684-B25C-D7E7D247C5BF}"/>
                </a:ext>
              </a:extLst>
            </p:cNvPr>
            <p:cNvSpPr>
              <a:spLocks noChangeShapeType="1"/>
            </p:cNvSpPr>
            <p:nvPr/>
          </p:nvSpPr>
          <p:spPr bwMode="auto">
            <a:xfrm>
              <a:off x="1604963" y="3295650"/>
              <a:ext cx="1588" cy="1020762"/>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9" name="Line 34">
              <a:extLst>
                <a:ext uri="{FF2B5EF4-FFF2-40B4-BE49-F238E27FC236}">
                  <a16:creationId xmlns:a16="http://schemas.microsoft.com/office/drawing/2014/main" id="{49616E2A-BD28-4EB2-B1EA-C61A4E6990C2}"/>
                </a:ext>
              </a:extLst>
            </p:cNvPr>
            <p:cNvSpPr>
              <a:spLocks noChangeShapeType="1"/>
            </p:cNvSpPr>
            <p:nvPr/>
          </p:nvSpPr>
          <p:spPr bwMode="auto">
            <a:xfrm>
              <a:off x="1901826" y="3248025"/>
              <a:ext cx="1588" cy="1006475"/>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0" name="Line 39">
              <a:extLst>
                <a:ext uri="{FF2B5EF4-FFF2-40B4-BE49-F238E27FC236}">
                  <a16:creationId xmlns:a16="http://schemas.microsoft.com/office/drawing/2014/main" id="{B2FBEADE-3D6D-4DEE-83BD-88EDC8FB667C}"/>
                </a:ext>
              </a:extLst>
            </p:cNvPr>
            <p:cNvSpPr>
              <a:spLocks noChangeShapeType="1"/>
            </p:cNvSpPr>
            <p:nvPr/>
          </p:nvSpPr>
          <p:spPr bwMode="auto">
            <a:xfrm>
              <a:off x="2127251" y="3568700"/>
              <a:ext cx="1588" cy="1035050"/>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1" name="Line 44">
              <a:extLst>
                <a:ext uri="{FF2B5EF4-FFF2-40B4-BE49-F238E27FC236}">
                  <a16:creationId xmlns:a16="http://schemas.microsoft.com/office/drawing/2014/main" id="{6F142B44-6128-4596-9D06-C7489686E64A}"/>
                </a:ext>
              </a:extLst>
            </p:cNvPr>
            <p:cNvSpPr>
              <a:spLocks noChangeShapeType="1"/>
            </p:cNvSpPr>
            <p:nvPr/>
          </p:nvSpPr>
          <p:spPr bwMode="auto">
            <a:xfrm>
              <a:off x="2474913" y="3349625"/>
              <a:ext cx="6350" cy="968375"/>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2" name="Line 49">
              <a:extLst>
                <a:ext uri="{FF2B5EF4-FFF2-40B4-BE49-F238E27FC236}">
                  <a16:creationId xmlns:a16="http://schemas.microsoft.com/office/drawing/2014/main" id="{F9CBC795-7EE7-466C-ABCC-E4C5389E77B2}"/>
                </a:ext>
              </a:extLst>
            </p:cNvPr>
            <p:cNvSpPr>
              <a:spLocks noChangeShapeType="1"/>
            </p:cNvSpPr>
            <p:nvPr/>
          </p:nvSpPr>
          <p:spPr bwMode="auto">
            <a:xfrm>
              <a:off x="2713038" y="2651125"/>
              <a:ext cx="1588" cy="1065212"/>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3" name="Line 59">
              <a:extLst>
                <a:ext uri="{FF2B5EF4-FFF2-40B4-BE49-F238E27FC236}">
                  <a16:creationId xmlns:a16="http://schemas.microsoft.com/office/drawing/2014/main" id="{35A86592-0CFF-427A-8996-E5C583832554}"/>
                </a:ext>
              </a:extLst>
            </p:cNvPr>
            <p:cNvSpPr>
              <a:spLocks noChangeShapeType="1"/>
            </p:cNvSpPr>
            <p:nvPr/>
          </p:nvSpPr>
          <p:spPr bwMode="auto">
            <a:xfrm>
              <a:off x="3454401" y="2754313"/>
              <a:ext cx="1588" cy="1017587"/>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4" name="Line 64">
              <a:extLst>
                <a:ext uri="{FF2B5EF4-FFF2-40B4-BE49-F238E27FC236}">
                  <a16:creationId xmlns:a16="http://schemas.microsoft.com/office/drawing/2014/main" id="{BFCDE1D3-6D3D-4A20-B8CD-D7BBDF1AFF83}"/>
                </a:ext>
              </a:extLst>
            </p:cNvPr>
            <p:cNvSpPr>
              <a:spLocks noChangeShapeType="1"/>
            </p:cNvSpPr>
            <p:nvPr/>
          </p:nvSpPr>
          <p:spPr bwMode="auto">
            <a:xfrm>
              <a:off x="3717926" y="2119313"/>
              <a:ext cx="1588" cy="1073150"/>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75" name="Rectangle 101">
              <a:extLst>
                <a:ext uri="{FF2B5EF4-FFF2-40B4-BE49-F238E27FC236}">
                  <a16:creationId xmlns:a16="http://schemas.microsoft.com/office/drawing/2014/main" id="{561213C6-4E62-49D5-A997-F2B7EC86EEB1}"/>
                </a:ext>
              </a:extLst>
            </p:cNvPr>
            <p:cNvSpPr>
              <a:spLocks noChangeArrowheads="1"/>
            </p:cNvSpPr>
            <p:nvPr/>
          </p:nvSpPr>
          <p:spPr bwMode="auto">
            <a:xfrm>
              <a:off x="3916363" y="2270125"/>
              <a:ext cx="8772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Pigovian</a:t>
              </a:r>
            </a:p>
            <a:p>
              <a:r>
                <a:rPr lang="en-US" altLang="en-US" sz="2000" i="0">
                  <a:solidFill>
                    <a:srgbClr val="000000"/>
                  </a:solidFill>
                  <a:latin typeface="Calibri" panose="020F0502020204030204" pitchFamily="34" charset="0"/>
                  <a:cs typeface="Arial" panose="020B0604020202020204" pitchFamily="34" charset="0"/>
                </a:rPr>
                <a:t>Tax</a:t>
              </a:r>
              <a:endParaRPr lang="en-US" altLang="en-US" sz="2000" b="1" i="0">
                <a:latin typeface="Calibri" panose="020F0502020204030204" pitchFamily="34" charset="0"/>
                <a:cs typeface="Arial" panose="020B0604020202020204" pitchFamily="34" charset="0"/>
              </a:endParaRPr>
            </a:p>
          </p:txBody>
        </p:sp>
      </p:grpSp>
      <p:sp>
        <p:nvSpPr>
          <p:cNvPr id="10249" name="Line 6">
            <a:extLst>
              <a:ext uri="{FF2B5EF4-FFF2-40B4-BE49-F238E27FC236}">
                <a16:creationId xmlns:a16="http://schemas.microsoft.com/office/drawing/2014/main" id="{306EE55D-A8CA-41EA-AAB0-CAF5E06E9ACA}"/>
              </a:ext>
            </a:extLst>
          </p:cNvPr>
          <p:cNvSpPr>
            <a:spLocks noChangeShapeType="1"/>
          </p:cNvSpPr>
          <p:nvPr/>
        </p:nvSpPr>
        <p:spPr bwMode="auto">
          <a:xfrm>
            <a:off x="5289550" y="5881688"/>
            <a:ext cx="3289300" cy="1587"/>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0" name="Line 15">
            <a:extLst>
              <a:ext uri="{FF2B5EF4-FFF2-40B4-BE49-F238E27FC236}">
                <a16:creationId xmlns:a16="http://schemas.microsoft.com/office/drawing/2014/main" id="{4B8FE41C-02B7-4935-9551-F9638F939A69}"/>
              </a:ext>
            </a:extLst>
          </p:cNvPr>
          <p:cNvSpPr>
            <a:spLocks noChangeShapeType="1"/>
          </p:cNvSpPr>
          <p:nvPr/>
        </p:nvSpPr>
        <p:spPr bwMode="auto">
          <a:xfrm flipV="1">
            <a:off x="5289550" y="2111375"/>
            <a:ext cx="1588" cy="3783013"/>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1" name="Rectangle 16">
            <a:extLst>
              <a:ext uri="{FF2B5EF4-FFF2-40B4-BE49-F238E27FC236}">
                <a16:creationId xmlns:a16="http://schemas.microsoft.com/office/drawing/2014/main" id="{2A168922-3ECD-41C9-969B-2072655E7D0B}"/>
              </a:ext>
            </a:extLst>
          </p:cNvPr>
          <p:cNvSpPr>
            <a:spLocks noChangeArrowheads="1"/>
          </p:cNvSpPr>
          <p:nvPr/>
        </p:nvSpPr>
        <p:spPr bwMode="auto">
          <a:xfrm>
            <a:off x="4999038" y="1720850"/>
            <a:ext cx="1289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Energy price</a:t>
            </a:r>
            <a:endParaRPr lang="en-US" altLang="en-US" sz="2000" b="1" i="0">
              <a:latin typeface="Calibri" panose="020F0502020204030204" pitchFamily="34" charset="0"/>
              <a:cs typeface="Arial" panose="020B0604020202020204" pitchFamily="34" charset="0"/>
            </a:endParaRPr>
          </a:p>
        </p:txBody>
      </p:sp>
      <p:sp>
        <p:nvSpPr>
          <p:cNvPr id="10252" name="Rectangle 21">
            <a:extLst>
              <a:ext uri="{FF2B5EF4-FFF2-40B4-BE49-F238E27FC236}">
                <a16:creationId xmlns:a16="http://schemas.microsoft.com/office/drawing/2014/main" id="{7776CBBC-84E9-4325-BBDD-031DCDEEEB46}"/>
              </a:ext>
            </a:extLst>
          </p:cNvPr>
          <p:cNvSpPr>
            <a:spLocks noChangeArrowheads="1"/>
          </p:cNvSpPr>
          <p:nvPr/>
        </p:nvSpPr>
        <p:spPr bwMode="auto">
          <a:xfrm>
            <a:off x="7764463" y="5961063"/>
            <a:ext cx="51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Time</a:t>
            </a:r>
            <a:endParaRPr lang="en-US" altLang="en-US" sz="2000" b="1" i="0">
              <a:latin typeface="Calibri" panose="020F0502020204030204" pitchFamily="34" charset="0"/>
              <a:cs typeface="Arial" panose="020B0604020202020204" pitchFamily="34" charset="0"/>
            </a:endParaRPr>
          </a:p>
        </p:txBody>
      </p:sp>
      <p:sp>
        <p:nvSpPr>
          <p:cNvPr id="10253" name="Freeform 69">
            <a:extLst>
              <a:ext uri="{FF2B5EF4-FFF2-40B4-BE49-F238E27FC236}">
                <a16:creationId xmlns:a16="http://schemas.microsoft.com/office/drawing/2014/main" id="{55B98D1E-9120-46BE-B9EC-1B0B5A96B61D}"/>
              </a:ext>
            </a:extLst>
          </p:cNvPr>
          <p:cNvSpPr>
            <a:spLocks/>
          </p:cNvSpPr>
          <p:nvPr/>
        </p:nvSpPr>
        <p:spPr bwMode="auto">
          <a:xfrm>
            <a:off x="5345113" y="3154363"/>
            <a:ext cx="2755900" cy="1458912"/>
          </a:xfrm>
          <a:custGeom>
            <a:avLst/>
            <a:gdLst>
              <a:gd name="T0" fmla="*/ 0 w 3473"/>
              <a:gd name="T1" fmla="*/ 2147483647 h 1838"/>
              <a:gd name="T2" fmla="*/ 2147483647 w 3473"/>
              <a:gd name="T3" fmla="*/ 2147483647 h 1838"/>
              <a:gd name="T4" fmla="*/ 2147483647 w 3473"/>
              <a:gd name="T5" fmla="*/ 2147483647 h 1838"/>
              <a:gd name="T6" fmla="*/ 2147483647 w 3473"/>
              <a:gd name="T7" fmla="*/ 2147483647 h 1838"/>
              <a:gd name="T8" fmla="*/ 2147483647 w 3473"/>
              <a:gd name="T9" fmla="*/ 2147483647 h 1838"/>
              <a:gd name="T10" fmla="*/ 2147483647 w 3473"/>
              <a:gd name="T11" fmla="*/ 2147483647 h 1838"/>
              <a:gd name="T12" fmla="*/ 2147483647 w 3473"/>
              <a:gd name="T13" fmla="*/ 2147483647 h 1838"/>
              <a:gd name="T14" fmla="*/ 2147483647 w 3473"/>
              <a:gd name="T15" fmla="*/ 2147483647 h 1838"/>
              <a:gd name="T16" fmla="*/ 2147483647 w 3473"/>
              <a:gd name="T17" fmla="*/ 2147483647 h 1838"/>
              <a:gd name="T18" fmla="*/ 2147483647 w 3473"/>
              <a:gd name="T19" fmla="*/ 2147483647 h 1838"/>
              <a:gd name="T20" fmla="*/ 2147483647 w 3473"/>
              <a:gd name="T21" fmla="*/ 2147483647 h 1838"/>
              <a:gd name="T22" fmla="*/ 2147483647 w 3473"/>
              <a:gd name="T23" fmla="*/ 2147483647 h 1838"/>
              <a:gd name="T24" fmla="*/ 2147483647 w 3473"/>
              <a:gd name="T25" fmla="*/ 2147483647 h 1838"/>
              <a:gd name="T26" fmla="*/ 2147483647 w 3473"/>
              <a:gd name="T27" fmla="*/ 2147483647 h 1838"/>
              <a:gd name="T28" fmla="*/ 2147483647 w 3473"/>
              <a:gd name="T29" fmla="*/ 2147483647 h 1838"/>
              <a:gd name="T30" fmla="*/ 2147483647 w 3473"/>
              <a:gd name="T31" fmla="*/ 2147483647 h 1838"/>
              <a:gd name="T32" fmla="*/ 2147483647 w 3473"/>
              <a:gd name="T33" fmla="*/ 2147483647 h 1838"/>
              <a:gd name="T34" fmla="*/ 2147483647 w 3473"/>
              <a:gd name="T35" fmla="*/ 2147483647 h 1838"/>
              <a:gd name="T36" fmla="*/ 2147483647 w 3473"/>
              <a:gd name="T37" fmla="*/ 2147483647 h 1838"/>
              <a:gd name="T38" fmla="*/ 2147483647 w 3473"/>
              <a:gd name="T39" fmla="*/ 2147483647 h 1838"/>
              <a:gd name="T40" fmla="*/ 2147483647 w 3473"/>
              <a:gd name="T41" fmla="*/ 2147483647 h 1838"/>
              <a:gd name="T42" fmla="*/ 2147483647 w 3473"/>
              <a:gd name="T43" fmla="*/ 2147483647 h 1838"/>
              <a:gd name="T44" fmla="*/ 2147483647 w 3473"/>
              <a:gd name="T45" fmla="*/ 0 h 1838"/>
              <a:gd name="T46" fmla="*/ 2147483647 w 3473"/>
              <a:gd name="T47" fmla="*/ 2147483647 h 1838"/>
              <a:gd name="T48" fmla="*/ 2147483647 w 3473"/>
              <a:gd name="T49" fmla="*/ 0 h 1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73"/>
              <a:gd name="T76" fmla="*/ 0 h 1838"/>
              <a:gd name="T77" fmla="*/ 3473 w 3473"/>
              <a:gd name="T78" fmla="*/ 1838 h 1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73" h="1838">
                <a:moveTo>
                  <a:pt x="0" y="1634"/>
                </a:moveTo>
                <a:lnTo>
                  <a:pt x="116" y="1431"/>
                </a:lnTo>
                <a:lnTo>
                  <a:pt x="232" y="1431"/>
                </a:lnTo>
                <a:lnTo>
                  <a:pt x="347" y="1634"/>
                </a:lnTo>
                <a:lnTo>
                  <a:pt x="463" y="1431"/>
                </a:lnTo>
                <a:lnTo>
                  <a:pt x="579" y="1226"/>
                </a:lnTo>
                <a:lnTo>
                  <a:pt x="695" y="817"/>
                </a:lnTo>
                <a:lnTo>
                  <a:pt x="810" y="1329"/>
                </a:lnTo>
                <a:lnTo>
                  <a:pt x="1042" y="1736"/>
                </a:lnTo>
                <a:lnTo>
                  <a:pt x="1158" y="1838"/>
                </a:lnTo>
                <a:lnTo>
                  <a:pt x="1273" y="1431"/>
                </a:lnTo>
                <a:lnTo>
                  <a:pt x="1389" y="1838"/>
                </a:lnTo>
                <a:lnTo>
                  <a:pt x="1505" y="1634"/>
                </a:lnTo>
                <a:lnTo>
                  <a:pt x="1621" y="1329"/>
                </a:lnTo>
                <a:lnTo>
                  <a:pt x="1736" y="715"/>
                </a:lnTo>
                <a:lnTo>
                  <a:pt x="1968" y="614"/>
                </a:lnTo>
                <a:lnTo>
                  <a:pt x="2084" y="919"/>
                </a:lnTo>
                <a:lnTo>
                  <a:pt x="2315" y="1226"/>
                </a:lnTo>
                <a:lnTo>
                  <a:pt x="2547" y="1329"/>
                </a:lnTo>
                <a:lnTo>
                  <a:pt x="2662" y="1022"/>
                </a:lnTo>
                <a:lnTo>
                  <a:pt x="2894" y="512"/>
                </a:lnTo>
                <a:lnTo>
                  <a:pt x="3010" y="103"/>
                </a:lnTo>
                <a:lnTo>
                  <a:pt x="3125" y="0"/>
                </a:lnTo>
                <a:lnTo>
                  <a:pt x="3357" y="103"/>
                </a:lnTo>
                <a:lnTo>
                  <a:pt x="3473" y="0"/>
                </a:lnTo>
              </a:path>
            </a:pathLst>
          </a:custGeom>
          <a:noFill/>
          <a:ln w="254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3" name="Group 114">
            <a:extLst>
              <a:ext uri="{FF2B5EF4-FFF2-40B4-BE49-F238E27FC236}">
                <a16:creationId xmlns:a16="http://schemas.microsoft.com/office/drawing/2014/main" id="{5CA96F4F-D236-40EE-90D4-119A928B9F45}"/>
              </a:ext>
            </a:extLst>
          </p:cNvPr>
          <p:cNvGrpSpPr>
            <a:grpSpLocks/>
          </p:cNvGrpSpPr>
          <p:nvPr/>
        </p:nvGrpSpPr>
        <p:grpSpPr bwMode="auto">
          <a:xfrm>
            <a:off x="5262563" y="2254250"/>
            <a:ext cx="2959100" cy="2301875"/>
            <a:chOff x="3315" y="1420"/>
            <a:chExt cx="1864" cy="1450"/>
          </a:xfrm>
        </p:grpSpPr>
        <p:sp>
          <p:nvSpPr>
            <p:cNvPr id="10255" name="Line 70">
              <a:extLst>
                <a:ext uri="{FF2B5EF4-FFF2-40B4-BE49-F238E27FC236}">
                  <a16:creationId xmlns:a16="http://schemas.microsoft.com/office/drawing/2014/main" id="{F67FD5EE-AC58-42ED-A0A2-AB893086CF14}"/>
                </a:ext>
              </a:extLst>
            </p:cNvPr>
            <p:cNvSpPr>
              <a:spLocks noChangeShapeType="1"/>
            </p:cNvSpPr>
            <p:nvPr/>
          </p:nvSpPr>
          <p:spPr bwMode="auto">
            <a:xfrm flipH="1">
              <a:off x="4514" y="2155"/>
              <a:ext cx="1" cy="421"/>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6" name="Line 75">
              <a:extLst>
                <a:ext uri="{FF2B5EF4-FFF2-40B4-BE49-F238E27FC236}">
                  <a16:creationId xmlns:a16="http://schemas.microsoft.com/office/drawing/2014/main" id="{BDAFF8FC-2F7F-44B7-88FD-0F86FE25421A}"/>
                </a:ext>
              </a:extLst>
            </p:cNvPr>
            <p:cNvSpPr>
              <a:spLocks noChangeShapeType="1"/>
            </p:cNvSpPr>
            <p:nvPr/>
          </p:nvSpPr>
          <p:spPr bwMode="auto">
            <a:xfrm>
              <a:off x="3586" y="2149"/>
              <a:ext cx="7" cy="544"/>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7" name="Line 80">
              <a:extLst>
                <a:ext uri="{FF2B5EF4-FFF2-40B4-BE49-F238E27FC236}">
                  <a16:creationId xmlns:a16="http://schemas.microsoft.com/office/drawing/2014/main" id="{CC2434D0-D71D-4D8F-8F7F-D0A8236DB8D8}"/>
                </a:ext>
              </a:extLst>
            </p:cNvPr>
            <p:cNvSpPr>
              <a:spLocks noChangeShapeType="1"/>
            </p:cNvSpPr>
            <p:nvPr/>
          </p:nvSpPr>
          <p:spPr bwMode="auto">
            <a:xfrm>
              <a:off x="3764" y="2161"/>
              <a:ext cx="1" cy="418"/>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8" name="Line 85">
              <a:extLst>
                <a:ext uri="{FF2B5EF4-FFF2-40B4-BE49-F238E27FC236}">
                  <a16:creationId xmlns:a16="http://schemas.microsoft.com/office/drawing/2014/main" id="{9389127C-0067-4540-825A-17E266D354DE}"/>
                </a:ext>
              </a:extLst>
            </p:cNvPr>
            <p:cNvSpPr>
              <a:spLocks noChangeShapeType="1"/>
            </p:cNvSpPr>
            <p:nvPr/>
          </p:nvSpPr>
          <p:spPr bwMode="auto">
            <a:xfrm>
              <a:off x="3924" y="2161"/>
              <a:ext cx="1" cy="709"/>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59" name="Line 90">
              <a:extLst>
                <a:ext uri="{FF2B5EF4-FFF2-40B4-BE49-F238E27FC236}">
                  <a16:creationId xmlns:a16="http://schemas.microsoft.com/office/drawing/2014/main" id="{F3D0D349-7F7E-4F35-9305-125175CD025B}"/>
                </a:ext>
              </a:extLst>
            </p:cNvPr>
            <p:cNvSpPr>
              <a:spLocks noChangeShapeType="1"/>
            </p:cNvSpPr>
            <p:nvPr/>
          </p:nvSpPr>
          <p:spPr bwMode="auto">
            <a:xfrm>
              <a:off x="4082" y="2158"/>
              <a:ext cx="1" cy="697"/>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0" name="Line 95">
              <a:extLst>
                <a:ext uri="{FF2B5EF4-FFF2-40B4-BE49-F238E27FC236}">
                  <a16:creationId xmlns:a16="http://schemas.microsoft.com/office/drawing/2014/main" id="{73C0DEB1-4CDE-4C12-B2F7-1988507E9B1C}"/>
                </a:ext>
              </a:extLst>
            </p:cNvPr>
            <p:cNvSpPr>
              <a:spLocks noChangeShapeType="1"/>
            </p:cNvSpPr>
            <p:nvPr/>
          </p:nvSpPr>
          <p:spPr bwMode="auto">
            <a:xfrm flipH="1">
              <a:off x="4632" y="2163"/>
              <a:ext cx="17" cy="469"/>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1" name="Line 100">
              <a:extLst>
                <a:ext uri="{FF2B5EF4-FFF2-40B4-BE49-F238E27FC236}">
                  <a16:creationId xmlns:a16="http://schemas.microsoft.com/office/drawing/2014/main" id="{B28CEA26-7C7C-40A0-A46D-F3F5DF0D5846}"/>
                </a:ext>
              </a:extLst>
            </p:cNvPr>
            <p:cNvSpPr>
              <a:spLocks noChangeShapeType="1"/>
            </p:cNvSpPr>
            <p:nvPr/>
          </p:nvSpPr>
          <p:spPr bwMode="auto">
            <a:xfrm>
              <a:off x="3315" y="2158"/>
              <a:ext cx="1864" cy="1"/>
            </a:xfrm>
            <a:prstGeom prst="line">
              <a:avLst/>
            </a:prstGeom>
            <a:noFill/>
            <a:ln w="25400">
              <a:solidFill>
                <a:srgbClr val="8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62" name="Rectangle 104">
              <a:extLst>
                <a:ext uri="{FF2B5EF4-FFF2-40B4-BE49-F238E27FC236}">
                  <a16:creationId xmlns:a16="http://schemas.microsoft.com/office/drawing/2014/main" id="{4556BEA1-0182-4299-84E2-03E198B47A75}"/>
                </a:ext>
              </a:extLst>
            </p:cNvPr>
            <p:cNvSpPr>
              <a:spLocks noChangeArrowheads="1"/>
            </p:cNvSpPr>
            <p:nvPr/>
          </p:nvSpPr>
          <p:spPr bwMode="auto">
            <a:xfrm>
              <a:off x="3371" y="1420"/>
              <a:ext cx="139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r>
                <a:rPr lang="en-US" altLang="en-US" sz="2000" i="0">
                  <a:solidFill>
                    <a:srgbClr val="000000"/>
                  </a:solidFill>
                  <a:latin typeface="Calibri" panose="020F0502020204030204" pitchFamily="34" charset="0"/>
                  <a:cs typeface="Arial" panose="020B0604020202020204" pitchFamily="34" charset="0"/>
                </a:rPr>
                <a:t>Price in a </a:t>
              </a:r>
              <a:br>
                <a:rPr lang="en-US" altLang="en-US" sz="2000" i="0">
                  <a:solidFill>
                    <a:srgbClr val="000000"/>
                  </a:solidFill>
                  <a:latin typeface="Calibri" panose="020F0502020204030204" pitchFamily="34" charset="0"/>
                  <a:cs typeface="Arial" panose="020B0604020202020204" pitchFamily="34" charset="0"/>
                </a:rPr>
              </a:br>
              <a:r>
                <a:rPr lang="en-US" altLang="en-US" sz="2000" i="0">
                  <a:solidFill>
                    <a:srgbClr val="000000"/>
                  </a:solidFill>
                  <a:latin typeface="Calibri" panose="020F0502020204030204" pitchFamily="34" charset="0"/>
                  <a:cs typeface="Arial" panose="020B0604020202020204" pitchFamily="34" charset="0"/>
                </a:rPr>
                <a:t>standard price model</a:t>
              </a:r>
            </a:p>
          </p:txBody>
        </p:sp>
        <p:sp>
          <p:nvSpPr>
            <p:cNvPr id="10263" name="Line 105">
              <a:extLst>
                <a:ext uri="{FF2B5EF4-FFF2-40B4-BE49-F238E27FC236}">
                  <a16:creationId xmlns:a16="http://schemas.microsoft.com/office/drawing/2014/main" id="{DEE3B54F-3DB9-4F9A-9741-B8C9DB8C4B37}"/>
                </a:ext>
              </a:extLst>
            </p:cNvPr>
            <p:cNvSpPr>
              <a:spLocks noChangeShapeType="1"/>
            </p:cNvSpPr>
            <p:nvPr/>
          </p:nvSpPr>
          <p:spPr bwMode="auto">
            <a:xfrm>
              <a:off x="3429" y="2147"/>
              <a:ext cx="6" cy="545"/>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0264" name="Line 112">
              <a:extLst>
                <a:ext uri="{FF2B5EF4-FFF2-40B4-BE49-F238E27FC236}">
                  <a16:creationId xmlns:a16="http://schemas.microsoft.com/office/drawing/2014/main" id="{255034A0-CC5F-4853-BEB3-36FFF9977EBE}"/>
                </a:ext>
              </a:extLst>
            </p:cNvPr>
            <p:cNvSpPr>
              <a:spLocks noChangeShapeType="1"/>
            </p:cNvSpPr>
            <p:nvPr/>
          </p:nvSpPr>
          <p:spPr bwMode="auto">
            <a:xfrm flipH="1">
              <a:off x="4183" y="2162"/>
              <a:ext cx="5" cy="379"/>
            </a:xfrm>
            <a:prstGeom prst="line">
              <a:avLst/>
            </a:prstGeom>
            <a:noFill/>
            <a:ln w="17526">
              <a:solidFill>
                <a:srgbClr val="00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endParaRPr lang="de-DE"/>
            </a:p>
          </p:txBody>
        </p:sp>
      </p:grpSp>
      <p:sp>
        <p:nvSpPr>
          <p:cNvPr id="4" name="Textfeld 3">
            <a:extLst>
              <a:ext uri="{FF2B5EF4-FFF2-40B4-BE49-F238E27FC236}">
                <a16:creationId xmlns:a16="http://schemas.microsoft.com/office/drawing/2014/main" id="{2DFADEF9-E35F-458E-AC2F-771EB40707CA}"/>
              </a:ext>
            </a:extLst>
          </p:cNvPr>
          <p:cNvSpPr txBox="1"/>
          <p:nvPr/>
        </p:nvSpPr>
        <p:spPr>
          <a:xfrm>
            <a:off x="5262563" y="6291569"/>
            <a:ext cx="3458914" cy="338554"/>
          </a:xfrm>
          <a:prstGeom prst="rect">
            <a:avLst/>
          </a:prstGeom>
          <a:noFill/>
        </p:spPr>
        <p:txBody>
          <a:bodyPr wrap="square" rtlCol="0">
            <a:spAutoFit/>
          </a:bodyPr>
          <a:lstStyle/>
          <a:p>
            <a:pPr algn="l"/>
            <a:r>
              <a:rPr lang="en-GB" sz="1600" dirty="0"/>
              <a:t>Tax rate adjusts to emissions level</a:t>
            </a:r>
            <a:endParaRPr lang="de-DE" sz="1600" dirty="0"/>
          </a:p>
        </p:txBody>
      </p:sp>
      <p:sp>
        <p:nvSpPr>
          <p:cNvPr id="37" name="Textfeld 36">
            <a:extLst>
              <a:ext uri="{FF2B5EF4-FFF2-40B4-BE49-F238E27FC236}">
                <a16:creationId xmlns:a16="http://schemas.microsoft.com/office/drawing/2014/main" id="{A491D7FF-3B06-4FC0-B72B-53E5ED35BDBC}"/>
              </a:ext>
            </a:extLst>
          </p:cNvPr>
          <p:cNvSpPr txBox="1"/>
          <p:nvPr/>
        </p:nvSpPr>
        <p:spPr>
          <a:xfrm>
            <a:off x="1204913" y="6285058"/>
            <a:ext cx="2665238" cy="338554"/>
          </a:xfrm>
          <a:prstGeom prst="rect">
            <a:avLst/>
          </a:prstGeom>
          <a:noFill/>
        </p:spPr>
        <p:txBody>
          <a:bodyPr wrap="square" rtlCol="0">
            <a:spAutoFit/>
          </a:bodyPr>
          <a:lstStyle/>
          <a:p>
            <a:pPr algn="l"/>
            <a:r>
              <a:rPr lang="en-GB" sz="1600" dirty="0"/>
              <a:t>Fixed tax rate</a:t>
            </a:r>
            <a:endParaRPr lang="de-DE"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a:extLst>
              <a:ext uri="{FF2B5EF4-FFF2-40B4-BE49-F238E27FC236}">
                <a16:creationId xmlns:a16="http://schemas.microsoft.com/office/drawing/2014/main" id="{0CE66F63-1F5F-4AA0-BEEA-F9C4575885A7}"/>
              </a:ext>
            </a:extLst>
          </p:cNvPr>
          <p:cNvSpPr>
            <a:spLocks noChangeShapeType="1"/>
          </p:cNvSpPr>
          <p:nvPr/>
        </p:nvSpPr>
        <p:spPr bwMode="auto">
          <a:xfrm>
            <a:off x="5360988" y="4953000"/>
            <a:ext cx="1587" cy="914400"/>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242" name="Text Box 2">
            <a:extLst>
              <a:ext uri="{FF2B5EF4-FFF2-40B4-BE49-F238E27FC236}">
                <a16:creationId xmlns:a16="http://schemas.microsoft.com/office/drawing/2014/main" id="{99621C6E-0AD1-4163-BB6B-5D1C06EAD190}"/>
              </a:ext>
            </a:extLst>
          </p:cNvPr>
          <p:cNvSpPr txBox="1">
            <a:spLocks noChangeArrowheads="1"/>
          </p:cNvSpPr>
          <p:nvPr/>
        </p:nvSpPr>
        <p:spPr bwMode="auto">
          <a:xfrm>
            <a:off x="4465638" y="5822950"/>
            <a:ext cx="1768475" cy="5937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i="0">
                <a:solidFill>
                  <a:srgbClr val="000000"/>
                </a:solidFill>
                <a:latin typeface="Arial" panose="020B0604020202020204" pitchFamily="34" charset="0"/>
              </a:rPr>
              <a:t>Implicit 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1268" name="Line 3">
            <a:extLst>
              <a:ext uri="{FF2B5EF4-FFF2-40B4-BE49-F238E27FC236}">
                <a16:creationId xmlns:a16="http://schemas.microsoft.com/office/drawing/2014/main" id="{37A08B35-EDB1-40FF-B8CB-0500EFC4EF29}"/>
              </a:ext>
            </a:extLst>
          </p:cNvPr>
          <p:cNvSpPr>
            <a:spLocks noChangeShapeType="1"/>
          </p:cNvSpPr>
          <p:nvPr/>
        </p:nvSpPr>
        <p:spPr bwMode="auto">
          <a:xfrm flipH="1">
            <a:off x="2636838" y="4976813"/>
            <a:ext cx="3362325"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1269" name="Rectangle 4">
            <a:extLst>
              <a:ext uri="{FF2B5EF4-FFF2-40B4-BE49-F238E27FC236}">
                <a16:creationId xmlns:a16="http://schemas.microsoft.com/office/drawing/2014/main" id="{00474D7D-9D87-4EA1-BEC8-C0D135DCEC6B}"/>
              </a:ext>
            </a:extLst>
          </p:cNvPr>
          <p:cNvSpPr>
            <a:spLocks noGrp="1" noChangeArrowheads="1"/>
          </p:cNvSpPr>
          <p:nvPr>
            <p:ph type="title" idx="4294967295"/>
          </p:nvPr>
        </p:nvSpPr>
        <p:spPr>
          <a:xfrm>
            <a:off x="1144587" y="849312"/>
            <a:ext cx="6778625" cy="8858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GHG Abatement Costs and a Pigou Tax</a:t>
            </a:r>
          </a:p>
        </p:txBody>
      </p:sp>
      <p:sp>
        <p:nvSpPr>
          <p:cNvPr id="11270" name="Line 5">
            <a:extLst>
              <a:ext uri="{FF2B5EF4-FFF2-40B4-BE49-F238E27FC236}">
                <a16:creationId xmlns:a16="http://schemas.microsoft.com/office/drawing/2014/main" id="{5CB74740-2F4D-4F18-9D73-CC74BB4CCC58}"/>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1" name="Freeform 6">
            <a:extLst>
              <a:ext uri="{FF2B5EF4-FFF2-40B4-BE49-F238E27FC236}">
                <a16:creationId xmlns:a16="http://schemas.microsoft.com/office/drawing/2014/main" id="{D1050A09-B01E-4F20-BA19-066EC835F38F}"/>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1272" name="Line 7">
            <a:extLst>
              <a:ext uri="{FF2B5EF4-FFF2-40B4-BE49-F238E27FC236}">
                <a16:creationId xmlns:a16="http://schemas.microsoft.com/office/drawing/2014/main" id="{6CDD16C7-E57E-4495-B7EE-57FDAAE266F0}"/>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1273" name="Text Box 8">
            <a:extLst>
              <a:ext uri="{FF2B5EF4-FFF2-40B4-BE49-F238E27FC236}">
                <a16:creationId xmlns:a16="http://schemas.microsoft.com/office/drawing/2014/main" id="{CAE3F5D3-45FF-4E82-9422-7E56E2BD4B32}"/>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a:solidFill>
                  <a:srgbClr val="000000"/>
                </a:solidFill>
                <a:latin typeface="Arial" panose="020B0604020202020204" pitchFamily="34" charset="0"/>
              </a:rPr>
              <a:t>Euro/t CO</a:t>
            </a:r>
            <a:r>
              <a:rPr lang="de-DE" altLang="en-US" sz="1800" i="0" baseline="-25000">
                <a:solidFill>
                  <a:srgbClr val="000000"/>
                </a:solidFill>
                <a:latin typeface="Arial" panose="020B0604020202020204" pitchFamily="34" charset="0"/>
              </a:rPr>
              <a:t>2</a:t>
            </a:r>
          </a:p>
        </p:txBody>
      </p:sp>
      <p:sp>
        <p:nvSpPr>
          <p:cNvPr id="11274" name="Text Box 9">
            <a:extLst>
              <a:ext uri="{FF2B5EF4-FFF2-40B4-BE49-F238E27FC236}">
                <a16:creationId xmlns:a16="http://schemas.microsoft.com/office/drawing/2014/main" id="{876FB9CC-6263-452C-B0E3-2BA6DA97A536}"/>
              </a:ext>
            </a:extLst>
          </p:cNvPr>
          <p:cNvSpPr txBox="1">
            <a:spLocks noChangeArrowheads="1"/>
          </p:cNvSpPr>
          <p:nvPr/>
        </p:nvSpPr>
        <p:spPr bwMode="auto">
          <a:xfrm>
            <a:off x="6248400" y="5867400"/>
            <a:ext cx="2590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1275" name="Oval 10">
            <a:extLst>
              <a:ext uri="{FF2B5EF4-FFF2-40B4-BE49-F238E27FC236}">
                <a16:creationId xmlns:a16="http://schemas.microsoft.com/office/drawing/2014/main" id="{BFE767FF-30B2-4BBB-BA0B-8444FBC2D035}"/>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6" name="AutoShape 11">
            <a:extLst>
              <a:ext uri="{FF2B5EF4-FFF2-40B4-BE49-F238E27FC236}">
                <a16:creationId xmlns:a16="http://schemas.microsoft.com/office/drawing/2014/main" id="{996D7F93-F129-4011-83DD-285108CA3987}"/>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pPr>
            <a:r>
              <a:rPr lang="de-DE" altLang="en-US" sz="1600" i="0">
                <a:solidFill>
                  <a:srgbClr val="000000"/>
                </a:solidFill>
                <a:latin typeface="Arial" panose="020B0604020202020204" pitchFamily="34" charset="0"/>
              </a:rPr>
              <a:t>Starting point</a:t>
            </a:r>
          </a:p>
        </p:txBody>
      </p:sp>
      <p:sp>
        <p:nvSpPr>
          <p:cNvPr id="11277" name="Text Box 12">
            <a:extLst>
              <a:ext uri="{FF2B5EF4-FFF2-40B4-BE49-F238E27FC236}">
                <a16:creationId xmlns:a16="http://schemas.microsoft.com/office/drawing/2014/main" id="{C252E573-32AA-4826-AABF-C403F3801436}"/>
              </a:ext>
            </a:extLst>
          </p:cNvPr>
          <p:cNvSpPr txBox="1">
            <a:spLocks noChangeArrowheads="1"/>
          </p:cNvSpPr>
          <p:nvPr/>
        </p:nvSpPr>
        <p:spPr bwMode="auto">
          <a:xfrm>
            <a:off x="3124200" y="5821363"/>
            <a:ext cx="281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8" name="Oval 13">
            <a:extLst>
              <a:ext uri="{FF2B5EF4-FFF2-40B4-BE49-F238E27FC236}">
                <a16:creationId xmlns:a16="http://schemas.microsoft.com/office/drawing/2014/main" id="{7CA4BF8A-3675-45F4-8F90-8521E5E2FE74}"/>
              </a:ext>
            </a:extLst>
          </p:cNvPr>
          <p:cNvSpPr>
            <a:spLocks noChangeArrowheads="1"/>
          </p:cNvSpPr>
          <p:nvPr/>
        </p:nvSpPr>
        <p:spPr bwMode="auto">
          <a:xfrm>
            <a:off x="5324475" y="493395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79" name="Text Box 14">
            <a:extLst>
              <a:ext uri="{FF2B5EF4-FFF2-40B4-BE49-F238E27FC236}">
                <a16:creationId xmlns:a16="http://schemas.microsoft.com/office/drawing/2014/main" id="{D5A22273-0419-49BC-BEB0-020D9F98F0D5}"/>
              </a:ext>
            </a:extLst>
          </p:cNvPr>
          <p:cNvSpPr txBox="1">
            <a:spLocks noChangeArrowheads="1"/>
          </p:cNvSpPr>
          <p:nvPr/>
        </p:nvSpPr>
        <p:spPr bwMode="auto">
          <a:xfrm>
            <a:off x="722313" y="4824413"/>
            <a:ext cx="1933575" cy="3444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tax rate</a:t>
            </a:r>
          </a:p>
        </p:txBody>
      </p:sp>
      <p:sp>
        <p:nvSpPr>
          <p:cNvPr id="4" name="Oval 15">
            <a:extLst>
              <a:ext uri="{FF2B5EF4-FFF2-40B4-BE49-F238E27FC236}">
                <a16:creationId xmlns:a16="http://schemas.microsoft.com/office/drawing/2014/main" id="{9D4EDB01-1E5E-40F9-B2A5-6819050D6199}"/>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81" name="Oval 16">
            <a:extLst>
              <a:ext uri="{FF2B5EF4-FFF2-40B4-BE49-F238E27FC236}">
                <a16:creationId xmlns:a16="http://schemas.microsoft.com/office/drawing/2014/main" id="{0BE5F9E1-BD95-4565-BF36-627FABA75D72}"/>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CBCA25B0-4F5B-4DB6-9355-9DFD606AB3C2}"/>
              </a:ext>
            </a:extLst>
          </p:cNvPr>
          <p:cNvGrpSpPr>
            <a:grpSpLocks/>
          </p:cNvGrpSpPr>
          <p:nvPr/>
        </p:nvGrpSpPr>
        <p:grpSpPr bwMode="auto">
          <a:xfrm>
            <a:off x="5319713" y="4933950"/>
            <a:ext cx="76200" cy="917575"/>
            <a:chOff x="3351" y="3108"/>
            <a:chExt cx="48" cy="578"/>
          </a:xfrm>
        </p:grpSpPr>
        <p:sp>
          <p:nvSpPr>
            <p:cNvPr id="11283" name="Line 18">
              <a:extLst>
                <a:ext uri="{FF2B5EF4-FFF2-40B4-BE49-F238E27FC236}">
                  <a16:creationId xmlns:a16="http://schemas.microsoft.com/office/drawing/2014/main" id="{2F1F5463-6FEF-4B65-8541-DBE9B76DC7B8}"/>
                </a:ext>
              </a:extLst>
            </p:cNvPr>
            <p:cNvSpPr>
              <a:spLocks noChangeShapeType="1"/>
            </p:cNvSpPr>
            <p:nvPr/>
          </p:nvSpPr>
          <p:spPr bwMode="auto">
            <a:xfrm>
              <a:off x="3378" y="3108"/>
              <a:ext cx="1" cy="576"/>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1284" name="Oval 19">
              <a:extLst>
                <a:ext uri="{FF2B5EF4-FFF2-40B4-BE49-F238E27FC236}">
                  <a16:creationId xmlns:a16="http://schemas.microsoft.com/office/drawing/2014/main" id="{915A2D21-F690-41DD-A6DD-6A1BA2027B9B}"/>
                </a:ext>
              </a:extLst>
            </p:cNvPr>
            <p:cNvSpPr>
              <a:spLocks noChangeArrowheads="1"/>
            </p:cNvSpPr>
            <p:nvPr/>
          </p:nvSpPr>
          <p:spPr bwMode="auto">
            <a:xfrm>
              <a:off x="3352" y="3108"/>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1285" name="Oval 20">
              <a:extLst>
                <a:ext uri="{FF2B5EF4-FFF2-40B4-BE49-F238E27FC236}">
                  <a16:creationId xmlns:a16="http://schemas.microsoft.com/office/drawing/2014/main" id="{F58E7D0A-F00C-4770-BDC9-F62C78460B6F}"/>
                </a:ext>
              </a:extLst>
            </p:cNvPr>
            <p:cNvSpPr>
              <a:spLocks noChangeArrowheads="1"/>
            </p:cNvSpPr>
            <p:nvPr/>
          </p:nvSpPr>
          <p:spPr bwMode="auto">
            <a:xfrm>
              <a:off x="3351" y="3639"/>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blinds(horizontal)">
                                      <p:cBhvr additive="repl">
                                        <p:cTn id="7" dur="500"/>
                                        <p:tgtEl>
                                          <p:spTgt spid="4"/>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0241"/>
                                        </p:tgtEl>
                                        <p:attrNameLst>
                                          <p:attrName>style.visibility</p:attrName>
                                        </p:attrNameLst>
                                      </p:cBhvr>
                                      <p:to>
                                        <p:strVal val="visible"/>
                                      </p:to>
                                    </p:set>
                                    <p:animEffect transition="in" filter="blinds(horizontal)">
                                      <p:cBhvr additive="repl">
                                        <p:cTn id="10" dur="500"/>
                                        <p:tgtEl>
                                          <p:spTgt spid="10241"/>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10242"/>
                                        </p:tgtEl>
                                        <p:attrNameLst>
                                          <p:attrName>style.visibility</p:attrName>
                                        </p:attrNameLst>
                                      </p:cBhvr>
                                      <p:to>
                                        <p:strVal val="visible"/>
                                      </p:to>
                                    </p:set>
                                    <p:animEffect transition="in" filter="blinds(horizontal)">
                                      <p:cBhvr additive="repl">
                                        <p:cTn id="13" dur="500"/>
                                        <p:tgtEl>
                                          <p:spTgt spid="10242"/>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Freeform 1">
            <a:extLst>
              <a:ext uri="{FF2B5EF4-FFF2-40B4-BE49-F238E27FC236}">
                <a16:creationId xmlns:a16="http://schemas.microsoft.com/office/drawing/2014/main" id="{BC7AD5A1-2EE5-48C6-9444-A3DEA392E4C7}"/>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2291" name="Line 2">
            <a:extLst>
              <a:ext uri="{FF2B5EF4-FFF2-40B4-BE49-F238E27FC236}">
                <a16:creationId xmlns:a16="http://schemas.microsoft.com/office/drawing/2014/main" id="{92B039E9-D025-4E09-A379-7C65D2239BF9}"/>
              </a:ext>
            </a:extLst>
          </p:cNvPr>
          <p:cNvSpPr>
            <a:spLocks noChangeShapeType="1"/>
          </p:cNvSpPr>
          <p:nvPr/>
        </p:nvSpPr>
        <p:spPr bwMode="auto">
          <a:xfrm>
            <a:off x="5365750" y="2698750"/>
            <a:ext cx="1588" cy="3132138"/>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2292" name="Rectangle 3">
            <a:extLst>
              <a:ext uri="{FF2B5EF4-FFF2-40B4-BE49-F238E27FC236}">
                <a16:creationId xmlns:a16="http://schemas.microsoft.com/office/drawing/2014/main" id="{25D78E64-E93E-4AF1-8341-559E6232E521}"/>
              </a:ext>
            </a:extLst>
          </p:cNvPr>
          <p:cNvSpPr>
            <a:spLocks noGrp="1" noChangeArrowheads="1"/>
          </p:cNvSpPr>
          <p:nvPr>
            <p:ph type="title" idx="4294967295"/>
          </p:nvPr>
        </p:nvSpPr>
        <p:spPr>
          <a:xfrm>
            <a:off x="757164" y="1197024"/>
            <a:ext cx="7629672" cy="74328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dirty="0" err="1"/>
              <a:t>Uncertain</a:t>
            </a:r>
            <a:r>
              <a:rPr lang="de-DE" altLang="en-US" dirty="0"/>
              <a:t> GHG </a:t>
            </a:r>
            <a:r>
              <a:rPr lang="de-DE" altLang="en-US" dirty="0" err="1"/>
              <a:t>Abatement</a:t>
            </a:r>
            <a:r>
              <a:rPr lang="de-DE" altLang="en-US" dirty="0"/>
              <a:t> Costs </a:t>
            </a:r>
            <a:r>
              <a:rPr lang="de-DE" altLang="en-US" dirty="0" err="1">
                <a:solidFill>
                  <a:srgbClr val="CC3300"/>
                </a:solidFill>
              </a:rPr>
              <a:t>Under</a:t>
            </a:r>
            <a:r>
              <a:rPr lang="de-DE" altLang="en-US" dirty="0">
                <a:solidFill>
                  <a:srgbClr val="CC3300"/>
                </a:solidFill>
              </a:rPr>
              <a:t> Cap and Trade</a:t>
            </a:r>
            <a:endParaRPr lang="de-DE" altLang="en-US" dirty="0"/>
          </a:p>
        </p:txBody>
      </p:sp>
      <p:sp>
        <p:nvSpPr>
          <p:cNvPr id="12293" name="Line 4">
            <a:extLst>
              <a:ext uri="{FF2B5EF4-FFF2-40B4-BE49-F238E27FC236}">
                <a16:creationId xmlns:a16="http://schemas.microsoft.com/office/drawing/2014/main" id="{326EC2E0-2134-430A-82B3-82F89F21E9FA}"/>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294" name="Line 5">
            <a:extLst>
              <a:ext uri="{FF2B5EF4-FFF2-40B4-BE49-F238E27FC236}">
                <a16:creationId xmlns:a16="http://schemas.microsoft.com/office/drawing/2014/main" id="{B0636813-6061-459D-A767-2FB718F6015C}"/>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2295" name="Text Box 6">
            <a:extLst>
              <a:ext uri="{FF2B5EF4-FFF2-40B4-BE49-F238E27FC236}">
                <a16:creationId xmlns:a16="http://schemas.microsoft.com/office/drawing/2014/main" id="{A621984C-BEC7-4197-9E73-28001046A364}"/>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dirty="0">
                <a:solidFill>
                  <a:srgbClr val="000000"/>
                </a:solidFill>
                <a:latin typeface="Arial" panose="020B0604020202020204" pitchFamily="34" charset="0"/>
              </a:rPr>
              <a:t>Euro/t CO</a:t>
            </a:r>
            <a:r>
              <a:rPr lang="de-DE" altLang="en-US" sz="1800" i="0" baseline="-25000" dirty="0">
                <a:solidFill>
                  <a:srgbClr val="000000"/>
                </a:solidFill>
                <a:latin typeface="Arial" panose="020B0604020202020204" pitchFamily="34" charset="0"/>
              </a:rPr>
              <a:t>2</a:t>
            </a:r>
          </a:p>
        </p:txBody>
      </p:sp>
      <p:sp>
        <p:nvSpPr>
          <p:cNvPr id="12296" name="Text Box 7">
            <a:extLst>
              <a:ext uri="{FF2B5EF4-FFF2-40B4-BE49-F238E27FC236}">
                <a16:creationId xmlns:a16="http://schemas.microsoft.com/office/drawing/2014/main" id="{64FD805D-34D6-4563-BBC0-0793BFF34421}"/>
              </a:ext>
            </a:extLst>
          </p:cNvPr>
          <p:cNvSpPr txBox="1">
            <a:spLocks noChangeArrowheads="1"/>
          </p:cNvSpPr>
          <p:nvPr/>
        </p:nvSpPr>
        <p:spPr bwMode="auto">
          <a:xfrm>
            <a:off x="6248400" y="5867400"/>
            <a:ext cx="25908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a:solidFill>
                  <a:srgbClr val="000000"/>
                </a:solidFill>
                <a:latin typeface="Arial" panose="020B0604020202020204" pitchFamily="34" charset="0"/>
              </a:rPr>
              <a:t>CO</a:t>
            </a:r>
            <a:r>
              <a:rPr lang="de-DE" altLang="en-US" sz="1800" baseline="-25000">
                <a:solidFill>
                  <a:srgbClr val="000000"/>
                </a:solidFill>
                <a:latin typeface="Arial" panose="020B0604020202020204" pitchFamily="34" charset="0"/>
              </a:rPr>
              <a:t>2</a:t>
            </a:r>
            <a:r>
              <a:rPr lang="de-DE" altLang="en-US" sz="1800">
                <a:solidFill>
                  <a:srgbClr val="000000"/>
                </a:solidFill>
                <a:latin typeface="Arial" panose="020B0604020202020204" pitchFamily="34" charset="0"/>
              </a:rPr>
              <a:t> emissions</a:t>
            </a:r>
          </a:p>
        </p:txBody>
      </p:sp>
      <p:sp>
        <p:nvSpPr>
          <p:cNvPr id="11273" name="Oval 8">
            <a:extLst>
              <a:ext uri="{FF2B5EF4-FFF2-40B4-BE49-F238E27FC236}">
                <a16:creationId xmlns:a16="http://schemas.microsoft.com/office/drawing/2014/main" id="{4D2581A6-E449-4D20-A40E-53C366EEEA7E}"/>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298" name="AutoShape 11">
            <a:extLst>
              <a:ext uri="{FF2B5EF4-FFF2-40B4-BE49-F238E27FC236}">
                <a16:creationId xmlns:a16="http://schemas.microsoft.com/office/drawing/2014/main" id="{D9B3050E-60B8-41EF-9E81-6C1A4F73BE9A}"/>
              </a:ext>
            </a:extLst>
          </p:cNvPr>
          <p:cNvSpPr>
            <a:spLocks/>
          </p:cNvSpPr>
          <p:nvPr/>
        </p:nvSpPr>
        <p:spPr bwMode="auto">
          <a:xfrm rot="5400000">
            <a:off x="6289675" y="3698875"/>
            <a:ext cx="304800" cy="2057400"/>
          </a:xfrm>
          <a:prstGeom prst="leftBrace">
            <a:avLst>
              <a:gd name="adj1" fmla="val 56250"/>
              <a:gd name="adj2" fmla="val 48875"/>
            </a:avLst>
          </a:prstGeom>
          <a:noFill/>
          <a:ln w="255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299" name="Text Box 12">
            <a:extLst>
              <a:ext uri="{FF2B5EF4-FFF2-40B4-BE49-F238E27FC236}">
                <a16:creationId xmlns:a16="http://schemas.microsoft.com/office/drawing/2014/main" id="{5B3E3A54-8E23-48DF-A7A5-BCD3E2717F6C}"/>
              </a:ext>
            </a:extLst>
          </p:cNvPr>
          <p:cNvSpPr txBox="1">
            <a:spLocks noChangeArrowheads="1"/>
          </p:cNvSpPr>
          <p:nvPr/>
        </p:nvSpPr>
        <p:spPr bwMode="auto">
          <a:xfrm>
            <a:off x="5494338" y="3886200"/>
            <a:ext cx="1933575" cy="58737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a:solidFill>
                  <a:srgbClr val="000000"/>
                </a:solidFill>
                <a:latin typeface="Arial" panose="020B0604020202020204" pitchFamily="34" charset="0"/>
              </a:rPr>
              <a:t>Required GHG</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reductions</a:t>
            </a:r>
          </a:p>
        </p:txBody>
      </p:sp>
      <p:sp>
        <p:nvSpPr>
          <p:cNvPr id="12300" name="Text Box 13">
            <a:extLst>
              <a:ext uri="{FF2B5EF4-FFF2-40B4-BE49-F238E27FC236}">
                <a16:creationId xmlns:a16="http://schemas.microsoft.com/office/drawing/2014/main" id="{D12866EC-0280-4321-820A-A5D5F8D6E4D8}"/>
              </a:ext>
            </a:extLst>
          </p:cNvPr>
          <p:cNvSpPr txBox="1">
            <a:spLocks noChangeArrowheads="1"/>
          </p:cNvSpPr>
          <p:nvPr/>
        </p:nvSpPr>
        <p:spPr bwMode="auto">
          <a:xfrm>
            <a:off x="722313" y="4422775"/>
            <a:ext cx="1933575" cy="1092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Implicit price </a:t>
            </a:r>
            <a:br>
              <a:rPr lang="de-DE" altLang="en-US" sz="1800" i="0">
                <a:solidFill>
                  <a:srgbClr val="000000"/>
                </a:solidFill>
                <a:latin typeface="Arial" panose="020B0604020202020204" pitchFamily="34" charset="0"/>
              </a:rPr>
            </a:br>
            <a:r>
              <a:rPr lang="de-DE" altLang="en-US" sz="1800" i="0">
                <a:solidFill>
                  <a:srgbClr val="000000"/>
                </a:solidFill>
                <a:latin typeface="Arial" panose="020B0604020202020204" pitchFamily="34" charset="0"/>
              </a:rPr>
              <a:t>of the</a:t>
            </a:r>
            <a:br>
              <a:rPr lang="de-DE" altLang="en-US" sz="1800" i="0">
                <a:solidFill>
                  <a:srgbClr val="000000"/>
                </a:solidFill>
                <a:latin typeface="Arial" panose="020B0604020202020204" pitchFamily="34" charset="0"/>
              </a:rPr>
            </a:br>
            <a:r>
              <a:rPr lang="de-DE" altLang="en-US" sz="1800" i="0">
                <a:solidFill>
                  <a:srgbClr val="000000"/>
                </a:solidFill>
                <a:latin typeface="Arial" panose="020B0604020202020204" pitchFamily="34" charset="0"/>
              </a:rPr>
              <a:t>emission allowance</a:t>
            </a:r>
          </a:p>
        </p:txBody>
      </p:sp>
      <p:sp>
        <p:nvSpPr>
          <p:cNvPr id="12301" name="Text Box 14">
            <a:extLst>
              <a:ext uri="{FF2B5EF4-FFF2-40B4-BE49-F238E27FC236}">
                <a16:creationId xmlns:a16="http://schemas.microsoft.com/office/drawing/2014/main" id="{BBE40FB1-3FB4-4C92-8FA2-545A31AA16E8}"/>
              </a:ext>
            </a:extLst>
          </p:cNvPr>
          <p:cNvSpPr txBox="1">
            <a:spLocks noChangeArrowheads="1"/>
          </p:cNvSpPr>
          <p:nvPr/>
        </p:nvSpPr>
        <p:spPr bwMode="auto">
          <a:xfrm>
            <a:off x="4465638" y="5897563"/>
            <a:ext cx="1768475" cy="37465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a:solidFill>
                  <a:srgbClr val="000000"/>
                </a:solidFill>
                <a:latin typeface="Arial" panose="020B0604020202020204" pitchFamily="34" charset="0"/>
              </a:rPr>
              <a:t>CO</a:t>
            </a:r>
            <a:r>
              <a:rPr lang="de-DE" altLang="en-US" sz="1800" baseline="-25000">
                <a:solidFill>
                  <a:srgbClr val="000000"/>
                </a:solidFill>
                <a:latin typeface="Arial" panose="020B0604020202020204" pitchFamily="34" charset="0"/>
              </a:rPr>
              <a:t>2</a:t>
            </a:r>
            <a:r>
              <a:rPr lang="de-DE" altLang="en-US" sz="1800">
                <a:solidFill>
                  <a:srgbClr val="000000"/>
                </a:solidFill>
                <a:latin typeface="Arial" panose="020B0604020202020204" pitchFamily="34" charset="0"/>
              </a:rPr>
              <a:t> cap</a:t>
            </a:r>
          </a:p>
        </p:txBody>
      </p:sp>
      <p:sp>
        <p:nvSpPr>
          <p:cNvPr id="12302" name="Oval 15">
            <a:extLst>
              <a:ext uri="{FF2B5EF4-FFF2-40B4-BE49-F238E27FC236}">
                <a16:creationId xmlns:a16="http://schemas.microsoft.com/office/drawing/2014/main" id="{59D3447B-1A3D-467C-A585-53420F13FCEA}"/>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4A17B351-BC0A-4298-9503-759D6D773BBB}"/>
              </a:ext>
            </a:extLst>
          </p:cNvPr>
          <p:cNvGrpSpPr>
            <a:grpSpLocks/>
          </p:cNvGrpSpPr>
          <p:nvPr/>
        </p:nvGrpSpPr>
        <p:grpSpPr bwMode="auto">
          <a:xfrm>
            <a:off x="2660650" y="4929188"/>
            <a:ext cx="2738438" cy="85725"/>
            <a:chOff x="1676" y="3105"/>
            <a:chExt cx="1725" cy="54"/>
          </a:xfrm>
        </p:grpSpPr>
        <p:sp>
          <p:nvSpPr>
            <p:cNvPr id="12306" name="Line 18">
              <a:extLst>
                <a:ext uri="{FF2B5EF4-FFF2-40B4-BE49-F238E27FC236}">
                  <a16:creationId xmlns:a16="http://schemas.microsoft.com/office/drawing/2014/main" id="{17FFA8C9-DF95-4D81-A931-50622DB1D2F8}"/>
                </a:ext>
              </a:extLst>
            </p:cNvPr>
            <p:cNvSpPr>
              <a:spLocks noChangeShapeType="1"/>
            </p:cNvSpPr>
            <p:nvPr/>
          </p:nvSpPr>
          <p:spPr bwMode="auto">
            <a:xfrm flipH="1">
              <a:off x="1675" y="3135"/>
              <a:ext cx="1670" cy="1"/>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2307" name="Oval 19">
              <a:extLst>
                <a:ext uri="{FF2B5EF4-FFF2-40B4-BE49-F238E27FC236}">
                  <a16:creationId xmlns:a16="http://schemas.microsoft.com/office/drawing/2014/main" id="{9462507C-03B5-4037-81BF-D86ECE586CB2}"/>
                </a:ext>
              </a:extLst>
            </p:cNvPr>
            <p:cNvSpPr>
              <a:spLocks noChangeArrowheads="1"/>
            </p:cNvSpPr>
            <p:nvPr/>
          </p:nvSpPr>
          <p:spPr bwMode="auto">
            <a:xfrm>
              <a:off x="3354" y="3112"/>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2308" name="Oval 20">
              <a:extLst>
                <a:ext uri="{FF2B5EF4-FFF2-40B4-BE49-F238E27FC236}">
                  <a16:creationId xmlns:a16="http://schemas.microsoft.com/office/drawing/2014/main" id="{95A44AFA-8ED6-489E-9E68-FDF02E883576}"/>
                </a:ext>
              </a:extLst>
            </p:cNvPr>
            <p:cNvSpPr>
              <a:spLocks noChangeArrowheads="1"/>
            </p:cNvSpPr>
            <p:nvPr/>
          </p:nvSpPr>
          <p:spPr bwMode="auto">
            <a:xfrm>
              <a:off x="1711" y="3105"/>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sp>
        <p:nvSpPr>
          <p:cNvPr id="12305" name="Oval 16">
            <a:extLst>
              <a:ext uri="{FF2B5EF4-FFF2-40B4-BE49-F238E27FC236}">
                <a16:creationId xmlns:a16="http://schemas.microsoft.com/office/drawing/2014/main" id="{E5E0D5A0-FB45-43A9-9880-F71E4A080CC0}"/>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4FC76CBE-4160-443C-A068-590A19064347}"/>
                  </a:ext>
                </a:extLst>
              </p14:cNvPr>
              <p14:cNvContentPartPr/>
              <p14:nvPr/>
            </p14:nvContentPartPr>
            <p14:xfrm>
              <a:off x="2708280" y="2368440"/>
              <a:ext cx="3555720" cy="3484080"/>
            </p14:xfrm>
          </p:contentPart>
        </mc:Choice>
        <mc:Fallback>
          <p:pic>
            <p:nvPicPr>
              <p:cNvPr id="4" name="Freihand 3">
                <a:extLst>
                  <a:ext uri="{FF2B5EF4-FFF2-40B4-BE49-F238E27FC236}">
                    <a16:creationId xmlns:a16="http://schemas.microsoft.com/office/drawing/2014/main" id="{4FC76CBE-4160-443C-A068-590A19064347}"/>
                  </a:ext>
                </a:extLst>
              </p:cNvPr>
              <p:cNvPicPr/>
              <p:nvPr/>
            </p:nvPicPr>
            <p:blipFill>
              <a:blip r:embed="rId4"/>
              <a:stretch>
                <a:fillRect/>
              </a:stretch>
            </p:blipFill>
            <p:spPr>
              <a:xfrm>
                <a:off x="2698920" y="2359080"/>
                <a:ext cx="3574440" cy="35028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273"/>
                                        </p:tgtEl>
                                      </p:cBhvr>
                                    </p:animEffect>
                                    <p:set>
                                      <p:cBhvr>
                                        <p:cTn id="7" dur="1" fill="hold">
                                          <p:stCondLst>
                                            <p:cond delay="499"/>
                                          </p:stCondLst>
                                        </p:cTn>
                                        <p:tgtEl>
                                          <p:spTgt spid="11273"/>
                                        </p:tgtEl>
                                        <p:attrNameLst>
                                          <p:attrName>style.visibility</p:attrName>
                                        </p:attrNameLst>
                                      </p:cBhvr>
                                      <p:to>
                                        <p:strVal val="hidden"/>
                                      </p:to>
                                    </p:set>
                                  </p:childTnLst>
                                </p:cTn>
                              </p:par>
                              <p:par>
                                <p:cTn id="8" presetID="35" presetClass="path" presetSubtype="0" accel="50000" decel="50000" fill="hold" nodeType="withEffect">
                                  <p:stCondLst>
                                    <p:cond delay="0"/>
                                  </p:stCondLst>
                                  <p:childTnLst>
                                    <p:animMotion origin="layout" path="M -3.05556E-6 -2.96296E-6 L -0.05642 -2.96296E-6 " pathEditMode="relative" rAng="0" ptsTypes="AA">
                                      <p:cBhvr>
                                        <p:cTn id="9" dur="2000" fill="hold"/>
                                        <p:tgtEl>
                                          <p:spTgt spid="11265"/>
                                        </p:tgtEl>
                                        <p:attrNameLst>
                                          <p:attrName>ppt_x</p:attrName>
                                          <p:attrName>ppt_y</p:attrName>
                                        </p:attrNameLst>
                                      </p:cBhvr>
                                      <p:rCtr x="-2830" y="0"/>
                                    </p:animMotion>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5E-6 1.11022E-16 L 5E-6 0.04676 " pathEditMode="relative" rAng="0" ptsTypes="AA">
                                      <p:cBhvr>
                                        <p:cTn id="13" dur="2000" fill="hold"/>
                                        <p:tgtEl>
                                          <p:spTgt spid="2"/>
                                        </p:tgtEl>
                                        <p:attrNameLst>
                                          <p:attrName>ppt_x</p:attrName>
                                          <p:attrName>ppt_y</p:attrName>
                                        </p:attrNameLst>
                                      </p:cBhvr>
                                      <p:rCtr x="0"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Line 1">
            <a:extLst>
              <a:ext uri="{FF2B5EF4-FFF2-40B4-BE49-F238E27FC236}">
                <a16:creationId xmlns:a16="http://schemas.microsoft.com/office/drawing/2014/main" id="{725BCABA-9F74-4BAA-86D0-C84FC6116F53}"/>
              </a:ext>
            </a:extLst>
          </p:cNvPr>
          <p:cNvSpPr>
            <a:spLocks noChangeShapeType="1"/>
          </p:cNvSpPr>
          <p:nvPr/>
        </p:nvSpPr>
        <p:spPr bwMode="auto">
          <a:xfrm>
            <a:off x="5360988" y="4953000"/>
            <a:ext cx="1587" cy="914400"/>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242" name="Text Box 2">
            <a:extLst>
              <a:ext uri="{FF2B5EF4-FFF2-40B4-BE49-F238E27FC236}">
                <a16:creationId xmlns:a16="http://schemas.microsoft.com/office/drawing/2014/main" id="{FA4FF8B1-BEFC-4A4C-B0E2-A76F64887594}"/>
              </a:ext>
            </a:extLst>
          </p:cNvPr>
          <p:cNvSpPr txBox="1">
            <a:spLocks noChangeArrowheads="1"/>
          </p:cNvSpPr>
          <p:nvPr/>
        </p:nvSpPr>
        <p:spPr bwMode="auto">
          <a:xfrm>
            <a:off x="4465638" y="5822950"/>
            <a:ext cx="1768475" cy="593725"/>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spcBef>
                <a:spcPts val="1125"/>
              </a:spcBef>
            </a:pPr>
            <a:r>
              <a:rPr lang="de-DE" altLang="en-US" sz="1800" i="0">
                <a:solidFill>
                  <a:srgbClr val="000000"/>
                </a:solidFill>
                <a:latin typeface="Arial" panose="020B0604020202020204" pitchFamily="34" charset="0"/>
              </a:rPr>
              <a:t>Implicit 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3316" name="Line 3">
            <a:extLst>
              <a:ext uri="{FF2B5EF4-FFF2-40B4-BE49-F238E27FC236}">
                <a16:creationId xmlns:a16="http://schemas.microsoft.com/office/drawing/2014/main" id="{6B0E0A13-2A00-4E9B-A300-8B3716EB14DA}"/>
              </a:ext>
            </a:extLst>
          </p:cNvPr>
          <p:cNvSpPr>
            <a:spLocks noChangeShapeType="1"/>
          </p:cNvSpPr>
          <p:nvPr/>
        </p:nvSpPr>
        <p:spPr bwMode="auto">
          <a:xfrm flipH="1">
            <a:off x="2636838" y="4976813"/>
            <a:ext cx="3362325"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3317" name="Rectangle 4">
            <a:extLst>
              <a:ext uri="{FF2B5EF4-FFF2-40B4-BE49-F238E27FC236}">
                <a16:creationId xmlns:a16="http://schemas.microsoft.com/office/drawing/2014/main" id="{0175D934-216E-427D-BDC9-4CF424CB95A2}"/>
              </a:ext>
            </a:extLst>
          </p:cNvPr>
          <p:cNvSpPr>
            <a:spLocks noGrp="1" noChangeArrowheads="1"/>
          </p:cNvSpPr>
          <p:nvPr>
            <p:ph type="title" idx="4294967295"/>
          </p:nvPr>
        </p:nvSpPr>
        <p:spPr>
          <a:xfrm>
            <a:off x="971550" y="881062"/>
            <a:ext cx="7258050" cy="885825"/>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Unknown GHG Abatement Costs and Pigou Tax</a:t>
            </a:r>
          </a:p>
        </p:txBody>
      </p:sp>
      <p:sp>
        <p:nvSpPr>
          <p:cNvPr id="13318" name="Line 5">
            <a:extLst>
              <a:ext uri="{FF2B5EF4-FFF2-40B4-BE49-F238E27FC236}">
                <a16:creationId xmlns:a16="http://schemas.microsoft.com/office/drawing/2014/main" id="{19969BB9-83AF-4B71-B758-D01E8C91C0BD}"/>
              </a:ext>
            </a:extLst>
          </p:cNvPr>
          <p:cNvSpPr>
            <a:spLocks noChangeShapeType="1"/>
          </p:cNvSpPr>
          <p:nvPr/>
        </p:nvSpPr>
        <p:spPr bwMode="auto">
          <a:xfrm>
            <a:off x="2762250" y="5821363"/>
            <a:ext cx="5046663" cy="1587"/>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 name="Freeform 6">
            <a:extLst>
              <a:ext uri="{FF2B5EF4-FFF2-40B4-BE49-F238E27FC236}">
                <a16:creationId xmlns:a16="http://schemas.microsoft.com/office/drawing/2014/main" id="{F9F28A57-52FD-4FC1-A477-43CF9CD877D7}"/>
              </a:ext>
            </a:extLst>
          </p:cNvPr>
          <p:cNvSpPr>
            <a:spLocks noChangeArrowheads="1"/>
          </p:cNvSpPr>
          <p:nvPr/>
        </p:nvSpPr>
        <p:spPr bwMode="auto">
          <a:xfrm>
            <a:off x="3870325" y="2095500"/>
            <a:ext cx="3535363" cy="3703638"/>
          </a:xfrm>
          <a:custGeom>
            <a:avLst/>
            <a:gdLst>
              <a:gd name="T0" fmla="*/ 0 w 2190"/>
              <a:gd name="T1" fmla="*/ 0 h 2333"/>
              <a:gd name="T2" fmla="*/ 2147483647 w 2190"/>
              <a:gd name="T3" fmla="*/ 2147483647 h 2333"/>
              <a:gd name="T4" fmla="*/ 2147483647 w 2190"/>
              <a:gd name="T5" fmla="*/ 2147483647 h 2333"/>
              <a:gd name="T6" fmla="*/ 2147483647 w 2190"/>
              <a:gd name="T7" fmla="*/ 2147483647 h 2333"/>
              <a:gd name="T8" fmla="*/ 0 60000 65536"/>
              <a:gd name="T9" fmla="*/ 0 60000 65536"/>
              <a:gd name="T10" fmla="*/ 0 60000 65536"/>
              <a:gd name="T11" fmla="*/ 0 60000 65536"/>
              <a:gd name="T12" fmla="*/ 0 w 2190"/>
              <a:gd name="T13" fmla="*/ 0 h 2333"/>
              <a:gd name="T14" fmla="*/ 2190 w 2190"/>
              <a:gd name="T15" fmla="*/ 2333 h 2333"/>
            </a:gdLst>
            <a:ahLst/>
            <a:cxnLst>
              <a:cxn ang="T8">
                <a:pos x="T0" y="T1"/>
              </a:cxn>
              <a:cxn ang="T9">
                <a:pos x="T2" y="T3"/>
              </a:cxn>
              <a:cxn ang="T10">
                <a:pos x="T4" y="T5"/>
              </a:cxn>
              <a:cxn ang="T11">
                <a:pos x="T6" y="T7"/>
              </a:cxn>
            </a:cxnLst>
            <a:rect l="T12" t="T13" r="T14" b="T15"/>
            <a:pathLst>
              <a:path w="2190" h="2333">
                <a:moveTo>
                  <a:pt x="0" y="0"/>
                </a:moveTo>
                <a:cubicBezTo>
                  <a:pt x="55" y="184"/>
                  <a:pt x="153" y="789"/>
                  <a:pt x="330" y="1110"/>
                </a:cubicBezTo>
                <a:cubicBezTo>
                  <a:pt x="507" y="1431"/>
                  <a:pt x="755" y="1724"/>
                  <a:pt x="1065" y="1928"/>
                </a:cubicBezTo>
                <a:cubicBezTo>
                  <a:pt x="1375" y="2132"/>
                  <a:pt x="1956" y="2249"/>
                  <a:pt x="2190" y="2333"/>
                </a:cubicBezTo>
              </a:path>
            </a:pathLst>
          </a:custGeom>
          <a:noFill/>
          <a:ln w="4428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3320" name="Line 7">
            <a:extLst>
              <a:ext uri="{FF2B5EF4-FFF2-40B4-BE49-F238E27FC236}">
                <a16:creationId xmlns:a16="http://schemas.microsoft.com/office/drawing/2014/main" id="{1A0A1AEE-DD1E-43B7-B6F4-0F8B175A9614}"/>
              </a:ext>
            </a:extLst>
          </p:cNvPr>
          <p:cNvSpPr>
            <a:spLocks noChangeShapeType="1"/>
          </p:cNvSpPr>
          <p:nvPr/>
        </p:nvSpPr>
        <p:spPr bwMode="auto">
          <a:xfrm flipV="1">
            <a:off x="2762250" y="2027238"/>
            <a:ext cx="1588" cy="37973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3321" name="Text Box 8">
            <a:extLst>
              <a:ext uri="{FF2B5EF4-FFF2-40B4-BE49-F238E27FC236}">
                <a16:creationId xmlns:a16="http://schemas.microsoft.com/office/drawing/2014/main" id="{4679168A-1284-4AC5-B2D3-F78C65365174}"/>
              </a:ext>
            </a:extLst>
          </p:cNvPr>
          <p:cNvSpPr txBox="1">
            <a:spLocks noChangeArrowheads="1"/>
          </p:cNvSpPr>
          <p:nvPr/>
        </p:nvSpPr>
        <p:spPr bwMode="auto">
          <a:xfrm>
            <a:off x="2895600" y="2057400"/>
            <a:ext cx="2209800" cy="34448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90000"/>
              </a:lnSpc>
              <a:spcBef>
                <a:spcPts val="1125"/>
              </a:spcBef>
            </a:pPr>
            <a:r>
              <a:rPr lang="de-DE" altLang="en-US" sz="1800" i="0">
                <a:solidFill>
                  <a:srgbClr val="000000"/>
                </a:solidFill>
                <a:latin typeface="Arial" panose="020B0604020202020204" pitchFamily="34" charset="0"/>
              </a:rPr>
              <a:t>Euro/t CO</a:t>
            </a:r>
            <a:r>
              <a:rPr lang="de-DE" altLang="en-US" sz="1800" i="0" baseline="-25000">
                <a:solidFill>
                  <a:srgbClr val="000000"/>
                </a:solidFill>
                <a:latin typeface="Arial" panose="020B0604020202020204" pitchFamily="34" charset="0"/>
              </a:rPr>
              <a:t>2</a:t>
            </a:r>
          </a:p>
        </p:txBody>
      </p:sp>
      <p:sp>
        <p:nvSpPr>
          <p:cNvPr id="13322" name="Text Box 9">
            <a:extLst>
              <a:ext uri="{FF2B5EF4-FFF2-40B4-BE49-F238E27FC236}">
                <a16:creationId xmlns:a16="http://schemas.microsoft.com/office/drawing/2014/main" id="{C3D8C55F-5037-4DE7-84EA-6A751874F9B2}"/>
              </a:ext>
            </a:extLst>
          </p:cNvPr>
          <p:cNvSpPr txBox="1">
            <a:spLocks noChangeArrowheads="1"/>
          </p:cNvSpPr>
          <p:nvPr/>
        </p:nvSpPr>
        <p:spPr bwMode="auto">
          <a:xfrm>
            <a:off x="6248400" y="5867400"/>
            <a:ext cx="25908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nSpc>
                <a:spcPct val="11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emissions</a:t>
            </a:r>
          </a:p>
        </p:txBody>
      </p:sp>
      <p:sp>
        <p:nvSpPr>
          <p:cNvPr id="13323" name="Oval 10">
            <a:extLst>
              <a:ext uri="{FF2B5EF4-FFF2-40B4-BE49-F238E27FC236}">
                <a16:creationId xmlns:a16="http://schemas.microsoft.com/office/drawing/2014/main" id="{D282FB0D-35DD-452D-A277-EC8B2C7B4FCA}"/>
              </a:ext>
            </a:extLst>
          </p:cNvPr>
          <p:cNvSpPr>
            <a:spLocks noChangeArrowheads="1"/>
          </p:cNvSpPr>
          <p:nvPr/>
        </p:nvSpPr>
        <p:spPr bwMode="auto">
          <a:xfrm>
            <a:off x="7391400" y="579120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4" name="AutoShape 11">
            <a:extLst>
              <a:ext uri="{FF2B5EF4-FFF2-40B4-BE49-F238E27FC236}">
                <a16:creationId xmlns:a16="http://schemas.microsoft.com/office/drawing/2014/main" id="{1DB053DC-BB2B-4CA4-A10C-FC7AD665CB28}"/>
              </a:ext>
            </a:extLst>
          </p:cNvPr>
          <p:cNvSpPr>
            <a:spLocks noChangeArrowheads="1"/>
          </p:cNvSpPr>
          <p:nvPr/>
        </p:nvSpPr>
        <p:spPr bwMode="auto">
          <a:xfrm>
            <a:off x="6629400" y="4953000"/>
            <a:ext cx="1600200" cy="762000"/>
          </a:xfrm>
          <a:prstGeom prst="downArrowCallout">
            <a:avLst>
              <a:gd name="adj1" fmla="val 14992"/>
              <a:gd name="adj2" fmla="val 18122"/>
              <a:gd name="adj3" fmla="val 17778"/>
              <a:gd name="adj4" fmla="val 70032"/>
            </a:avLst>
          </a:prstGeom>
          <a:solidFill>
            <a:srgbClr val="FFFFB3"/>
          </a:solidFill>
          <a:ln w="9360">
            <a:solidFill>
              <a:srgbClr val="000000"/>
            </a:solidFill>
            <a:miter lim="800000"/>
            <a:headEnd/>
            <a:tailEnd/>
          </a:ln>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ctr">
              <a:lnSpc>
                <a:spcPct val="90000"/>
              </a:lnSpc>
            </a:pPr>
            <a:r>
              <a:rPr lang="de-DE" altLang="en-US" sz="1600" i="0">
                <a:solidFill>
                  <a:srgbClr val="000000"/>
                </a:solidFill>
                <a:latin typeface="Arial" panose="020B0604020202020204" pitchFamily="34" charset="0"/>
              </a:rPr>
              <a:t>Starting point</a:t>
            </a:r>
          </a:p>
        </p:txBody>
      </p:sp>
      <p:sp>
        <p:nvSpPr>
          <p:cNvPr id="13325" name="Text Box 12">
            <a:extLst>
              <a:ext uri="{FF2B5EF4-FFF2-40B4-BE49-F238E27FC236}">
                <a16:creationId xmlns:a16="http://schemas.microsoft.com/office/drawing/2014/main" id="{5EA3927A-0BB3-4877-B64C-0E8F1376249B}"/>
              </a:ext>
            </a:extLst>
          </p:cNvPr>
          <p:cNvSpPr txBox="1">
            <a:spLocks noChangeArrowheads="1"/>
          </p:cNvSpPr>
          <p:nvPr/>
        </p:nvSpPr>
        <p:spPr bwMode="auto">
          <a:xfrm>
            <a:off x="3124200" y="5821363"/>
            <a:ext cx="281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6" name="Oval 13">
            <a:extLst>
              <a:ext uri="{FF2B5EF4-FFF2-40B4-BE49-F238E27FC236}">
                <a16:creationId xmlns:a16="http://schemas.microsoft.com/office/drawing/2014/main" id="{810EE1D4-6E95-4A80-A7A8-EF76BB7D3EBB}"/>
              </a:ext>
            </a:extLst>
          </p:cNvPr>
          <p:cNvSpPr>
            <a:spLocks noChangeArrowheads="1"/>
          </p:cNvSpPr>
          <p:nvPr/>
        </p:nvSpPr>
        <p:spPr bwMode="auto">
          <a:xfrm>
            <a:off x="5324475" y="4933950"/>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7" name="Text Box 14">
            <a:extLst>
              <a:ext uri="{FF2B5EF4-FFF2-40B4-BE49-F238E27FC236}">
                <a16:creationId xmlns:a16="http://schemas.microsoft.com/office/drawing/2014/main" id="{2FEFB8BF-9391-4FA7-996C-BBB145C9B149}"/>
              </a:ext>
            </a:extLst>
          </p:cNvPr>
          <p:cNvSpPr txBox="1">
            <a:spLocks noChangeArrowheads="1"/>
          </p:cNvSpPr>
          <p:nvPr/>
        </p:nvSpPr>
        <p:spPr bwMode="auto">
          <a:xfrm>
            <a:off x="722313" y="4824413"/>
            <a:ext cx="1933575" cy="34448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algn="r">
              <a:lnSpc>
                <a:spcPct val="90000"/>
              </a:lnSpc>
              <a:spcBef>
                <a:spcPts val="1125"/>
              </a:spcBef>
            </a:pPr>
            <a:r>
              <a:rPr lang="de-DE" altLang="en-US" sz="1800" i="0">
                <a:solidFill>
                  <a:srgbClr val="000000"/>
                </a:solidFill>
                <a:latin typeface="Arial" panose="020B0604020202020204" pitchFamily="34" charset="0"/>
              </a:rPr>
              <a:t>CO</a:t>
            </a:r>
            <a:r>
              <a:rPr lang="de-DE" altLang="en-US" sz="1800" i="0" baseline="-25000">
                <a:solidFill>
                  <a:srgbClr val="000000"/>
                </a:solidFill>
                <a:latin typeface="Arial" panose="020B0604020202020204" pitchFamily="34" charset="0"/>
              </a:rPr>
              <a:t>2</a:t>
            </a:r>
            <a:r>
              <a:rPr lang="de-DE" altLang="en-US" sz="1800" i="0">
                <a:solidFill>
                  <a:srgbClr val="000000"/>
                </a:solidFill>
                <a:latin typeface="Arial" panose="020B0604020202020204" pitchFamily="34" charset="0"/>
              </a:rPr>
              <a:t> tax rate</a:t>
            </a:r>
          </a:p>
        </p:txBody>
      </p:sp>
      <p:sp>
        <p:nvSpPr>
          <p:cNvPr id="4" name="Oval 15">
            <a:extLst>
              <a:ext uri="{FF2B5EF4-FFF2-40B4-BE49-F238E27FC236}">
                <a16:creationId xmlns:a16="http://schemas.microsoft.com/office/drawing/2014/main" id="{BB9C81D8-0501-4D7F-9B09-B8BD0E6768AF}"/>
              </a:ext>
            </a:extLst>
          </p:cNvPr>
          <p:cNvSpPr>
            <a:spLocks noChangeArrowheads="1"/>
          </p:cNvSpPr>
          <p:nvPr/>
        </p:nvSpPr>
        <p:spPr bwMode="auto">
          <a:xfrm>
            <a:off x="5327650" y="5781675"/>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29" name="Oval 16">
            <a:extLst>
              <a:ext uri="{FF2B5EF4-FFF2-40B4-BE49-F238E27FC236}">
                <a16:creationId xmlns:a16="http://schemas.microsoft.com/office/drawing/2014/main" id="{2434C0DB-04EF-4E9A-9B7C-03698F712AAB}"/>
              </a:ext>
            </a:extLst>
          </p:cNvPr>
          <p:cNvSpPr>
            <a:spLocks noChangeArrowheads="1"/>
          </p:cNvSpPr>
          <p:nvPr/>
        </p:nvSpPr>
        <p:spPr bwMode="auto">
          <a:xfrm>
            <a:off x="2725738" y="4941888"/>
            <a:ext cx="76200" cy="76200"/>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p:nvGrpSpPr>
          <p:cNvPr id="2" name="Group 17">
            <a:extLst>
              <a:ext uri="{FF2B5EF4-FFF2-40B4-BE49-F238E27FC236}">
                <a16:creationId xmlns:a16="http://schemas.microsoft.com/office/drawing/2014/main" id="{02433BBE-979C-4E3A-957F-BB7071B3772D}"/>
              </a:ext>
            </a:extLst>
          </p:cNvPr>
          <p:cNvGrpSpPr>
            <a:grpSpLocks/>
          </p:cNvGrpSpPr>
          <p:nvPr/>
        </p:nvGrpSpPr>
        <p:grpSpPr bwMode="auto">
          <a:xfrm>
            <a:off x="5319713" y="4933950"/>
            <a:ext cx="76200" cy="917575"/>
            <a:chOff x="3351" y="3108"/>
            <a:chExt cx="48" cy="578"/>
          </a:xfrm>
        </p:grpSpPr>
        <p:sp>
          <p:nvSpPr>
            <p:cNvPr id="13331" name="Line 18">
              <a:extLst>
                <a:ext uri="{FF2B5EF4-FFF2-40B4-BE49-F238E27FC236}">
                  <a16:creationId xmlns:a16="http://schemas.microsoft.com/office/drawing/2014/main" id="{4A3EE714-A21B-48EA-BFEB-B7013A2F4C63}"/>
                </a:ext>
              </a:extLst>
            </p:cNvPr>
            <p:cNvSpPr>
              <a:spLocks noChangeShapeType="1"/>
            </p:cNvSpPr>
            <p:nvPr/>
          </p:nvSpPr>
          <p:spPr bwMode="auto">
            <a:xfrm>
              <a:off x="3378" y="3108"/>
              <a:ext cx="1" cy="576"/>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3332" name="Oval 19">
              <a:extLst>
                <a:ext uri="{FF2B5EF4-FFF2-40B4-BE49-F238E27FC236}">
                  <a16:creationId xmlns:a16="http://schemas.microsoft.com/office/drawing/2014/main" id="{DAA0646E-8839-4A30-9311-CDA4B81A6CB9}"/>
                </a:ext>
              </a:extLst>
            </p:cNvPr>
            <p:cNvSpPr>
              <a:spLocks noChangeArrowheads="1"/>
            </p:cNvSpPr>
            <p:nvPr/>
          </p:nvSpPr>
          <p:spPr bwMode="auto">
            <a:xfrm>
              <a:off x="3352" y="3108"/>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3333" name="Oval 20">
              <a:extLst>
                <a:ext uri="{FF2B5EF4-FFF2-40B4-BE49-F238E27FC236}">
                  <a16:creationId xmlns:a16="http://schemas.microsoft.com/office/drawing/2014/main" id="{4C8A77E0-3F02-42CF-8ED5-152F03B8073C}"/>
                </a:ext>
              </a:extLst>
            </p:cNvPr>
            <p:cNvSpPr>
              <a:spLocks noChangeArrowheads="1"/>
            </p:cNvSpPr>
            <p:nvPr/>
          </p:nvSpPr>
          <p:spPr bwMode="auto">
            <a:xfrm>
              <a:off x="3351" y="3639"/>
              <a:ext cx="48" cy="48"/>
            </a:xfrm>
            <a:prstGeom prst="ellipse">
              <a:avLst/>
            </a:prstGeom>
            <a:solidFill>
              <a:srgbClr val="FF0000"/>
            </a:solidFill>
            <a:ln w="936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gr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852D3C5E-F8A6-45AA-8DD3-CC056CFD7BFE}"/>
                  </a:ext>
                </a:extLst>
              </p14:cNvPr>
              <p14:cNvContentPartPr/>
              <p14:nvPr/>
            </p14:nvContentPartPr>
            <p14:xfrm>
              <a:off x="4051440" y="2325240"/>
              <a:ext cx="2640960" cy="3562560"/>
            </p14:xfrm>
          </p:contentPart>
        </mc:Choice>
        <mc:Fallback>
          <p:pic>
            <p:nvPicPr>
              <p:cNvPr id="5" name="Freihand 4">
                <a:extLst>
                  <a:ext uri="{FF2B5EF4-FFF2-40B4-BE49-F238E27FC236}">
                    <a16:creationId xmlns:a16="http://schemas.microsoft.com/office/drawing/2014/main" id="{852D3C5E-F8A6-45AA-8DD3-CC056CFD7BFE}"/>
                  </a:ext>
                </a:extLst>
              </p:cNvPr>
              <p:cNvPicPr/>
              <p:nvPr/>
            </p:nvPicPr>
            <p:blipFill>
              <a:blip r:embed="rId4"/>
              <a:stretch>
                <a:fillRect/>
              </a:stretch>
            </p:blipFill>
            <p:spPr>
              <a:xfrm>
                <a:off x="4042080" y="2315880"/>
                <a:ext cx="2659680" cy="3581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blinds(horizontal)">
                                      <p:cBhvr additive="repl">
                                        <p:cTn id="7" dur="500"/>
                                        <p:tgtEl>
                                          <p:spTgt spid="4"/>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0241"/>
                                        </p:tgtEl>
                                        <p:attrNameLst>
                                          <p:attrName>style.visibility</p:attrName>
                                        </p:attrNameLst>
                                      </p:cBhvr>
                                      <p:to>
                                        <p:strVal val="visible"/>
                                      </p:to>
                                    </p:set>
                                    <p:animEffect transition="in" filter="blinds(horizontal)">
                                      <p:cBhvr additive="repl">
                                        <p:cTn id="10" dur="500"/>
                                        <p:tgtEl>
                                          <p:spTgt spid="10241"/>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10242"/>
                                        </p:tgtEl>
                                        <p:attrNameLst>
                                          <p:attrName>style.visibility</p:attrName>
                                        </p:attrNameLst>
                                      </p:cBhvr>
                                      <p:to>
                                        <p:strVal val="visible"/>
                                      </p:to>
                                    </p:set>
                                    <p:animEffect transition="in" filter="blinds(horizontal)">
                                      <p:cBhvr additive="repl">
                                        <p:cTn id="13" dur="500"/>
                                        <p:tgtEl>
                                          <p:spTgt spid="10242"/>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fill="hold" nodeType="clickEffect">
                                  <p:stCondLst>
                                    <p:cond delay="0"/>
                                  </p:stCondLst>
                                  <p:childTnLst>
                                    <p:animScale>
                                      <p:cBhvr additive="repl">
                                        <p:cTn id="20" dur="2000" fill="hold"/>
                                        <p:tgtEl>
                                          <p:spTgt spid="3"/>
                                        </p:tgtEl>
                                      </p:cBhvr>
                                      <p:to x="80000" y="100000"/>
                                    </p:animScale>
                                  </p:childTnLst>
                                </p:cTn>
                              </p:par>
                              <p:par>
                                <p:cTn id="21" presetID="63" presetClass="path" presetSubtype="0" accel="50000" decel="50000" fill="hold" nodeType="withEffect">
                                  <p:stCondLst>
                                    <p:cond delay="0"/>
                                  </p:stCondLst>
                                  <p:childTnLst>
                                    <p:animMotion origin="layout" path="M -3.05556E-6 -2.96296E-6 L 0.04219 -0.00069 " pathEditMode="relative" rAng="0" ptsTypes="AA">
                                      <p:cBhvr>
                                        <p:cTn id="22" dur="2000" fill="hold"/>
                                        <p:tgtEl>
                                          <p:spTgt spid="3"/>
                                        </p:tgtEl>
                                        <p:attrNameLst>
                                          <p:attrName>ppt_x</p:attrName>
                                          <p:attrName>ppt_y</p:attrName>
                                        </p:attrNameLst>
                                      </p:cBhvr>
                                      <p:rCtr x="2101" y="-4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2.5E-6 -2.59259E-6 L 0.046 -2.59259E-6 " pathEditMode="relative" rAng="0" ptsTypes="AA">
                                      <p:cBhvr>
                                        <p:cTn id="26" dur="2000" fill="hold"/>
                                        <p:tgtEl>
                                          <p:spTgt spid="2"/>
                                        </p:tgtEl>
                                        <p:attrNameLst>
                                          <p:attrName>ppt_x</p:attrName>
                                          <p:attrName>ppt_y</p:attrName>
                                        </p:attrNameLst>
                                      </p:cBhvr>
                                      <p:rCtr x="229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en-GB" dirty="0"/>
              <a:t>Optimal tax rate must be equal to the marginal cost of emissions.</a:t>
            </a:r>
          </a:p>
          <a:p>
            <a:pPr marL="0" indent="0"/>
            <a:endParaRPr lang="en-GB" dirty="0"/>
          </a:p>
          <a:p>
            <a:pPr marL="0" indent="0"/>
            <a:r>
              <a:rPr lang="en-GB" dirty="0"/>
              <a:t>Without technology differences, all companies reduce their emissions to the same optimal level.</a:t>
            </a:r>
          </a:p>
          <a:p>
            <a:pPr marL="0" indent="0"/>
            <a:endParaRPr lang="en-GB" dirty="0"/>
          </a:p>
          <a:p>
            <a:pPr marL="0" indent="0"/>
            <a:r>
              <a:rPr lang="en-GB" dirty="0"/>
              <a:t>In case of technology differences, the company with lower abatement costs has a higher optimal level.</a:t>
            </a:r>
          </a:p>
          <a:p>
            <a:pPr marL="0" indent="0"/>
            <a:r>
              <a:rPr lang="en-GB" dirty="0"/>
              <a:t>→ Tax needs to be higher.</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Pigou Tax</a:t>
            </a:r>
          </a:p>
        </p:txBody>
      </p:sp>
    </p:spTree>
    <p:extLst>
      <p:ext uri="{BB962C8B-B14F-4D97-AF65-F5344CB8AC3E}">
        <p14:creationId xmlns:p14="http://schemas.microsoft.com/office/powerpoint/2010/main" val="2624599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625CF-0A47-408E-9C21-3D56DBF6A76A}"/>
              </a:ext>
            </a:extLst>
          </p:cNvPr>
          <p:cNvSpPr>
            <a:spLocks noGrp="1"/>
          </p:cNvSpPr>
          <p:nvPr>
            <p:ph type="title"/>
          </p:nvPr>
        </p:nvSpPr>
        <p:spPr>
          <a:xfrm>
            <a:off x="395536" y="800431"/>
            <a:ext cx="8061325" cy="1512722"/>
          </a:xfrm>
        </p:spPr>
        <p:txBody>
          <a:bodyPr/>
          <a:lstStyle/>
          <a:p>
            <a:r>
              <a:rPr lang="de-DE" dirty="0"/>
              <a:t>Costs </a:t>
            </a:r>
            <a:r>
              <a:rPr lang="de-DE" dirty="0" err="1"/>
              <a:t>of</a:t>
            </a:r>
            <a:r>
              <a:rPr lang="de-DE" dirty="0"/>
              <a:t> </a:t>
            </a:r>
            <a:r>
              <a:rPr lang="de-DE" dirty="0" err="1"/>
              <a:t>abating</a:t>
            </a:r>
            <a:r>
              <a:rPr lang="de-DE" dirty="0"/>
              <a:t> CO</a:t>
            </a:r>
            <a:r>
              <a:rPr lang="de-DE" baseline="-25000" dirty="0"/>
              <a:t>2</a:t>
            </a:r>
            <a:r>
              <a:rPr lang="de-DE" dirty="0"/>
              <a:t>-Emissions</a:t>
            </a:r>
            <a:br>
              <a:rPr lang="de-DE" dirty="0"/>
            </a:br>
            <a:r>
              <a:rPr lang="de-DE" sz="1400" dirty="0"/>
              <a:t>(Source: McKinsey &amp; Company 2007)</a:t>
            </a:r>
            <a:br>
              <a:rPr lang="de-DE" sz="1400" dirty="0"/>
            </a:br>
            <a:br>
              <a:rPr lang="de-DE" sz="1400" dirty="0"/>
            </a:br>
            <a:endParaRPr lang="de-DE" dirty="0"/>
          </a:p>
        </p:txBody>
      </p:sp>
      <p:pic>
        <p:nvPicPr>
          <p:cNvPr id="6" name="Inhaltsplatzhalter 5">
            <a:extLst>
              <a:ext uri="{FF2B5EF4-FFF2-40B4-BE49-F238E27FC236}">
                <a16:creationId xmlns:a16="http://schemas.microsoft.com/office/drawing/2014/main" id="{DAFB70D4-7B47-4257-B8A4-3CE941515171}"/>
              </a:ext>
            </a:extLst>
          </p:cNvPr>
          <p:cNvPicPr>
            <a:picLocks noGrp="1" noChangeAspect="1"/>
          </p:cNvPicPr>
          <p:nvPr>
            <p:ph idx="1"/>
          </p:nvPr>
        </p:nvPicPr>
        <p:blipFill>
          <a:blip r:embed="rId3"/>
          <a:stretch>
            <a:fillRect/>
          </a:stretch>
        </p:blipFill>
        <p:spPr>
          <a:xfrm>
            <a:off x="141920" y="1556792"/>
            <a:ext cx="8856984" cy="5143814"/>
          </a:xfrm>
          <a:prstGeom prst="rect">
            <a:avLst/>
          </a:prstGeom>
        </p:spPr>
      </p:pic>
    </p:spTree>
    <p:extLst>
      <p:ext uri="{BB962C8B-B14F-4D97-AF65-F5344CB8AC3E}">
        <p14:creationId xmlns:p14="http://schemas.microsoft.com/office/powerpoint/2010/main" val="902285874"/>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External costs </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Quantification of external costs</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Greenhouse gas problem</a:t>
            </a:r>
          </a:p>
          <a:p>
            <a:pPr>
              <a:spcBef>
                <a:spcPts val="1800"/>
              </a:spcBef>
              <a:buFont typeface="Arial" panose="020B0604020202020204" pitchFamily="34" charset="0"/>
              <a:buChar char="•"/>
            </a:pPr>
            <a:r>
              <a:rPr lang="en-US" altLang="de-DE" dirty="0">
                <a:latin typeface="Arial" panose="020B0604020202020204" pitchFamily="34" charset="0"/>
                <a:cs typeface="Arial" panose="020B0604020202020204" pitchFamily="34" charset="0"/>
              </a:rPr>
              <a:t>European Cap-and-Trade system</a:t>
            </a:r>
          </a:p>
          <a:p>
            <a:pPr>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8248786F-16F1-44DD-8216-BA564DBC85F6}"/>
              </a:ext>
            </a:extLst>
          </p:cNvPr>
          <p:cNvSpPr>
            <a:spLocks noGrp="1"/>
          </p:cNvSpPr>
          <p:nvPr>
            <p:ph type="title"/>
          </p:nvPr>
        </p:nvSpPr>
        <p:spPr>
          <a:xfrm>
            <a:off x="1763713" y="381000"/>
            <a:ext cx="6283325" cy="889000"/>
          </a:xfrm>
        </p:spPr>
        <p:txBody>
          <a:bodyPr/>
          <a:lstStyle/>
          <a:p>
            <a:r>
              <a:rPr lang="en-US" altLang="de-DE"/>
              <a:t>Content of  the Lecture</a:t>
            </a:r>
          </a:p>
        </p:txBody>
      </p:sp>
      <p:sp>
        <p:nvSpPr>
          <p:cNvPr id="15363" name="Inhaltsplatzhalter 2">
            <a:extLst>
              <a:ext uri="{FF2B5EF4-FFF2-40B4-BE49-F238E27FC236}">
                <a16:creationId xmlns:a16="http://schemas.microsoft.com/office/drawing/2014/main" id="{CFA8067B-1E72-4CEB-9C88-CB512319F3EA}"/>
              </a:ext>
            </a:extLst>
          </p:cNvPr>
          <p:cNvSpPr>
            <a:spLocks noGrp="1"/>
          </p:cNvSpPr>
          <p:nvPr>
            <p:ph idx="1"/>
          </p:nvPr>
        </p:nvSpPr>
        <p:spPr>
          <a:xfrm>
            <a:off x="1798638" y="1589088"/>
            <a:ext cx="7105650" cy="4797425"/>
          </a:xfrm>
        </p:spPr>
        <p:txBody>
          <a:bodyPr/>
          <a:lstStyle/>
          <a:p>
            <a:pPr>
              <a:spcBef>
                <a:spcPts val="1800"/>
              </a:spcBef>
            </a:pPr>
            <a:endParaRPr lang="en-US" altLang="de-DE" sz="2000">
              <a:latin typeface="Arial" panose="020B0604020202020204" pitchFamily="34" charset="0"/>
              <a:cs typeface="Arial" panose="020B0604020202020204" pitchFamily="34" charset="0"/>
            </a:endParaRPr>
          </a:p>
          <a:p>
            <a:pPr>
              <a:spcBef>
                <a:spcPts val="1800"/>
              </a:spcBef>
            </a:pPr>
            <a:r>
              <a:rPr lang="en-US" altLang="de-DE" sz="2000">
                <a:latin typeface="Arial" panose="020B0604020202020204" pitchFamily="34" charset="0"/>
                <a:cs typeface="Arial" panose="020B0604020202020204" pitchFamily="34" charset="0"/>
              </a:rPr>
              <a:t>External costs </a:t>
            </a:r>
          </a:p>
          <a:p>
            <a:pPr>
              <a:spcBef>
                <a:spcPts val="1800"/>
              </a:spcBef>
            </a:pPr>
            <a:r>
              <a:rPr lang="en-US" altLang="de-DE" sz="2000" b="1">
                <a:latin typeface="Arial" panose="020B0604020202020204" pitchFamily="34" charset="0"/>
                <a:cs typeface="Arial" panose="020B0604020202020204" pitchFamily="34" charset="0"/>
              </a:rPr>
              <a:t>Quantification of external costs</a:t>
            </a:r>
          </a:p>
          <a:p>
            <a:pPr>
              <a:spcBef>
                <a:spcPts val="1800"/>
              </a:spcBef>
            </a:pPr>
            <a:r>
              <a:rPr lang="en-US" altLang="de-DE" sz="2000">
                <a:latin typeface="Arial" panose="020B0604020202020204" pitchFamily="34" charset="0"/>
                <a:cs typeface="Arial" panose="020B0604020202020204" pitchFamily="34" charset="0"/>
              </a:rPr>
              <a:t>Greenhouse gas problem</a:t>
            </a:r>
          </a:p>
          <a:p>
            <a:pPr>
              <a:spcBef>
                <a:spcPts val="1800"/>
              </a:spcBef>
            </a:pPr>
            <a:r>
              <a:rPr lang="en-US" altLang="de-DE" sz="2000">
                <a:latin typeface="Arial" panose="020B0604020202020204" pitchFamily="34" charset="0"/>
                <a:cs typeface="Arial" panose="020B0604020202020204" pitchFamily="34" charset="0"/>
              </a:rPr>
              <a:t>European Cap-and-Trade system</a:t>
            </a:r>
          </a:p>
          <a:p>
            <a:pPr>
              <a:spcBef>
                <a:spcPts val="1200"/>
              </a:spcBef>
            </a:pPr>
            <a:endParaRPr lang="en-US" altLang="de-DE" sz="2000">
              <a:latin typeface="Arial" panose="020B0604020202020204" pitchFamily="34" charset="0"/>
              <a:cs typeface="Arial" panose="020B0604020202020204" pitchFamily="34" charset="0"/>
            </a:endParaRPr>
          </a:p>
          <a:p>
            <a:pPr>
              <a:spcBef>
                <a:spcPts val="1200"/>
              </a:spcBef>
            </a:pPr>
            <a:endParaRPr lang="en-US" altLang="de-DE" sz="2000">
              <a:latin typeface="Arial" panose="020B0604020202020204" pitchFamily="34" charset="0"/>
              <a:cs typeface="Arial" panose="020B0604020202020204" pitchFamily="34"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1F762F0A-D134-46EE-BC00-B15BDCE603AB}"/>
              </a:ext>
            </a:extLst>
          </p:cNvPr>
          <p:cNvSpPr>
            <a:spLocks noGrp="1" noChangeArrowheads="1"/>
          </p:cNvSpPr>
          <p:nvPr>
            <p:ph type="title" idx="4294967295"/>
          </p:nvPr>
        </p:nvSpPr>
        <p:spPr>
          <a:xfrm>
            <a:off x="685800" y="228600"/>
            <a:ext cx="7772400"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Quantification of External Costs</a:t>
            </a:r>
          </a:p>
        </p:txBody>
      </p:sp>
      <p:sp>
        <p:nvSpPr>
          <p:cNvPr id="16387" name="Text Box 2">
            <a:extLst>
              <a:ext uri="{FF2B5EF4-FFF2-40B4-BE49-F238E27FC236}">
                <a16:creationId xmlns:a16="http://schemas.microsoft.com/office/drawing/2014/main" id="{34137B74-7690-4285-9E6B-C658943662F9}"/>
              </a:ext>
            </a:extLst>
          </p:cNvPr>
          <p:cNvSpPr txBox="1">
            <a:spLocks noChangeArrowheads="1"/>
          </p:cNvSpPr>
          <p:nvPr/>
        </p:nvSpPr>
        <p:spPr bwMode="auto">
          <a:xfrm>
            <a:off x="1905000" y="1739900"/>
            <a:ext cx="6705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88925" indent="-288925">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1pPr>
            <a:lvl2pPr marL="742950" indent="-28575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2pPr>
            <a:lvl3pPr marL="1143000" indent="-22860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3pPr>
            <a:lvl4pPr marL="1600200" indent="-22860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4pPr>
            <a:lvl5pPr marL="2057400" indent="-228600">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88925" algn="l"/>
                <a:tab pos="746125" algn="l"/>
                <a:tab pos="1203325" algn="l"/>
                <a:tab pos="1660525" algn="l"/>
                <a:tab pos="2117725" algn="l"/>
                <a:tab pos="2574925" algn="l"/>
                <a:tab pos="3032125" algn="l"/>
                <a:tab pos="3489325" algn="l"/>
                <a:tab pos="3946525" algn="l"/>
                <a:tab pos="4403725" algn="l"/>
                <a:tab pos="4860925" algn="l"/>
                <a:tab pos="5318125" algn="l"/>
                <a:tab pos="5775325" algn="l"/>
                <a:tab pos="6232525" algn="l"/>
                <a:tab pos="6689725" algn="l"/>
                <a:tab pos="7146925" algn="l"/>
                <a:tab pos="7604125" algn="l"/>
                <a:tab pos="8061325" algn="l"/>
                <a:tab pos="8518525" algn="l"/>
                <a:tab pos="8975725" algn="l"/>
                <a:tab pos="9432925" algn="l"/>
              </a:tabLst>
              <a:defRPr sz="2400" i="1">
                <a:solidFill>
                  <a:schemeClr val="tx1"/>
                </a:solidFill>
                <a:latin typeface="Times New Roman" panose="02020603050405020304" pitchFamily="18" charset="0"/>
              </a:defRPr>
            </a:lvl9pPr>
          </a:lstStyle>
          <a:p>
            <a:pPr algn="l">
              <a:spcBef>
                <a:spcPts val="500"/>
              </a:spcBef>
              <a:buFontTx/>
              <a:buChar char="•"/>
            </a:pPr>
            <a:br>
              <a:rPr lang="en-US" altLang="en-US" sz="800" i="0" dirty="0">
                <a:solidFill>
                  <a:srgbClr val="000000"/>
                </a:solidFill>
                <a:latin typeface="Arial" panose="020B0604020202020204" pitchFamily="34" charset="0"/>
              </a:rPr>
            </a:br>
            <a:endParaRPr lang="en-US" altLang="en-US" sz="800" i="0" dirty="0">
              <a:solidFill>
                <a:srgbClr val="000000"/>
              </a:solidFill>
              <a:latin typeface="Arial" panose="020B0604020202020204" pitchFamily="34" charset="0"/>
            </a:endParaRPr>
          </a:p>
          <a:p>
            <a:pPr algn="l">
              <a:spcBef>
                <a:spcPts val="1125"/>
              </a:spcBef>
              <a:buFontTx/>
              <a:buChar char="•"/>
            </a:pPr>
            <a:r>
              <a:rPr lang="en-US" altLang="en-US" sz="2000" i="0" u="sng" dirty="0">
                <a:solidFill>
                  <a:srgbClr val="000000"/>
                </a:solidFill>
                <a:latin typeface="Arial" panose="020B0604020202020204" pitchFamily="34" charset="0"/>
              </a:rPr>
              <a:t>Emissions</a:t>
            </a:r>
            <a:r>
              <a:rPr lang="en-US" altLang="en-US" sz="2000" i="0" dirty="0">
                <a:solidFill>
                  <a:srgbClr val="000000"/>
                </a:solidFill>
                <a:latin typeface="Arial" panose="020B0604020202020204" pitchFamily="34" charset="0"/>
              </a:rPr>
              <a:t> </a:t>
            </a:r>
            <a:br>
              <a:rPr lang="en-US" altLang="en-US" sz="2000" i="0" dirty="0">
                <a:solidFill>
                  <a:srgbClr val="000000"/>
                </a:solidFill>
                <a:latin typeface="Arial" panose="020B0604020202020204" pitchFamily="34" charset="0"/>
              </a:rPr>
            </a:br>
            <a:endParaRPr lang="en-US" altLang="en-US" sz="2000" i="0" dirty="0">
              <a:solidFill>
                <a:srgbClr val="000000"/>
              </a:solidFill>
              <a:latin typeface="Arial" panose="020B0604020202020204" pitchFamily="34" charset="0"/>
            </a:endParaRPr>
          </a:p>
          <a:p>
            <a:pPr algn="l">
              <a:spcBef>
                <a:spcPts val="1125"/>
              </a:spcBef>
              <a:buFontTx/>
              <a:buChar char="•"/>
            </a:pPr>
            <a:r>
              <a:rPr lang="en-US" altLang="en-US" sz="2000" i="0" u="sng" dirty="0" err="1">
                <a:solidFill>
                  <a:srgbClr val="000000"/>
                </a:solidFill>
                <a:latin typeface="Arial" panose="020B0604020202020204" pitchFamily="34" charset="0"/>
              </a:rPr>
              <a:t>Immissions</a:t>
            </a:r>
            <a:r>
              <a:rPr lang="en-US" altLang="en-US" sz="2000" i="0" dirty="0">
                <a:solidFill>
                  <a:srgbClr val="000000"/>
                </a:solidFill>
                <a:latin typeface="Arial" panose="020B0604020202020204" pitchFamily="34" charset="0"/>
              </a:rPr>
              <a:t>: Atmospheric chemistry, Water Chemistry, …</a:t>
            </a:r>
          </a:p>
          <a:p>
            <a:pPr algn="l">
              <a:spcBef>
                <a:spcPts val="500"/>
              </a:spcBef>
            </a:pPr>
            <a:endParaRPr lang="en-US" altLang="en-US" sz="2000" i="0" dirty="0">
              <a:solidFill>
                <a:srgbClr val="000000"/>
              </a:solidFill>
              <a:latin typeface="Arial" panose="020B0604020202020204" pitchFamily="34" charset="0"/>
            </a:endParaRPr>
          </a:p>
          <a:p>
            <a:pPr algn="l">
              <a:spcBef>
                <a:spcPts val="500"/>
              </a:spcBef>
              <a:buFontTx/>
              <a:buChar char="•"/>
            </a:pPr>
            <a:r>
              <a:rPr lang="en-US" altLang="en-US" sz="2000" i="0" u="sng" dirty="0">
                <a:solidFill>
                  <a:srgbClr val="000000"/>
                </a:solidFill>
                <a:latin typeface="Arial" panose="020B0604020202020204" pitchFamily="34" charset="0"/>
              </a:rPr>
              <a:t>Damages</a:t>
            </a:r>
            <a:r>
              <a:rPr lang="en-US" altLang="en-US" sz="2000" i="0" dirty="0">
                <a:solidFill>
                  <a:srgbClr val="000000"/>
                </a:solidFill>
                <a:latin typeface="Arial" panose="020B0604020202020204" pitchFamily="34" charset="0"/>
              </a:rPr>
              <a:t> depending on Dose Response Functions: </a:t>
            </a:r>
            <a:br>
              <a:rPr lang="en-US" altLang="en-US" sz="2000" i="0" dirty="0">
                <a:solidFill>
                  <a:srgbClr val="000000"/>
                </a:solidFill>
                <a:latin typeface="Arial" panose="020B0604020202020204" pitchFamily="34" charset="0"/>
              </a:rPr>
            </a:br>
            <a:r>
              <a:rPr lang="en-US" altLang="en-US" sz="2000" i="0" dirty="0">
                <a:solidFill>
                  <a:srgbClr val="000000"/>
                </a:solidFill>
                <a:latin typeface="Arial" panose="020B0604020202020204" pitchFamily="34" charset="0"/>
              </a:rPr>
              <a:t>initial level of other substances, duration, delay until the damage appears, presence of receptors</a:t>
            </a:r>
            <a:br>
              <a:rPr lang="en-US" altLang="en-US" sz="2000" i="0" dirty="0">
                <a:solidFill>
                  <a:srgbClr val="000000"/>
                </a:solidFill>
                <a:latin typeface="Arial" panose="020B0604020202020204" pitchFamily="34" charset="0"/>
              </a:rPr>
            </a:br>
            <a:endParaRPr lang="en-US" altLang="en-US" sz="2000" i="0" dirty="0">
              <a:solidFill>
                <a:srgbClr val="000000"/>
              </a:solidFill>
              <a:latin typeface="Arial" panose="020B0604020202020204" pitchFamily="34" charset="0"/>
            </a:endParaRPr>
          </a:p>
          <a:p>
            <a:pPr algn="l">
              <a:spcBef>
                <a:spcPts val="1125"/>
              </a:spcBef>
              <a:spcAft>
                <a:spcPts val="600"/>
              </a:spcAft>
              <a:buFontTx/>
              <a:buChar char="•"/>
            </a:pPr>
            <a:r>
              <a:rPr lang="en-US" altLang="en-US" sz="2000" i="0" u="sng" dirty="0">
                <a:solidFill>
                  <a:srgbClr val="000000"/>
                </a:solidFill>
                <a:latin typeface="Arial" panose="020B0604020202020204" pitchFamily="34" charset="0"/>
              </a:rPr>
              <a:t>Monetization</a:t>
            </a:r>
            <a:r>
              <a:rPr lang="en-US" altLang="en-US" sz="2000" i="0" dirty="0">
                <a:solidFill>
                  <a:srgbClr val="000000"/>
                </a:solidFill>
                <a:latin typeface="Arial" panose="020B0604020202020204" pitchFamily="34" charset="0"/>
              </a:rPr>
              <a:t> of damages</a:t>
            </a:r>
          </a:p>
        </p:txBody>
      </p:sp>
      <p:sp>
        <p:nvSpPr>
          <p:cNvPr id="4" name="Textfeld 3">
            <a:extLst>
              <a:ext uri="{FF2B5EF4-FFF2-40B4-BE49-F238E27FC236}">
                <a16:creationId xmlns:a16="http://schemas.microsoft.com/office/drawing/2014/main" id="{68946716-B5EA-42C0-ACDE-B551609A24A4}"/>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2">
            <a:extLst>
              <a:ext uri="{FF2B5EF4-FFF2-40B4-BE49-F238E27FC236}">
                <a16:creationId xmlns:a16="http://schemas.microsoft.com/office/drawing/2014/main" id="{AC8AAFF2-BEDA-47E2-853E-22A433475B54}"/>
              </a:ext>
            </a:extLst>
          </p:cNvPr>
          <p:cNvSpPr>
            <a:spLocks noGrp="1"/>
          </p:cNvSpPr>
          <p:nvPr>
            <p:ph type="title"/>
          </p:nvPr>
        </p:nvSpPr>
        <p:spPr>
          <a:xfrm>
            <a:off x="1335087" y="547687"/>
            <a:ext cx="6473825" cy="962025"/>
          </a:xfrm>
        </p:spPr>
        <p:txBody>
          <a:bodyPr/>
          <a:lstStyle/>
          <a:p>
            <a:r>
              <a:rPr lang="en-US" altLang="en-US" dirty="0"/>
              <a:t>Categories of Damages </a:t>
            </a:r>
            <a:r>
              <a:rPr lang="en-US" altLang="en-US" sz="1800" dirty="0"/>
              <a:t>[</a:t>
            </a:r>
            <a:r>
              <a:rPr lang="en-GB" altLang="en-US" sz="1800" dirty="0"/>
              <a:t>VDI-directive No. 3780]</a:t>
            </a:r>
            <a:endParaRPr lang="en-US" altLang="en-US" sz="1800" dirty="0"/>
          </a:p>
        </p:txBody>
      </p:sp>
      <p:sp>
        <p:nvSpPr>
          <p:cNvPr id="17411" name="Inhaltsplatzhalter 3">
            <a:extLst>
              <a:ext uri="{FF2B5EF4-FFF2-40B4-BE49-F238E27FC236}">
                <a16:creationId xmlns:a16="http://schemas.microsoft.com/office/drawing/2014/main" id="{C600EBED-633E-45F8-AE21-D9931D4ECD9D}"/>
              </a:ext>
            </a:extLst>
          </p:cNvPr>
          <p:cNvSpPr>
            <a:spLocks noGrp="1"/>
          </p:cNvSpPr>
          <p:nvPr>
            <p:ph idx="1"/>
          </p:nvPr>
        </p:nvSpPr>
        <p:spPr>
          <a:xfrm>
            <a:off x="1335087" y="1679575"/>
            <a:ext cx="7127875" cy="4630738"/>
          </a:xfrm>
        </p:spPr>
        <p:txBody>
          <a:bodyPr/>
          <a:lstStyle/>
          <a:p>
            <a:pPr>
              <a:spcBef>
                <a:spcPts val="1800"/>
              </a:spcBef>
              <a:buClr>
                <a:srgbClr val="C00000"/>
              </a:buClr>
            </a:pPr>
            <a:r>
              <a:rPr lang="en-GB" altLang="en-US" sz="1800" dirty="0">
                <a:latin typeface="Arial" panose="020B0604020202020204" pitchFamily="34" charset="0"/>
                <a:cs typeface="Arial" panose="020B0604020202020204" pitchFamily="34" charset="0"/>
              </a:rPr>
              <a:t>Economic damages in the narrow sense: destruction of physical assets that cause income losses, </a:t>
            </a:r>
            <a:r>
              <a:rPr lang="en-GB" altLang="en-US" sz="1800" dirty="0" err="1">
                <a:latin typeface="Arial" panose="020B0604020202020204" pitchFamily="34" charset="0"/>
                <a:cs typeface="Arial" panose="020B0604020202020204" pitchFamily="34" charset="0"/>
              </a:rPr>
              <a:t>cleanup</a:t>
            </a:r>
            <a:r>
              <a:rPr lang="en-GB" altLang="en-US" sz="1800" dirty="0">
                <a:latin typeface="Arial" panose="020B0604020202020204" pitchFamily="34" charset="0"/>
                <a:cs typeface="Arial" panose="020B0604020202020204" pitchFamily="34" charset="0"/>
              </a:rPr>
              <a:t> and repair costs</a:t>
            </a:r>
            <a:endParaRPr lang="en-US" altLang="en-US" sz="1800" dirty="0">
              <a:latin typeface="Arial" panose="020B0604020202020204" pitchFamily="34" charset="0"/>
              <a:cs typeface="Arial" panose="020B0604020202020204" pitchFamily="34" charset="0"/>
            </a:endParaRPr>
          </a:p>
          <a:p>
            <a:pPr>
              <a:spcBef>
                <a:spcPts val="1800"/>
              </a:spcBef>
              <a:buClr>
                <a:srgbClr val="C00000"/>
              </a:buClr>
            </a:pPr>
            <a:r>
              <a:rPr lang="en-US" altLang="en-US" sz="1800" dirty="0">
                <a:latin typeface="Arial" panose="020B0604020202020204" pitchFamily="34" charset="0"/>
                <a:cs typeface="Arial" panose="020B0604020202020204" pitchFamily="34" charset="0"/>
              </a:rPr>
              <a:t>Losses to human life and health: number of concerned persons, number of years of life lost, duration and degree of medical treatment</a:t>
            </a:r>
          </a:p>
          <a:p>
            <a:pPr>
              <a:spcBef>
                <a:spcPts val="1800"/>
              </a:spcBef>
              <a:buClr>
                <a:srgbClr val="C00000"/>
              </a:buClr>
            </a:pPr>
            <a:r>
              <a:rPr lang="en-US" altLang="en-US" sz="1800" dirty="0">
                <a:latin typeface="Arial" panose="020B0604020202020204" pitchFamily="34" charset="0"/>
                <a:cs typeface="Arial" panose="020B0604020202020204" pitchFamily="34" charset="0"/>
              </a:rPr>
              <a:t>Losses of environmental assets and environmental quality as far as not yet captured by category “economic damages”</a:t>
            </a:r>
          </a:p>
          <a:p>
            <a:pPr>
              <a:spcBef>
                <a:spcPts val="1800"/>
              </a:spcBef>
              <a:buClr>
                <a:srgbClr val="C00000"/>
              </a:buClr>
            </a:pPr>
            <a:r>
              <a:rPr lang="en-US" altLang="en-US" sz="1800" dirty="0">
                <a:latin typeface="Arial" panose="020B0604020202020204" pitchFamily="34" charset="0"/>
                <a:cs typeface="Arial" panose="020B0604020202020204" pitchFamily="34" charset="0"/>
              </a:rPr>
              <a:t>Losses of quality of life: exposure to noise and vibration, but also fear of catastrophes, reduced autonomy and </a:t>
            </a:r>
            <a:r>
              <a:rPr lang="en-US" altLang="en-US" sz="1800" dirty="0" err="1">
                <a:latin typeface="Arial" panose="020B0604020202020204" pitchFamily="34" charset="0"/>
                <a:cs typeface="Arial" panose="020B0604020202020204" pitchFamily="34" charset="0"/>
              </a:rPr>
              <a:t>self-fulfilment</a:t>
            </a:r>
            <a:r>
              <a:rPr lang="en-US" altLang="en-US" sz="1800" dirty="0">
                <a:latin typeface="Arial" panose="020B0604020202020204" pitchFamily="34" charset="0"/>
                <a:cs typeface="Arial" panose="020B0604020202020204" pitchFamily="34" charset="0"/>
              </a:rPr>
              <a:t>;</a:t>
            </a:r>
          </a:p>
          <a:p>
            <a:pPr>
              <a:spcBef>
                <a:spcPts val="1800"/>
              </a:spcBef>
              <a:buClr>
                <a:srgbClr val="C00000"/>
              </a:buClr>
            </a:pPr>
            <a:r>
              <a:rPr lang="en-US" altLang="en-US" sz="1800" dirty="0">
                <a:latin typeface="Arial" panose="020B0604020202020204" pitchFamily="34" charset="0"/>
                <a:cs typeface="Arial" panose="020B0604020202020204" pitchFamily="34" charset="0"/>
              </a:rPr>
              <a:t>Social institutions that are temporarily prevented from normal functioning (civil protection, health system, …): number of days times number of concerned persons</a:t>
            </a:r>
          </a:p>
        </p:txBody>
      </p:sp>
      <p:sp>
        <p:nvSpPr>
          <p:cNvPr id="4" name="Textfeld 3">
            <a:extLst>
              <a:ext uri="{FF2B5EF4-FFF2-40B4-BE49-F238E27FC236}">
                <a16:creationId xmlns:a16="http://schemas.microsoft.com/office/drawing/2014/main" id="{4E0ACCAC-C76E-4FBB-BB1E-AC906B569182}"/>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F5E5D26D-012B-48E0-B6E4-0BE74AC7381B}"/>
              </a:ext>
            </a:extLst>
          </p:cNvPr>
          <p:cNvSpPr>
            <a:spLocks noGrp="1" noChangeArrowheads="1"/>
          </p:cNvSpPr>
          <p:nvPr>
            <p:ph type="title" idx="4294967295"/>
          </p:nvPr>
        </p:nvSpPr>
        <p:spPr>
          <a:xfrm>
            <a:off x="1692275" y="381000"/>
            <a:ext cx="6948488"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Monetization of Damages</a:t>
            </a:r>
          </a:p>
        </p:txBody>
      </p:sp>
      <p:sp>
        <p:nvSpPr>
          <p:cNvPr id="2" name="Rectangle 2">
            <a:extLst>
              <a:ext uri="{FF2B5EF4-FFF2-40B4-BE49-F238E27FC236}">
                <a16:creationId xmlns:a16="http://schemas.microsoft.com/office/drawing/2014/main" id="{222F6373-1FB6-4339-B093-2ABA4B9C852D}"/>
              </a:ext>
            </a:extLst>
          </p:cNvPr>
          <p:cNvSpPr>
            <a:spLocks noGrp="1" noChangeArrowheads="1"/>
          </p:cNvSpPr>
          <p:nvPr>
            <p:ph type="body" idx="1"/>
          </p:nvPr>
        </p:nvSpPr>
        <p:spPr>
          <a:xfrm>
            <a:off x="1692275" y="1557338"/>
            <a:ext cx="7146925" cy="4691062"/>
          </a:xfrm>
        </p:spPr>
        <p:txBody>
          <a:bodyPr/>
          <a:lstStyle/>
          <a:p>
            <a:pPr>
              <a:spcBef>
                <a:spcPts val="1800"/>
              </a:spcBef>
              <a:buClr>
                <a:srgbClr val="C00000"/>
              </a:buClr>
              <a:buFont typeface="Arial" pitchFamily="34" charset="0"/>
              <a:buChar char="•"/>
              <a:defRPr/>
            </a:pPr>
            <a:r>
              <a:rPr lang="en-US" sz="1800" dirty="0">
                <a:latin typeface="Arial" pitchFamily="34" charset="0"/>
                <a:cs typeface="Arial" pitchFamily="34" charset="0"/>
              </a:rPr>
              <a:t>Cost of repair</a:t>
            </a:r>
          </a:p>
          <a:p>
            <a:pPr>
              <a:spcBef>
                <a:spcPts val="0"/>
              </a:spcBef>
              <a:buClr>
                <a:srgbClr val="C00000"/>
              </a:buClr>
              <a:buFont typeface="Arial" pitchFamily="34" charset="0"/>
              <a:buChar char="•"/>
              <a:defRPr/>
            </a:pPr>
            <a:r>
              <a:rPr lang="en-US" sz="1800" dirty="0">
                <a:latin typeface="Arial" pitchFamily="34" charset="0"/>
                <a:cs typeface="Arial" pitchFamily="34" charset="0"/>
              </a:rPr>
              <a:t>Human capital approach (cost of education and training, present value of future labor income forgone)</a:t>
            </a:r>
          </a:p>
          <a:p>
            <a:pPr>
              <a:spcBef>
                <a:spcPts val="1800"/>
              </a:spcBef>
              <a:buClr>
                <a:srgbClr val="C00000"/>
              </a:buClr>
              <a:buFont typeface="Arial" pitchFamily="34" charset="0"/>
              <a:buChar char="•"/>
              <a:defRPr/>
            </a:pPr>
            <a:r>
              <a:rPr lang="en-US" sz="1800" dirty="0">
                <a:latin typeface="Arial" pitchFamily="34" charset="0"/>
                <a:cs typeface="Arial" pitchFamily="34" charset="0"/>
              </a:rPr>
              <a:t>Hedonic price approach (market transactions): individuals who expose themselves to a risk to life, noisy environment  etc. for a financial return </a:t>
            </a:r>
          </a:p>
          <a:p>
            <a:pPr>
              <a:spcBef>
                <a:spcPts val="1800"/>
              </a:spcBef>
              <a:buClr>
                <a:srgbClr val="C00000"/>
              </a:buClr>
              <a:buFont typeface="Arial" pitchFamily="34" charset="0"/>
              <a:buChar char="•"/>
              <a:defRPr/>
            </a:pPr>
            <a:r>
              <a:rPr lang="en-US" sz="1800" dirty="0">
                <a:latin typeface="Arial" pitchFamily="34" charset="0"/>
                <a:cs typeface="Arial" pitchFamily="34" charset="0"/>
              </a:rPr>
              <a:t>Contingent Valuation: Survey on individual willingness to pay for avoiding an environmental damage (strategic responses)</a:t>
            </a:r>
          </a:p>
          <a:p>
            <a:pPr>
              <a:spcBef>
                <a:spcPts val="1800"/>
              </a:spcBef>
              <a:buClr>
                <a:srgbClr val="C00000"/>
              </a:buClr>
              <a:buFont typeface="Arial" pitchFamily="34" charset="0"/>
              <a:buChar char="•"/>
              <a:defRPr/>
            </a:pPr>
            <a:r>
              <a:rPr lang="en-US" sz="1800" dirty="0">
                <a:latin typeface="Arial" pitchFamily="34" charset="0"/>
                <a:cs typeface="Arial" pitchFamily="34" charset="0"/>
              </a:rPr>
              <a:t>Contingent Valuation (</a:t>
            </a:r>
            <a:r>
              <a:rPr lang="en-US" sz="1800" cap="small" dirty="0">
                <a:latin typeface="Arial" pitchFamily="34" charset="0"/>
                <a:cs typeface="Arial" pitchFamily="34" charset="0"/>
              </a:rPr>
              <a:t>Cummings</a:t>
            </a:r>
            <a:r>
              <a:rPr lang="en-US" sz="1800" dirty="0">
                <a:latin typeface="Arial" pitchFamily="34" charset="0"/>
                <a:cs typeface="Arial" pitchFamily="34" charset="0"/>
              </a:rPr>
              <a:t> </a:t>
            </a:r>
            <a:r>
              <a:rPr lang="en-US" sz="1800" i="1" dirty="0">
                <a:latin typeface="Arial" pitchFamily="34" charset="0"/>
                <a:cs typeface="Arial" pitchFamily="34" charset="0"/>
              </a:rPr>
              <a:t>et al</a:t>
            </a:r>
            <a:r>
              <a:rPr lang="en-US" sz="1800" dirty="0">
                <a:latin typeface="Arial" pitchFamily="34" charset="0"/>
                <a:cs typeface="Arial" pitchFamily="34" charset="0"/>
              </a:rPr>
              <a:t>. 1986): Evaluation of alternatives to the status quo in order to determine the individual indifference curve through the status quo. Because the alternatives are associated with financial effects, they can be determined from the slope of the interpolated indifference curve</a:t>
            </a:r>
          </a:p>
          <a:p>
            <a:pPr>
              <a:buClr>
                <a:srgbClr val="C00000"/>
              </a:buClr>
              <a:buFont typeface="Arial" pitchFamily="34" charset="0"/>
              <a:buChar char="•"/>
              <a:defRPr/>
            </a:pPr>
            <a:endParaRPr lang="de-DE" sz="1800" dirty="0">
              <a:latin typeface="Arial" pitchFamily="34" charset="0"/>
              <a:cs typeface="Arial" pitchFamily="34" charset="0"/>
            </a:endParaRPr>
          </a:p>
        </p:txBody>
      </p:sp>
      <p:sp>
        <p:nvSpPr>
          <p:cNvPr id="4" name="Textfeld 3">
            <a:extLst>
              <a:ext uri="{FF2B5EF4-FFF2-40B4-BE49-F238E27FC236}">
                <a16:creationId xmlns:a16="http://schemas.microsoft.com/office/drawing/2014/main" id="{31CBBBE9-BD99-4AC5-B001-E197DFCB3F9B}"/>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28FD4B6B-C741-4896-9D14-327AA1B2B5E8}"/>
              </a:ext>
            </a:extLst>
          </p:cNvPr>
          <p:cNvSpPr>
            <a:spLocks noGrp="1" noChangeArrowheads="1"/>
          </p:cNvSpPr>
          <p:nvPr>
            <p:ph type="title" idx="4294967295"/>
          </p:nvPr>
        </p:nvSpPr>
        <p:spPr>
          <a:xfrm>
            <a:off x="1682750" y="381000"/>
            <a:ext cx="6994525" cy="881063"/>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External Costs</a:t>
            </a:r>
            <a:r>
              <a:rPr lang="de-DE" altLang="en-US" sz="1800"/>
              <a:t> [Source: ExternE 2003]</a:t>
            </a:r>
          </a:p>
        </p:txBody>
      </p:sp>
      <p:graphicFrame>
        <p:nvGraphicFramePr>
          <p:cNvPr id="2" name="Group 2">
            <a:extLst>
              <a:ext uri="{FF2B5EF4-FFF2-40B4-BE49-F238E27FC236}">
                <a16:creationId xmlns:a16="http://schemas.microsoft.com/office/drawing/2014/main" id="{B95C935B-2C36-4E02-843B-33B7C202265E}"/>
              </a:ext>
            </a:extLst>
          </p:cNvPr>
          <p:cNvGraphicFramePr>
            <a:graphicFrameLocks noGrp="1"/>
          </p:cNvGraphicFramePr>
          <p:nvPr/>
        </p:nvGraphicFramePr>
        <p:xfrm>
          <a:off x="301625" y="1557338"/>
          <a:ext cx="8532813" cy="4497388"/>
        </p:xfrm>
        <a:graphic>
          <a:graphicData uri="http://schemas.openxmlformats.org/drawingml/2006/table">
            <a:tbl>
              <a:tblPr/>
              <a:tblGrid>
                <a:gridCol w="1608138">
                  <a:extLst>
                    <a:ext uri="{9D8B030D-6E8A-4147-A177-3AD203B41FA5}">
                      <a16:colId xmlns:a16="http://schemas.microsoft.com/office/drawing/2014/main" val="20000"/>
                    </a:ext>
                  </a:extLst>
                </a:gridCol>
                <a:gridCol w="862012">
                  <a:extLst>
                    <a:ext uri="{9D8B030D-6E8A-4147-A177-3AD203B41FA5}">
                      <a16:colId xmlns:a16="http://schemas.microsoft.com/office/drawing/2014/main" val="20001"/>
                    </a:ext>
                  </a:extLst>
                </a:gridCol>
                <a:gridCol w="866775">
                  <a:extLst>
                    <a:ext uri="{9D8B030D-6E8A-4147-A177-3AD203B41FA5}">
                      <a16:colId xmlns:a16="http://schemas.microsoft.com/office/drawing/2014/main" val="20002"/>
                    </a:ext>
                  </a:extLst>
                </a:gridCol>
                <a:gridCol w="866775">
                  <a:extLst>
                    <a:ext uri="{9D8B030D-6E8A-4147-A177-3AD203B41FA5}">
                      <a16:colId xmlns:a16="http://schemas.microsoft.com/office/drawing/2014/main" val="20003"/>
                    </a:ext>
                  </a:extLst>
                </a:gridCol>
                <a:gridCol w="866775">
                  <a:extLst>
                    <a:ext uri="{9D8B030D-6E8A-4147-A177-3AD203B41FA5}">
                      <a16:colId xmlns:a16="http://schemas.microsoft.com/office/drawing/2014/main" val="20004"/>
                    </a:ext>
                  </a:extLst>
                </a:gridCol>
                <a:gridCol w="866775">
                  <a:extLst>
                    <a:ext uri="{9D8B030D-6E8A-4147-A177-3AD203B41FA5}">
                      <a16:colId xmlns:a16="http://schemas.microsoft.com/office/drawing/2014/main" val="20005"/>
                    </a:ext>
                  </a:extLst>
                </a:gridCol>
                <a:gridCol w="863600">
                  <a:extLst>
                    <a:ext uri="{9D8B030D-6E8A-4147-A177-3AD203B41FA5}">
                      <a16:colId xmlns:a16="http://schemas.microsoft.com/office/drawing/2014/main" val="20006"/>
                    </a:ext>
                  </a:extLst>
                </a:gridCol>
                <a:gridCol w="865188">
                  <a:extLst>
                    <a:ext uri="{9D8B030D-6E8A-4147-A177-3AD203B41FA5}">
                      <a16:colId xmlns:a16="http://schemas.microsoft.com/office/drawing/2014/main" val="20007"/>
                    </a:ext>
                  </a:extLst>
                </a:gridCol>
                <a:gridCol w="866775">
                  <a:extLst>
                    <a:ext uri="{9D8B030D-6E8A-4147-A177-3AD203B41FA5}">
                      <a16:colId xmlns:a16="http://schemas.microsoft.com/office/drawing/2014/main" val="20008"/>
                    </a:ext>
                  </a:extLst>
                </a:gridCol>
              </a:tblGrid>
              <a:tr h="782638">
                <a:tc>
                  <a:txBody>
                    <a:bodyPr/>
                    <a:lstStyle/>
                    <a:p>
                      <a:endParaRPr lang="en-US" sz="1800" noProof="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Hard Coal</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Lignite</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Natural Gas CCPP</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Nuclear Energy</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PV (multi)</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PV amorph</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Wind Energy</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1" i="0" u="none" strike="noStrike" cap="none" normalizeH="0" baseline="0">
                          <a:ln>
                            <a:noFill/>
                          </a:ln>
                          <a:solidFill>
                            <a:srgbClr val="000000"/>
                          </a:solidFill>
                          <a:effectLst/>
                          <a:latin typeface="Arial" charset="0"/>
                          <a:cs typeface="Times New Roman" pitchFamily="16" charset="0"/>
                        </a:rPr>
                        <a:t>Hydro</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0675">
                <a:tc gridSpan="9">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noProof="0">
                          <a:ln>
                            <a:noFill/>
                          </a:ln>
                          <a:solidFill>
                            <a:srgbClr val="000000"/>
                          </a:solidFill>
                          <a:effectLst/>
                          <a:latin typeface="Arial" charset="0"/>
                          <a:cs typeface="Times New Roman" pitchFamily="16" charset="0"/>
                        </a:rPr>
                        <a:t>Damage Costs [Euro-Cent/kWh]</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03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Noise</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06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Health</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0,97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0,33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0,16</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0,62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0,44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0,05</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7500">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Material</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0,012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03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Field Crops</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dirty="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US" sz="1800"/>
                    </a:p>
                  </a:txBody>
                  <a:tcPr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0,0002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206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Sum</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1,0</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0,6</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0,5</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23850">
                <a:tc gridSpan="9">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0" i="0" u="none" strike="noStrike" cap="none" normalizeH="0" baseline="0" noProof="0" dirty="0">
                          <a:ln>
                            <a:noFill/>
                          </a:ln>
                          <a:solidFill>
                            <a:srgbClr val="000000"/>
                          </a:solidFill>
                          <a:effectLst/>
                          <a:latin typeface="Arial" charset="0"/>
                          <a:cs typeface="Times New Roman" pitchFamily="16" charset="0"/>
                        </a:rPr>
                        <a:t>Abatement costs  [Standard-Price-Approach; Euro-Cent/kWh]</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20675">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a:ln>
                            <a:noFill/>
                          </a:ln>
                          <a:solidFill>
                            <a:srgbClr val="000000"/>
                          </a:solidFill>
                          <a:effectLst/>
                          <a:latin typeface="Arial" charset="0"/>
                          <a:cs typeface="Times New Roman" pitchFamily="16" charset="0"/>
                        </a:rPr>
                        <a:t>Ecosystem</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0,77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0,04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0,05</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0,41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52450">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dirty="0">
                          <a:ln>
                            <a:noFill/>
                          </a:ln>
                          <a:solidFill>
                            <a:srgbClr val="000000"/>
                          </a:solidFill>
                          <a:effectLst/>
                          <a:latin typeface="Arial" charset="0"/>
                          <a:cs typeface="Times New Roman" pitchFamily="16" charset="0"/>
                        </a:rPr>
                        <a:t>Greenhouse</a:t>
                      </a:r>
                      <a:br>
                        <a:rPr kumimoji="0" lang="en-US" sz="1400" b="1" i="0" u="none" strike="noStrike" cap="none" normalizeH="0" baseline="0" noProof="0" dirty="0">
                          <a:ln>
                            <a:noFill/>
                          </a:ln>
                          <a:solidFill>
                            <a:srgbClr val="000000"/>
                          </a:solidFill>
                          <a:effectLst/>
                          <a:latin typeface="Arial" charset="0"/>
                          <a:cs typeface="Times New Roman" pitchFamily="16" charset="0"/>
                        </a:rPr>
                      </a:br>
                      <a:r>
                        <a:rPr kumimoji="0" lang="en-US" sz="1400" b="1" i="0" u="none" strike="noStrike" cap="none" normalizeH="0" baseline="0" noProof="0" dirty="0">
                          <a:ln>
                            <a:noFill/>
                          </a:ln>
                          <a:solidFill>
                            <a:srgbClr val="000000"/>
                          </a:solidFill>
                          <a:effectLst/>
                          <a:latin typeface="Arial" charset="0"/>
                          <a:cs typeface="Times New Roman" pitchFamily="16" charset="0"/>
                        </a:rPr>
                        <a:t>Gas Effect</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1,57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1,96</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0,72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0,03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0,59</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0,33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0,04</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0,03</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7500">
                <a:tc>
                  <a:txBody>
                    <a:bodyPr/>
                    <a:lstStyle/>
                    <a:p>
                      <a:pPr marL="0" marR="0" lvl="0" indent="0" algn="l"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sz="1400" b="1" i="0" u="none" strike="noStrike" cap="none" normalizeH="0" baseline="0" noProof="0" dirty="0">
                          <a:ln>
                            <a:noFill/>
                          </a:ln>
                          <a:solidFill>
                            <a:srgbClr val="000000"/>
                          </a:solidFill>
                          <a:effectLst/>
                          <a:latin typeface="Arial" charset="0"/>
                          <a:cs typeface="Times New Roman" pitchFamily="16" charset="0"/>
                        </a:rPr>
                        <a:t>Total</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2,5</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3,7</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a:ln>
                            <a:noFill/>
                          </a:ln>
                          <a:solidFill>
                            <a:srgbClr val="000000"/>
                          </a:solidFill>
                          <a:effectLst/>
                          <a:latin typeface="Arial" charset="0"/>
                          <a:cs typeface="Times New Roman" pitchFamily="16" charset="0"/>
                        </a:rPr>
                        <a:t>,2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1,6</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0,8</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0,2</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de-DE" sz="1400" b="0" i="0" u="none" strike="noStrike" cap="none" normalizeH="0" baseline="0" dirty="0">
                          <a:ln>
                            <a:noFill/>
                          </a:ln>
                          <a:solidFill>
                            <a:srgbClr val="000000"/>
                          </a:solidFill>
                          <a:effectLst/>
                          <a:latin typeface="Arial" charset="0"/>
                          <a:cs typeface="Times New Roman" pitchFamily="16" charset="0"/>
                        </a:rPr>
                        <a:t>0,1</a:t>
                      </a:r>
                    </a:p>
                  </a:txBody>
                  <a:tcPr marL="90000" marR="90000" marT="81972" marB="46800"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7AE270E8-3F58-48AD-86E5-FF16041FA742}"/>
              </a:ext>
            </a:extLst>
          </p:cNvPr>
          <p:cNvSpPr>
            <a:spLocks noGrp="1"/>
          </p:cNvSpPr>
          <p:nvPr>
            <p:ph type="title"/>
          </p:nvPr>
        </p:nvSpPr>
        <p:spPr>
          <a:xfrm>
            <a:off x="1763713" y="381000"/>
            <a:ext cx="6283325" cy="889000"/>
          </a:xfrm>
        </p:spPr>
        <p:txBody>
          <a:bodyPr/>
          <a:lstStyle/>
          <a:p>
            <a:r>
              <a:rPr lang="en-US" altLang="de-DE"/>
              <a:t>Content of  the Lecture</a:t>
            </a:r>
          </a:p>
        </p:txBody>
      </p:sp>
      <p:sp>
        <p:nvSpPr>
          <p:cNvPr id="20483" name="Inhaltsplatzhalter 2">
            <a:extLst>
              <a:ext uri="{FF2B5EF4-FFF2-40B4-BE49-F238E27FC236}">
                <a16:creationId xmlns:a16="http://schemas.microsoft.com/office/drawing/2014/main" id="{82FFDC42-9319-4417-8AA8-0A98B24DDDA5}"/>
              </a:ext>
            </a:extLst>
          </p:cNvPr>
          <p:cNvSpPr>
            <a:spLocks noGrp="1"/>
          </p:cNvSpPr>
          <p:nvPr>
            <p:ph idx="1"/>
          </p:nvPr>
        </p:nvSpPr>
        <p:spPr>
          <a:xfrm>
            <a:off x="1798638" y="1589088"/>
            <a:ext cx="7105650" cy="4797425"/>
          </a:xfrm>
        </p:spPr>
        <p:txBody>
          <a:bodyPr/>
          <a:lstStyle/>
          <a:p>
            <a:pPr>
              <a:spcBef>
                <a:spcPts val="1800"/>
              </a:spcBef>
            </a:pPr>
            <a:endParaRPr lang="en-US" altLang="de-DE" sz="2000">
              <a:latin typeface="Arial" panose="020B0604020202020204" pitchFamily="34" charset="0"/>
              <a:cs typeface="Arial" panose="020B0604020202020204" pitchFamily="34" charset="0"/>
            </a:endParaRPr>
          </a:p>
          <a:p>
            <a:pPr>
              <a:spcBef>
                <a:spcPts val="1800"/>
              </a:spcBef>
            </a:pPr>
            <a:r>
              <a:rPr lang="en-US" altLang="de-DE" sz="2000">
                <a:latin typeface="Arial" panose="020B0604020202020204" pitchFamily="34" charset="0"/>
                <a:cs typeface="Arial" panose="020B0604020202020204" pitchFamily="34" charset="0"/>
              </a:rPr>
              <a:t>External costs </a:t>
            </a:r>
          </a:p>
          <a:p>
            <a:pPr>
              <a:spcBef>
                <a:spcPts val="1800"/>
              </a:spcBef>
            </a:pPr>
            <a:r>
              <a:rPr lang="en-US" altLang="de-DE" sz="2000">
                <a:latin typeface="Arial" panose="020B0604020202020204" pitchFamily="34" charset="0"/>
                <a:cs typeface="Arial" panose="020B0604020202020204" pitchFamily="34" charset="0"/>
              </a:rPr>
              <a:t>Quantification of external costs</a:t>
            </a:r>
          </a:p>
          <a:p>
            <a:pPr>
              <a:spcBef>
                <a:spcPts val="1800"/>
              </a:spcBef>
            </a:pPr>
            <a:r>
              <a:rPr lang="en-US" altLang="de-DE" sz="2000" b="1">
                <a:latin typeface="Arial" panose="020B0604020202020204" pitchFamily="34" charset="0"/>
                <a:cs typeface="Arial" panose="020B0604020202020204" pitchFamily="34" charset="0"/>
              </a:rPr>
              <a:t>Greenhouse gas problem</a:t>
            </a:r>
          </a:p>
          <a:p>
            <a:pPr>
              <a:spcBef>
                <a:spcPts val="1800"/>
              </a:spcBef>
            </a:pPr>
            <a:r>
              <a:rPr lang="en-US" altLang="de-DE" sz="2000">
                <a:latin typeface="Arial" panose="020B0604020202020204" pitchFamily="34" charset="0"/>
                <a:cs typeface="Arial" panose="020B0604020202020204" pitchFamily="34" charset="0"/>
              </a:rPr>
              <a:t>European Cap-and-Trade system</a:t>
            </a:r>
          </a:p>
          <a:p>
            <a:pPr>
              <a:spcBef>
                <a:spcPts val="1200"/>
              </a:spcBef>
            </a:pPr>
            <a:endParaRPr lang="en-US" altLang="de-DE" sz="2000">
              <a:latin typeface="Arial" panose="020B0604020202020204" pitchFamily="34" charset="0"/>
              <a:cs typeface="Arial" panose="020B0604020202020204" pitchFamily="34" charset="0"/>
            </a:endParaRPr>
          </a:p>
          <a:p>
            <a:pPr>
              <a:spcBef>
                <a:spcPts val="1200"/>
              </a:spcBef>
            </a:pPr>
            <a:endParaRPr lang="en-US" altLang="de-DE" sz="2000">
              <a:latin typeface="Arial" panose="020B0604020202020204" pitchFamily="34" charset="0"/>
              <a:cs typeface="Arial" panose="020B0604020202020204" pitchFamily="34" charset="0"/>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B2B52448-4211-4EE9-938A-EC0FA94B5539}"/>
              </a:ext>
            </a:extLst>
          </p:cNvPr>
          <p:cNvSpPr>
            <a:spLocks noGrp="1"/>
          </p:cNvSpPr>
          <p:nvPr>
            <p:ph type="title"/>
          </p:nvPr>
        </p:nvSpPr>
        <p:spPr>
          <a:xfrm>
            <a:off x="778552" y="692696"/>
            <a:ext cx="6473825" cy="1116013"/>
          </a:xfrm>
        </p:spPr>
        <p:txBody>
          <a:bodyPr/>
          <a:lstStyle/>
          <a:p>
            <a:r>
              <a:rPr lang="en-US" altLang="de-DE" dirty="0"/>
              <a:t>The Greenhouse Gas Problem</a:t>
            </a:r>
            <a:br>
              <a:rPr lang="en-US" altLang="de-DE" sz="1800" dirty="0"/>
            </a:br>
            <a:r>
              <a:rPr lang="en-US" altLang="de-DE" sz="1800" dirty="0"/>
              <a:t>[Data Source IPCC 1990; 2014]</a:t>
            </a:r>
          </a:p>
        </p:txBody>
      </p:sp>
      <p:graphicFrame>
        <p:nvGraphicFramePr>
          <p:cNvPr id="4" name="Tabelle 3">
            <a:extLst>
              <a:ext uri="{FF2B5EF4-FFF2-40B4-BE49-F238E27FC236}">
                <a16:creationId xmlns:a16="http://schemas.microsoft.com/office/drawing/2014/main" id="{18C1FBD9-9DB1-4053-92F5-84BA9EB1F9FF}"/>
              </a:ext>
            </a:extLst>
          </p:cNvPr>
          <p:cNvGraphicFramePr>
            <a:graphicFrameLocks noGrp="1"/>
          </p:cNvGraphicFramePr>
          <p:nvPr/>
        </p:nvGraphicFramePr>
        <p:xfrm>
          <a:off x="747713" y="1982788"/>
          <a:ext cx="8075612" cy="2814634"/>
        </p:xfrm>
        <a:graphic>
          <a:graphicData uri="http://schemas.openxmlformats.org/drawingml/2006/table">
            <a:tbl>
              <a:tblPr/>
              <a:tblGrid>
                <a:gridCol w="4109060">
                  <a:extLst>
                    <a:ext uri="{9D8B030D-6E8A-4147-A177-3AD203B41FA5}">
                      <a16:colId xmlns:a16="http://schemas.microsoft.com/office/drawing/2014/main" val="20000"/>
                    </a:ext>
                  </a:extLst>
                </a:gridCol>
                <a:gridCol w="1402866">
                  <a:extLst>
                    <a:ext uri="{9D8B030D-6E8A-4147-A177-3AD203B41FA5}">
                      <a16:colId xmlns:a16="http://schemas.microsoft.com/office/drawing/2014/main" val="20001"/>
                    </a:ext>
                  </a:extLst>
                </a:gridCol>
                <a:gridCol w="1281843">
                  <a:extLst>
                    <a:ext uri="{9D8B030D-6E8A-4147-A177-3AD203B41FA5}">
                      <a16:colId xmlns:a16="http://schemas.microsoft.com/office/drawing/2014/main" val="20002"/>
                    </a:ext>
                  </a:extLst>
                </a:gridCol>
                <a:gridCol w="1281843">
                  <a:extLst>
                    <a:ext uri="{9D8B030D-6E8A-4147-A177-3AD203B41FA5}">
                      <a16:colId xmlns:a16="http://schemas.microsoft.com/office/drawing/2014/main" val="20003"/>
                    </a:ext>
                  </a:extLst>
                </a:gridCol>
              </a:tblGrid>
              <a:tr h="703660">
                <a:tc>
                  <a:txBody>
                    <a:bodyPr/>
                    <a:lstStyle/>
                    <a:p>
                      <a:pPr algn="just" hangingPunct="0">
                        <a:spcAft>
                          <a:spcPts val="0"/>
                        </a:spcAft>
                      </a:pPr>
                      <a:endParaRPr lang="en-US" sz="2000" dirty="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Carbon dioxide CO</a:t>
                      </a:r>
                      <a:r>
                        <a:rPr lang="en-US" sz="2000" baseline="-25000">
                          <a:latin typeface="Calibri" pitchFamily="34" charset="0"/>
                          <a:ea typeface="Times New Roman"/>
                          <a:cs typeface="Times New Roman"/>
                        </a:rPr>
                        <a:t>2</a:t>
                      </a:r>
                      <a:endParaRPr lang="en-US" sz="200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Methane CH</a:t>
                      </a:r>
                      <a:r>
                        <a:rPr lang="en-US" sz="2000" baseline="-25000">
                          <a:latin typeface="Calibri" pitchFamily="34" charset="0"/>
                          <a:ea typeface="Times New Roman"/>
                          <a:cs typeface="Times New Roman"/>
                        </a:rPr>
                        <a:t>4</a:t>
                      </a:r>
                      <a:endParaRPr lang="en-US" sz="2000">
                        <a:latin typeface="Calibri" pitchFamily="34" charset="0"/>
                        <a:ea typeface="Times New Roman"/>
                        <a:cs typeface="Times New Roman"/>
                      </a:endParaRP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Nitrous oxide N</a:t>
                      </a:r>
                      <a:r>
                        <a:rPr lang="en-US" sz="2000" baseline="-25000">
                          <a:latin typeface="Calibri" pitchFamily="34" charset="0"/>
                          <a:ea typeface="Times New Roman"/>
                          <a:cs typeface="Times New Roman"/>
                        </a:rPr>
                        <a:t>2</a:t>
                      </a:r>
                      <a:r>
                        <a:rPr lang="en-US" sz="2000">
                          <a:latin typeface="Calibri" pitchFamily="34" charset="0"/>
                          <a:ea typeface="Times New Roman"/>
                          <a:cs typeface="Times New Roman"/>
                        </a:rPr>
                        <a:t>O</a:t>
                      </a:r>
                    </a:p>
                  </a:txBody>
                  <a:tcPr marL="38102" marR="38102" marT="0" marB="0" anchor="ctr">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0"/>
                  </a:ext>
                </a:extLst>
              </a:tr>
              <a:tr h="351829">
                <a:tc>
                  <a:txBody>
                    <a:bodyPr/>
                    <a:lstStyle/>
                    <a:p>
                      <a:pPr algn="just" hangingPunct="0">
                        <a:spcAft>
                          <a:spcPts val="0"/>
                        </a:spcAft>
                      </a:pPr>
                      <a:r>
                        <a:rPr lang="en-US" sz="2000" dirty="0">
                          <a:latin typeface="Calibri" pitchFamily="34" charset="0"/>
                          <a:ea typeface="Times New Roman"/>
                          <a:cs typeface="Times New Roman"/>
                        </a:rPr>
                        <a:t>Pre industrial concentration [</a:t>
                      </a:r>
                      <a:r>
                        <a:rPr lang="en-US" sz="2000" dirty="0" err="1">
                          <a:latin typeface="Calibri" pitchFamily="34" charset="0"/>
                          <a:ea typeface="Times New Roman"/>
                          <a:cs typeface="Times New Roman"/>
                        </a:rPr>
                        <a:t>ppmv</a:t>
                      </a:r>
                      <a:r>
                        <a:rPr lang="en-US" sz="2000" dirty="0">
                          <a:latin typeface="Calibri" pitchFamily="34" charset="0"/>
                          <a:ea typeface="Times New Roman"/>
                          <a:cs typeface="Times New Roman"/>
                        </a:rPr>
                        <a:t>]</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280</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0.7–0.8</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tc>
                  <a:txBody>
                    <a:bodyPr/>
                    <a:lstStyle/>
                    <a:p>
                      <a:pPr algn="ctr" hangingPunct="0">
                        <a:spcAft>
                          <a:spcPts val="0"/>
                        </a:spcAft>
                      </a:pPr>
                      <a:r>
                        <a:rPr lang="en-US" sz="2000">
                          <a:latin typeface="Calibri" pitchFamily="34" charset="0"/>
                          <a:ea typeface="Times New Roman"/>
                          <a:cs typeface="Times New Roman"/>
                        </a:rPr>
                        <a:t>0.23</a:t>
                      </a:r>
                    </a:p>
                  </a:txBody>
                  <a:tcPr marL="38102" marR="38102" marT="0" marB="0" anchor="ctr">
                    <a:lnL>
                      <a:noFill/>
                    </a:lnL>
                    <a:lnR>
                      <a:noFill/>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0001"/>
                  </a:ext>
                </a:extLst>
              </a:tr>
              <a:tr h="351829">
                <a:tc>
                  <a:txBody>
                    <a:bodyPr/>
                    <a:lstStyle/>
                    <a:p>
                      <a:pPr algn="just" hangingPunct="0">
                        <a:spcAft>
                          <a:spcPts val="0"/>
                        </a:spcAft>
                      </a:pPr>
                      <a:r>
                        <a:rPr lang="en-US" sz="2000" dirty="0">
                          <a:latin typeface="Calibri" pitchFamily="34" charset="0"/>
                          <a:ea typeface="Times New Roman"/>
                          <a:cs typeface="Times New Roman"/>
                        </a:rPr>
                        <a:t>Average atmospheric lifetime [years]</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5–200</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9-15</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120</a:t>
                      </a:r>
                    </a:p>
                  </a:txBody>
                  <a:tcPr marL="38102" marR="38102" marT="0" marB="0" anchor="ctr">
                    <a:lnL>
                      <a:noFill/>
                    </a:lnL>
                    <a:lnR>
                      <a:noFill/>
                    </a:lnR>
                    <a:lnT>
                      <a:noFill/>
                    </a:lnT>
                    <a:lnB>
                      <a:noFill/>
                    </a:lnB>
                  </a:tcPr>
                </a:tc>
                <a:extLst>
                  <a:ext uri="{0D108BD9-81ED-4DB2-BD59-A6C34878D82A}">
                    <a16:rowId xmlns:a16="http://schemas.microsoft.com/office/drawing/2014/main" val="10002"/>
                  </a:ext>
                </a:extLst>
              </a:tr>
              <a:tr h="351829">
                <a:tc>
                  <a:txBody>
                    <a:bodyPr/>
                    <a:lstStyle/>
                    <a:p>
                      <a:pPr algn="just" hangingPunct="0">
                        <a:spcAft>
                          <a:spcPts val="0"/>
                        </a:spcAft>
                      </a:pPr>
                      <a:r>
                        <a:rPr lang="en-US" sz="2000" dirty="0">
                          <a:latin typeface="Calibri" pitchFamily="34" charset="0"/>
                          <a:ea typeface="Times New Roman"/>
                          <a:cs typeface="Times New Roman"/>
                        </a:rPr>
                        <a:t>Global warming potential in 20 years </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72</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289</a:t>
                      </a:r>
                    </a:p>
                  </a:txBody>
                  <a:tcPr marL="38102" marR="38102" marT="0" marB="0" anchor="ctr">
                    <a:lnL>
                      <a:noFill/>
                    </a:lnL>
                    <a:lnR>
                      <a:noFill/>
                    </a:lnR>
                    <a:lnT>
                      <a:noFill/>
                    </a:lnT>
                    <a:lnB>
                      <a:noFill/>
                    </a:lnB>
                  </a:tcPr>
                </a:tc>
                <a:extLst>
                  <a:ext uri="{0D108BD9-81ED-4DB2-BD59-A6C34878D82A}">
                    <a16:rowId xmlns:a16="http://schemas.microsoft.com/office/drawing/2014/main" val="10003"/>
                  </a:ext>
                </a:extLst>
              </a:tr>
              <a:tr h="351829">
                <a:tc>
                  <a:txBody>
                    <a:bodyPr/>
                    <a:lstStyle/>
                    <a:p>
                      <a:pPr algn="just" hangingPunct="0">
                        <a:spcAft>
                          <a:spcPts val="0"/>
                        </a:spcAft>
                      </a:pPr>
                      <a:r>
                        <a:rPr lang="en-US" sz="2000">
                          <a:latin typeface="Calibri" pitchFamily="34" charset="0"/>
                          <a:ea typeface="Times New Roman"/>
                          <a:cs typeface="Times New Roman"/>
                        </a:rPr>
                        <a:t>Global warming potential in 100 years </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25</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298</a:t>
                      </a:r>
                    </a:p>
                  </a:txBody>
                  <a:tcPr marL="38102" marR="38102" marT="0" marB="0" anchor="ctr">
                    <a:lnL>
                      <a:noFill/>
                    </a:lnL>
                    <a:lnR>
                      <a:noFill/>
                    </a:lnR>
                    <a:lnT>
                      <a:noFill/>
                    </a:lnT>
                    <a:lnB>
                      <a:noFill/>
                    </a:lnB>
                  </a:tcPr>
                </a:tc>
                <a:extLst>
                  <a:ext uri="{0D108BD9-81ED-4DB2-BD59-A6C34878D82A}">
                    <a16:rowId xmlns:a16="http://schemas.microsoft.com/office/drawing/2014/main" val="10004"/>
                  </a:ext>
                </a:extLst>
              </a:tr>
              <a:tr h="351829">
                <a:tc>
                  <a:txBody>
                    <a:bodyPr/>
                    <a:lstStyle/>
                    <a:p>
                      <a:pPr algn="just" hangingPunct="0">
                        <a:spcAft>
                          <a:spcPts val="0"/>
                        </a:spcAft>
                      </a:pPr>
                      <a:r>
                        <a:rPr lang="en-US" sz="2000">
                          <a:latin typeface="Calibri" pitchFamily="34" charset="0"/>
                          <a:ea typeface="Times New Roman"/>
                          <a:cs typeface="Times New Roman"/>
                        </a:rPr>
                        <a:t>Contribution to the GHG problem [%]</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77</a:t>
                      </a:r>
                    </a:p>
                  </a:txBody>
                  <a:tcPr marL="38102" marR="38102" marT="0" marB="0" anchor="ctr">
                    <a:lnL>
                      <a:noFill/>
                    </a:lnL>
                    <a:lnR>
                      <a:noFill/>
                    </a:lnR>
                    <a:lnT>
                      <a:noFill/>
                    </a:lnT>
                    <a:lnB>
                      <a:noFill/>
                    </a:lnB>
                  </a:tcPr>
                </a:tc>
                <a:tc>
                  <a:txBody>
                    <a:bodyPr/>
                    <a:lstStyle/>
                    <a:p>
                      <a:pPr algn="ctr" hangingPunct="0">
                        <a:spcAft>
                          <a:spcPts val="0"/>
                        </a:spcAft>
                      </a:pPr>
                      <a:r>
                        <a:rPr lang="en-US" sz="2000" dirty="0">
                          <a:latin typeface="Calibri" pitchFamily="34" charset="0"/>
                          <a:ea typeface="Times New Roman"/>
                          <a:cs typeface="Times New Roman"/>
                        </a:rPr>
                        <a:t>14</a:t>
                      </a:r>
                    </a:p>
                  </a:txBody>
                  <a:tcPr marL="38102" marR="38102" marT="0" marB="0" anchor="ctr">
                    <a:lnL>
                      <a:noFill/>
                    </a:lnL>
                    <a:lnR>
                      <a:noFill/>
                    </a:lnR>
                    <a:lnT>
                      <a:noFill/>
                    </a:lnT>
                    <a:lnB>
                      <a:noFill/>
                    </a:lnB>
                  </a:tcPr>
                </a:tc>
                <a:tc>
                  <a:txBody>
                    <a:bodyPr/>
                    <a:lstStyle/>
                    <a:p>
                      <a:pPr algn="ctr" hangingPunct="0">
                        <a:spcAft>
                          <a:spcPts val="0"/>
                        </a:spcAft>
                      </a:pPr>
                      <a:r>
                        <a:rPr lang="en-US" sz="2000">
                          <a:latin typeface="Calibri" pitchFamily="34" charset="0"/>
                          <a:ea typeface="Times New Roman"/>
                          <a:cs typeface="Times New Roman"/>
                        </a:rPr>
                        <a:t>8</a:t>
                      </a:r>
                    </a:p>
                  </a:txBody>
                  <a:tcPr marL="38102" marR="38102" marT="0" marB="0" anchor="ctr">
                    <a:lnL>
                      <a:noFill/>
                    </a:lnL>
                    <a:lnR>
                      <a:noFill/>
                    </a:lnR>
                    <a:lnT>
                      <a:noFill/>
                    </a:lnT>
                    <a:lnB>
                      <a:noFill/>
                    </a:lnB>
                  </a:tcPr>
                </a:tc>
                <a:extLst>
                  <a:ext uri="{0D108BD9-81ED-4DB2-BD59-A6C34878D82A}">
                    <a16:rowId xmlns:a16="http://schemas.microsoft.com/office/drawing/2014/main" val="10005"/>
                  </a:ext>
                </a:extLst>
              </a:tr>
              <a:tr h="351829">
                <a:tc>
                  <a:txBody>
                    <a:bodyPr/>
                    <a:lstStyle/>
                    <a:p>
                      <a:pPr algn="just" hangingPunct="0">
                        <a:spcAft>
                          <a:spcPts val="0"/>
                        </a:spcAft>
                      </a:pPr>
                      <a:r>
                        <a:rPr lang="en-US" sz="2000">
                          <a:latin typeface="Calibri" pitchFamily="34" charset="0"/>
                          <a:ea typeface="Times New Roman"/>
                          <a:cs typeface="Times New Roman"/>
                        </a:rPr>
                        <a:t>Reduction target of the IPCC 1990 [%]</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a:latin typeface="Calibri" pitchFamily="34" charset="0"/>
                          <a:ea typeface="Times New Roman"/>
                          <a:cs typeface="Times New Roman"/>
                        </a:rPr>
                        <a:t>60–80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dirty="0">
                          <a:latin typeface="Calibri" pitchFamily="34" charset="0"/>
                          <a:ea typeface="Times New Roman"/>
                          <a:cs typeface="Times New Roman"/>
                        </a:rPr>
                        <a:t>15–20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tc>
                  <a:txBody>
                    <a:bodyPr/>
                    <a:lstStyle/>
                    <a:p>
                      <a:pPr algn="ctr" hangingPunct="0">
                        <a:spcAft>
                          <a:spcPts val="0"/>
                        </a:spcAft>
                      </a:pPr>
                      <a:r>
                        <a:rPr lang="en-US" sz="2000" dirty="0">
                          <a:latin typeface="Calibri" pitchFamily="34" charset="0"/>
                          <a:ea typeface="Times New Roman"/>
                          <a:cs typeface="Times New Roman"/>
                        </a:rPr>
                        <a:t>70–80</a:t>
                      </a:r>
                    </a:p>
                  </a:txBody>
                  <a:tcPr marL="38102" marR="38102" marT="0" marB="0" anchor="ctr">
                    <a:lnL>
                      <a:noFill/>
                    </a:lnL>
                    <a:lnR>
                      <a:noFill/>
                    </a:lnR>
                    <a:lnT>
                      <a:noFill/>
                    </a:lnT>
                    <a:lnB w="190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477D2CFD-80B8-4FD1-814E-A5656A10DA0F}"/>
              </a:ext>
            </a:extLst>
          </p:cNvPr>
          <p:cNvSpPr>
            <a:spLocks noGrp="1"/>
          </p:cNvSpPr>
          <p:nvPr>
            <p:ph type="title"/>
          </p:nvPr>
        </p:nvSpPr>
        <p:spPr>
          <a:xfrm>
            <a:off x="1984375" y="381000"/>
            <a:ext cx="6473825" cy="889000"/>
          </a:xfrm>
        </p:spPr>
        <p:txBody>
          <a:bodyPr/>
          <a:lstStyle/>
          <a:p>
            <a:r>
              <a:rPr lang="en-US" altLang="en-US"/>
              <a:t>Global CO</a:t>
            </a:r>
            <a:r>
              <a:rPr lang="en-US" altLang="en-US" baseline="-25000"/>
              <a:t>2</a:t>
            </a:r>
            <a:r>
              <a:rPr lang="en-US" altLang="en-US"/>
              <a:t> Emissions</a:t>
            </a:r>
            <a:r>
              <a:rPr lang="en-US" altLang="en-US" sz="1800"/>
              <a:t> [Source: BP 2010]</a:t>
            </a:r>
            <a:endParaRPr lang="en-US" altLang="en-US"/>
          </a:p>
        </p:txBody>
      </p:sp>
      <p:grpSp>
        <p:nvGrpSpPr>
          <p:cNvPr id="22531" name="Gruppieren 26">
            <a:extLst>
              <a:ext uri="{FF2B5EF4-FFF2-40B4-BE49-F238E27FC236}">
                <a16:creationId xmlns:a16="http://schemas.microsoft.com/office/drawing/2014/main" id="{AED79AD3-7F95-4AEF-B0DD-ACDE974A4476}"/>
              </a:ext>
            </a:extLst>
          </p:cNvPr>
          <p:cNvGrpSpPr>
            <a:grpSpLocks/>
          </p:cNvGrpSpPr>
          <p:nvPr/>
        </p:nvGrpSpPr>
        <p:grpSpPr bwMode="auto">
          <a:xfrm>
            <a:off x="1647825" y="1555750"/>
            <a:ext cx="6934200" cy="4714875"/>
            <a:chOff x="1421578" y="975381"/>
            <a:chExt cx="4042597" cy="2289818"/>
          </a:xfrm>
        </p:grpSpPr>
        <p:grpSp>
          <p:nvGrpSpPr>
            <p:cNvPr id="22532" name="Gruppieren 24">
              <a:extLst>
                <a:ext uri="{FF2B5EF4-FFF2-40B4-BE49-F238E27FC236}">
                  <a16:creationId xmlns:a16="http://schemas.microsoft.com/office/drawing/2014/main" id="{AC6CFEA0-2B96-4776-A561-D87EEBE7B9FF}"/>
                </a:ext>
              </a:extLst>
            </p:cNvPr>
            <p:cNvGrpSpPr>
              <a:grpSpLocks/>
            </p:cNvGrpSpPr>
            <p:nvPr/>
          </p:nvGrpSpPr>
          <p:grpSpPr bwMode="auto">
            <a:xfrm>
              <a:off x="1421578" y="975381"/>
              <a:ext cx="4042597" cy="2289818"/>
              <a:chOff x="1421578" y="975382"/>
              <a:chExt cx="4042597" cy="2289606"/>
            </a:xfrm>
          </p:grpSpPr>
          <p:sp>
            <p:nvSpPr>
              <p:cNvPr id="22534" name="Freeform 10">
                <a:extLst>
                  <a:ext uri="{FF2B5EF4-FFF2-40B4-BE49-F238E27FC236}">
                    <a16:creationId xmlns:a16="http://schemas.microsoft.com/office/drawing/2014/main" id="{28D00BBD-509F-4B07-9387-0C82962DDF71}"/>
                  </a:ext>
                </a:extLst>
              </p:cNvPr>
              <p:cNvSpPr>
                <a:spLocks noEditPoints="1"/>
              </p:cNvSpPr>
              <p:nvPr/>
            </p:nvSpPr>
            <p:spPr bwMode="auto">
              <a:xfrm>
                <a:off x="1627375" y="1198542"/>
                <a:ext cx="37951" cy="1838054"/>
              </a:xfrm>
              <a:custGeom>
                <a:avLst/>
                <a:gdLst>
                  <a:gd name="T0" fmla="*/ 0 w 24"/>
                  <a:gd name="T1" fmla="*/ 2147483647 h 1287"/>
                  <a:gd name="T2" fmla="*/ 2147483647 w 24"/>
                  <a:gd name="T3" fmla="*/ 2147483647 h 1287"/>
                  <a:gd name="T4" fmla="*/ 2147483647 w 24"/>
                  <a:gd name="T5" fmla="*/ 2147483647 h 1287"/>
                  <a:gd name="T6" fmla="*/ 0 w 24"/>
                  <a:gd name="T7" fmla="*/ 2147483647 h 1287"/>
                  <a:gd name="T8" fmla="*/ 0 w 24"/>
                  <a:gd name="T9" fmla="*/ 2147483647 h 1287"/>
                  <a:gd name="T10" fmla="*/ 0 w 24"/>
                  <a:gd name="T11" fmla="*/ 2147483647 h 1287"/>
                  <a:gd name="T12" fmla="*/ 2147483647 w 24"/>
                  <a:gd name="T13" fmla="*/ 2147483647 h 1287"/>
                  <a:gd name="T14" fmla="*/ 2147483647 w 24"/>
                  <a:gd name="T15" fmla="*/ 2147483647 h 1287"/>
                  <a:gd name="T16" fmla="*/ 0 w 24"/>
                  <a:gd name="T17" fmla="*/ 2147483647 h 1287"/>
                  <a:gd name="T18" fmla="*/ 0 w 24"/>
                  <a:gd name="T19" fmla="*/ 2147483647 h 1287"/>
                  <a:gd name="T20" fmla="*/ 0 w 24"/>
                  <a:gd name="T21" fmla="*/ 2147483647 h 1287"/>
                  <a:gd name="T22" fmla="*/ 2147483647 w 24"/>
                  <a:gd name="T23" fmla="*/ 2147483647 h 1287"/>
                  <a:gd name="T24" fmla="*/ 2147483647 w 24"/>
                  <a:gd name="T25" fmla="*/ 2147483647 h 1287"/>
                  <a:gd name="T26" fmla="*/ 0 w 24"/>
                  <a:gd name="T27" fmla="*/ 2147483647 h 1287"/>
                  <a:gd name="T28" fmla="*/ 0 w 24"/>
                  <a:gd name="T29" fmla="*/ 2147483647 h 1287"/>
                  <a:gd name="T30" fmla="*/ 0 w 24"/>
                  <a:gd name="T31" fmla="*/ 2147483647 h 1287"/>
                  <a:gd name="T32" fmla="*/ 2147483647 w 24"/>
                  <a:gd name="T33" fmla="*/ 2147483647 h 1287"/>
                  <a:gd name="T34" fmla="*/ 2147483647 w 24"/>
                  <a:gd name="T35" fmla="*/ 2147483647 h 1287"/>
                  <a:gd name="T36" fmla="*/ 0 w 24"/>
                  <a:gd name="T37" fmla="*/ 2147483647 h 1287"/>
                  <a:gd name="T38" fmla="*/ 0 w 24"/>
                  <a:gd name="T39" fmla="*/ 2147483647 h 1287"/>
                  <a:gd name="T40" fmla="*/ 0 w 24"/>
                  <a:gd name="T41" fmla="*/ 0 h 1287"/>
                  <a:gd name="T42" fmla="*/ 2147483647 w 24"/>
                  <a:gd name="T43" fmla="*/ 0 h 1287"/>
                  <a:gd name="T44" fmla="*/ 2147483647 w 24"/>
                  <a:gd name="T45" fmla="*/ 2147483647 h 1287"/>
                  <a:gd name="T46" fmla="*/ 0 w 24"/>
                  <a:gd name="T47" fmla="*/ 2147483647 h 1287"/>
                  <a:gd name="T48" fmla="*/ 0 w 24"/>
                  <a:gd name="T49" fmla="*/ 0 h 1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287"/>
                  <a:gd name="T77" fmla="*/ 24 w 24"/>
                  <a:gd name="T78" fmla="*/ 1287 h 12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287">
                    <a:moveTo>
                      <a:pt x="0" y="1282"/>
                    </a:moveTo>
                    <a:lnTo>
                      <a:pt x="24" y="1282"/>
                    </a:lnTo>
                    <a:lnTo>
                      <a:pt x="24" y="1287"/>
                    </a:lnTo>
                    <a:lnTo>
                      <a:pt x="0" y="1287"/>
                    </a:lnTo>
                    <a:lnTo>
                      <a:pt x="0" y="1282"/>
                    </a:lnTo>
                    <a:close/>
                    <a:moveTo>
                      <a:pt x="0" y="965"/>
                    </a:moveTo>
                    <a:lnTo>
                      <a:pt x="24" y="965"/>
                    </a:lnTo>
                    <a:lnTo>
                      <a:pt x="24" y="970"/>
                    </a:lnTo>
                    <a:lnTo>
                      <a:pt x="0" y="970"/>
                    </a:lnTo>
                    <a:lnTo>
                      <a:pt x="0" y="965"/>
                    </a:lnTo>
                    <a:close/>
                    <a:moveTo>
                      <a:pt x="0" y="643"/>
                    </a:moveTo>
                    <a:lnTo>
                      <a:pt x="24" y="643"/>
                    </a:lnTo>
                    <a:lnTo>
                      <a:pt x="24" y="648"/>
                    </a:lnTo>
                    <a:lnTo>
                      <a:pt x="0" y="648"/>
                    </a:lnTo>
                    <a:lnTo>
                      <a:pt x="0" y="643"/>
                    </a:lnTo>
                    <a:close/>
                    <a:moveTo>
                      <a:pt x="0" y="322"/>
                    </a:moveTo>
                    <a:lnTo>
                      <a:pt x="24" y="322"/>
                    </a:lnTo>
                    <a:lnTo>
                      <a:pt x="24" y="326"/>
                    </a:lnTo>
                    <a:lnTo>
                      <a:pt x="0" y="326"/>
                    </a:lnTo>
                    <a:lnTo>
                      <a:pt x="0" y="322"/>
                    </a:lnTo>
                    <a:close/>
                    <a:moveTo>
                      <a:pt x="0" y="0"/>
                    </a:moveTo>
                    <a:lnTo>
                      <a:pt x="24" y="0"/>
                    </a:lnTo>
                    <a:lnTo>
                      <a:pt x="24" y="5"/>
                    </a:lnTo>
                    <a:lnTo>
                      <a:pt x="0" y="5"/>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5" name="Freeform 12">
                <a:extLst>
                  <a:ext uri="{FF2B5EF4-FFF2-40B4-BE49-F238E27FC236}">
                    <a16:creationId xmlns:a16="http://schemas.microsoft.com/office/drawing/2014/main" id="{47C3D86C-FD53-4DF2-A165-A6340B204209}"/>
                  </a:ext>
                </a:extLst>
              </p:cNvPr>
              <p:cNvSpPr>
                <a:spLocks noEditPoints="1"/>
              </p:cNvSpPr>
              <p:nvPr/>
            </p:nvSpPr>
            <p:spPr bwMode="auto">
              <a:xfrm>
                <a:off x="1662550" y="3031970"/>
                <a:ext cx="3681291" cy="40863"/>
              </a:xfrm>
              <a:custGeom>
                <a:avLst/>
                <a:gdLst>
                  <a:gd name="T0" fmla="*/ 2147483647 w 2318"/>
                  <a:gd name="T1" fmla="*/ 2147483647 h 29"/>
                  <a:gd name="T2" fmla="*/ 0 w 2318"/>
                  <a:gd name="T3" fmla="*/ 0 h 29"/>
                  <a:gd name="T4" fmla="*/ 2147483647 w 2318"/>
                  <a:gd name="T5" fmla="*/ 0 h 29"/>
                  <a:gd name="T6" fmla="*/ 2147483647 w 2318"/>
                  <a:gd name="T7" fmla="*/ 2147483647 h 29"/>
                  <a:gd name="T8" fmla="*/ 2147483647 w 2318"/>
                  <a:gd name="T9" fmla="*/ 0 h 29"/>
                  <a:gd name="T10" fmla="*/ 2147483647 w 2318"/>
                  <a:gd name="T11" fmla="*/ 2147483647 h 29"/>
                  <a:gd name="T12" fmla="*/ 2147483647 w 2318"/>
                  <a:gd name="T13" fmla="*/ 0 h 29"/>
                  <a:gd name="T14" fmla="*/ 2147483647 w 2318"/>
                  <a:gd name="T15" fmla="*/ 0 h 29"/>
                  <a:gd name="T16" fmla="*/ 2147483647 w 2318"/>
                  <a:gd name="T17" fmla="*/ 2147483647 h 29"/>
                  <a:gd name="T18" fmla="*/ 2147483647 w 2318"/>
                  <a:gd name="T19" fmla="*/ 0 h 29"/>
                  <a:gd name="T20" fmla="*/ 2147483647 w 2318"/>
                  <a:gd name="T21" fmla="*/ 2147483647 h 29"/>
                  <a:gd name="T22" fmla="*/ 2147483647 w 2318"/>
                  <a:gd name="T23" fmla="*/ 0 h 29"/>
                  <a:gd name="T24" fmla="*/ 2147483647 w 2318"/>
                  <a:gd name="T25" fmla="*/ 0 h 29"/>
                  <a:gd name="T26" fmla="*/ 2147483647 w 2318"/>
                  <a:gd name="T27" fmla="*/ 2147483647 h 29"/>
                  <a:gd name="T28" fmla="*/ 2147483647 w 2318"/>
                  <a:gd name="T29" fmla="*/ 0 h 29"/>
                  <a:gd name="T30" fmla="*/ 2147483647 w 2318"/>
                  <a:gd name="T31" fmla="*/ 2147483647 h 29"/>
                  <a:gd name="T32" fmla="*/ 2147483647 w 2318"/>
                  <a:gd name="T33" fmla="*/ 0 h 29"/>
                  <a:gd name="T34" fmla="*/ 2147483647 w 2318"/>
                  <a:gd name="T35" fmla="*/ 0 h 29"/>
                  <a:gd name="T36" fmla="*/ 2147483647 w 2318"/>
                  <a:gd name="T37" fmla="*/ 2147483647 h 29"/>
                  <a:gd name="T38" fmla="*/ 2147483647 w 2318"/>
                  <a:gd name="T39" fmla="*/ 0 h 29"/>
                  <a:gd name="T40" fmla="*/ 2147483647 w 2318"/>
                  <a:gd name="T41" fmla="*/ 2147483647 h 29"/>
                  <a:gd name="T42" fmla="*/ 2147483647 w 2318"/>
                  <a:gd name="T43" fmla="*/ 0 h 29"/>
                  <a:gd name="T44" fmla="*/ 2147483647 w 2318"/>
                  <a:gd name="T45" fmla="*/ 0 h 29"/>
                  <a:gd name="T46" fmla="*/ 2147483647 w 2318"/>
                  <a:gd name="T47" fmla="*/ 2147483647 h 29"/>
                  <a:gd name="T48" fmla="*/ 2147483647 w 2318"/>
                  <a:gd name="T49" fmla="*/ 0 h 29"/>
                  <a:gd name="T50" fmla="*/ 2147483647 w 2318"/>
                  <a:gd name="T51" fmla="*/ 2147483647 h 29"/>
                  <a:gd name="T52" fmla="*/ 2147483647 w 2318"/>
                  <a:gd name="T53" fmla="*/ 0 h 29"/>
                  <a:gd name="T54" fmla="*/ 2147483647 w 2318"/>
                  <a:gd name="T55" fmla="*/ 0 h 29"/>
                  <a:gd name="T56" fmla="*/ 2147483647 w 2318"/>
                  <a:gd name="T57" fmla="*/ 2147483647 h 29"/>
                  <a:gd name="T58" fmla="*/ 2147483647 w 2318"/>
                  <a:gd name="T59" fmla="*/ 0 h 29"/>
                  <a:gd name="T60" fmla="*/ 2147483647 w 2318"/>
                  <a:gd name="T61" fmla="*/ 2147483647 h 29"/>
                  <a:gd name="T62" fmla="*/ 2147483647 w 2318"/>
                  <a:gd name="T63" fmla="*/ 0 h 29"/>
                  <a:gd name="T64" fmla="*/ 2147483647 w 2318"/>
                  <a:gd name="T65" fmla="*/ 0 h 29"/>
                  <a:gd name="T66" fmla="*/ 2147483647 w 2318"/>
                  <a:gd name="T67" fmla="*/ 2147483647 h 29"/>
                  <a:gd name="T68" fmla="*/ 2147483647 w 2318"/>
                  <a:gd name="T69" fmla="*/ 0 h 29"/>
                  <a:gd name="T70" fmla="*/ 2147483647 w 2318"/>
                  <a:gd name="T71" fmla="*/ 2147483647 h 29"/>
                  <a:gd name="T72" fmla="*/ 2147483647 w 2318"/>
                  <a:gd name="T73" fmla="*/ 0 h 29"/>
                  <a:gd name="T74" fmla="*/ 2147483647 w 2318"/>
                  <a:gd name="T75" fmla="*/ 0 h 29"/>
                  <a:gd name="T76" fmla="*/ 2147483647 w 2318"/>
                  <a:gd name="T77" fmla="*/ 2147483647 h 29"/>
                  <a:gd name="T78" fmla="*/ 2147483647 w 2318"/>
                  <a:gd name="T79" fmla="*/ 0 h 29"/>
                  <a:gd name="T80" fmla="*/ 2147483647 w 2318"/>
                  <a:gd name="T81" fmla="*/ 2147483647 h 29"/>
                  <a:gd name="T82" fmla="*/ 2147483647 w 2318"/>
                  <a:gd name="T83" fmla="*/ 0 h 29"/>
                  <a:gd name="T84" fmla="*/ 2147483647 w 2318"/>
                  <a:gd name="T85" fmla="*/ 0 h 29"/>
                  <a:gd name="T86" fmla="*/ 2147483647 w 2318"/>
                  <a:gd name="T87" fmla="*/ 2147483647 h 29"/>
                  <a:gd name="T88" fmla="*/ 2147483647 w 2318"/>
                  <a:gd name="T89" fmla="*/ 0 h 29"/>
                  <a:gd name="T90" fmla="*/ 2147483647 w 2318"/>
                  <a:gd name="T91" fmla="*/ 2147483647 h 29"/>
                  <a:gd name="T92" fmla="*/ 2147483647 w 2318"/>
                  <a:gd name="T93" fmla="*/ 0 h 29"/>
                  <a:gd name="T94" fmla="*/ 2147483647 w 2318"/>
                  <a:gd name="T95" fmla="*/ 0 h 29"/>
                  <a:gd name="T96" fmla="*/ 2147483647 w 2318"/>
                  <a:gd name="T97" fmla="*/ 2147483647 h 29"/>
                  <a:gd name="T98" fmla="*/ 2147483647 w 2318"/>
                  <a:gd name="T99" fmla="*/ 0 h 29"/>
                  <a:gd name="T100" fmla="*/ 2147483647 w 2318"/>
                  <a:gd name="T101" fmla="*/ 2147483647 h 29"/>
                  <a:gd name="T102" fmla="*/ 2147483647 w 2318"/>
                  <a:gd name="T103" fmla="*/ 0 h 29"/>
                  <a:gd name="T104" fmla="*/ 2147483647 w 2318"/>
                  <a:gd name="T105" fmla="*/ 0 h 29"/>
                  <a:gd name="T106" fmla="*/ 2147483647 w 2318"/>
                  <a:gd name="T107" fmla="*/ 2147483647 h 29"/>
                  <a:gd name="T108" fmla="*/ 2147483647 w 2318"/>
                  <a:gd name="T109" fmla="*/ 0 h 29"/>
                  <a:gd name="T110" fmla="*/ 2147483647 w 2318"/>
                  <a:gd name="T111" fmla="*/ 2147483647 h 29"/>
                  <a:gd name="T112" fmla="*/ 2147483647 w 2318"/>
                  <a:gd name="T113" fmla="*/ 0 h 29"/>
                  <a:gd name="T114" fmla="*/ 2147483647 w 2318"/>
                  <a:gd name="T115" fmla="*/ 0 h 29"/>
                  <a:gd name="T116" fmla="*/ 2147483647 w 2318"/>
                  <a:gd name="T117" fmla="*/ 2147483647 h 29"/>
                  <a:gd name="T118" fmla="*/ 2147483647 w 2318"/>
                  <a:gd name="T119" fmla="*/ 0 h 29"/>
                  <a:gd name="T120" fmla="*/ 2147483647 w 2318"/>
                  <a:gd name="T121" fmla="*/ 2147483647 h 29"/>
                  <a:gd name="T122" fmla="*/ 2147483647 w 2318"/>
                  <a:gd name="T123" fmla="*/ 0 h 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18"/>
                  <a:gd name="T187" fmla="*/ 0 h 29"/>
                  <a:gd name="T188" fmla="*/ 2318 w 2318"/>
                  <a:gd name="T189" fmla="*/ 29 h 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18" h="29">
                    <a:moveTo>
                      <a:pt x="4" y="0"/>
                    </a:moveTo>
                    <a:lnTo>
                      <a:pt x="4" y="29"/>
                    </a:lnTo>
                    <a:lnTo>
                      <a:pt x="0" y="29"/>
                    </a:lnTo>
                    <a:lnTo>
                      <a:pt x="0" y="0"/>
                    </a:lnTo>
                    <a:lnTo>
                      <a:pt x="4" y="0"/>
                    </a:lnTo>
                    <a:close/>
                    <a:moveTo>
                      <a:pt x="100" y="0"/>
                    </a:moveTo>
                    <a:lnTo>
                      <a:pt x="100" y="29"/>
                    </a:lnTo>
                    <a:lnTo>
                      <a:pt x="96" y="29"/>
                    </a:lnTo>
                    <a:lnTo>
                      <a:pt x="96" y="0"/>
                    </a:lnTo>
                    <a:lnTo>
                      <a:pt x="100" y="0"/>
                    </a:lnTo>
                    <a:close/>
                    <a:moveTo>
                      <a:pt x="196" y="0"/>
                    </a:moveTo>
                    <a:lnTo>
                      <a:pt x="196" y="29"/>
                    </a:lnTo>
                    <a:lnTo>
                      <a:pt x="192" y="29"/>
                    </a:lnTo>
                    <a:lnTo>
                      <a:pt x="192" y="0"/>
                    </a:lnTo>
                    <a:lnTo>
                      <a:pt x="196" y="0"/>
                    </a:lnTo>
                    <a:close/>
                    <a:moveTo>
                      <a:pt x="297" y="0"/>
                    </a:moveTo>
                    <a:lnTo>
                      <a:pt x="297" y="29"/>
                    </a:lnTo>
                    <a:lnTo>
                      <a:pt x="293" y="29"/>
                    </a:lnTo>
                    <a:lnTo>
                      <a:pt x="293" y="0"/>
                    </a:lnTo>
                    <a:lnTo>
                      <a:pt x="297" y="0"/>
                    </a:lnTo>
                    <a:close/>
                    <a:moveTo>
                      <a:pt x="393" y="0"/>
                    </a:moveTo>
                    <a:lnTo>
                      <a:pt x="393" y="29"/>
                    </a:lnTo>
                    <a:lnTo>
                      <a:pt x="389" y="29"/>
                    </a:lnTo>
                    <a:lnTo>
                      <a:pt x="389" y="0"/>
                    </a:lnTo>
                    <a:lnTo>
                      <a:pt x="393" y="0"/>
                    </a:lnTo>
                    <a:close/>
                    <a:moveTo>
                      <a:pt x="489" y="0"/>
                    </a:moveTo>
                    <a:lnTo>
                      <a:pt x="489" y="29"/>
                    </a:lnTo>
                    <a:lnTo>
                      <a:pt x="485" y="29"/>
                    </a:lnTo>
                    <a:lnTo>
                      <a:pt x="485" y="0"/>
                    </a:lnTo>
                    <a:lnTo>
                      <a:pt x="489" y="0"/>
                    </a:lnTo>
                    <a:close/>
                    <a:moveTo>
                      <a:pt x="585" y="0"/>
                    </a:moveTo>
                    <a:lnTo>
                      <a:pt x="585" y="29"/>
                    </a:lnTo>
                    <a:lnTo>
                      <a:pt x="581" y="29"/>
                    </a:lnTo>
                    <a:lnTo>
                      <a:pt x="581" y="0"/>
                    </a:lnTo>
                    <a:lnTo>
                      <a:pt x="585" y="0"/>
                    </a:lnTo>
                    <a:close/>
                    <a:moveTo>
                      <a:pt x="681" y="0"/>
                    </a:moveTo>
                    <a:lnTo>
                      <a:pt x="681" y="29"/>
                    </a:lnTo>
                    <a:lnTo>
                      <a:pt x="677" y="29"/>
                    </a:lnTo>
                    <a:lnTo>
                      <a:pt x="677" y="0"/>
                    </a:lnTo>
                    <a:lnTo>
                      <a:pt x="681" y="0"/>
                    </a:lnTo>
                    <a:close/>
                    <a:moveTo>
                      <a:pt x="777" y="0"/>
                    </a:moveTo>
                    <a:lnTo>
                      <a:pt x="777" y="29"/>
                    </a:lnTo>
                    <a:lnTo>
                      <a:pt x="773" y="29"/>
                    </a:lnTo>
                    <a:lnTo>
                      <a:pt x="773" y="0"/>
                    </a:lnTo>
                    <a:lnTo>
                      <a:pt x="777" y="0"/>
                    </a:lnTo>
                    <a:close/>
                    <a:moveTo>
                      <a:pt x="873" y="0"/>
                    </a:moveTo>
                    <a:lnTo>
                      <a:pt x="873" y="29"/>
                    </a:lnTo>
                    <a:lnTo>
                      <a:pt x="869" y="29"/>
                    </a:lnTo>
                    <a:lnTo>
                      <a:pt x="869" y="0"/>
                    </a:lnTo>
                    <a:lnTo>
                      <a:pt x="873" y="0"/>
                    </a:lnTo>
                    <a:close/>
                    <a:moveTo>
                      <a:pt x="969" y="0"/>
                    </a:moveTo>
                    <a:lnTo>
                      <a:pt x="969" y="29"/>
                    </a:lnTo>
                    <a:lnTo>
                      <a:pt x="965" y="29"/>
                    </a:lnTo>
                    <a:lnTo>
                      <a:pt x="965" y="0"/>
                    </a:lnTo>
                    <a:lnTo>
                      <a:pt x="969" y="0"/>
                    </a:lnTo>
                    <a:close/>
                    <a:moveTo>
                      <a:pt x="1065" y="0"/>
                    </a:moveTo>
                    <a:lnTo>
                      <a:pt x="1065" y="29"/>
                    </a:lnTo>
                    <a:lnTo>
                      <a:pt x="1061" y="29"/>
                    </a:lnTo>
                    <a:lnTo>
                      <a:pt x="1061" y="0"/>
                    </a:lnTo>
                    <a:lnTo>
                      <a:pt x="1065" y="0"/>
                    </a:lnTo>
                    <a:close/>
                    <a:moveTo>
                      <a:pt x="1161" y="0"/>
                    </a:moveTo>
                    <a:lnTo>
                      <a:pt x="1161" y="29"/>
                    </a:lnTo>
                    <a:lnTo>
                      <a:pt x="1157" y="29"/>
                    </a:lnTo>
                    <a:lnTo>
                      <a:pt x="1157" y="0"/>
                    </a:lnTo>
                    <a:lnTo>
                      <a:pt x="1161" y="0"/>
                    </a:lnTo>
                    <a:close/>
                    <a:moveTo>
                      <a:pt x="1257" y="0"/>
                    </a:moveTo>
                    <a:lnTo>
                      <a:pt x="1257" y="29"/>
                    </a:lnTo>
                    <a:lnTo>
                      <a:pt x="1253" y="29"/>
                    </a:lnTo>
                    <a:lnTo>
                      <a:pt x="1253" y="0"/>
                    </a:lnTo>
                    <a:lnTo>
                      <a:pt x="1257" y="0"/>
                    </a:lnTo>
                    <a:close/>
                    <a:moveTo>
                      <a:pt x="1358" y="0"/>
                    </a:moveTo>
                    <a:lnTo>
                      <a:pt x="1358" y="29"/>
                    </a:lnTo>
                    <a:lnTo>
                      <a:pt x="1353" y="29"/>
                    </a:lnTo>
                    <a:lnTo>
                      <a:pt x="1353" y="0"/>
                    </a:lnTo>
                    <a:lnTo>
                      <a:pt x="1358" y="0"/>
                    </a:lnTo>
                    <a:close/>
                    <a:moveTo>
                      <a:pt x="1454" y="0"/>
                    </a:moveTo>
                    <a:lnTo>
                      <a:pt x="1454" y="29"/>
                    </a:lnTo>
                    <a:lnTo>
                      <a:pt x="1449" y="29"/>
                    </a:lnTo>
                    <a:lnTo>
                      <a:pt x="1449" y="0"/>
                    </a:lnTo>
                    <a:lnTo>
                      <a:pt x="1454" y="0"/>
                    </a:lnTo>
                    <a:close/>
                    <a:moveTo>
                      <a:pt x="1550" y="0"/>
                    </a:moveTo>
                    <a:lnTo>
                      <a:pt x="1550" y="29"/>
                    </a:lnTo>
                    <a:lnTo>
                      <a:pt x="1545" y="29"/>
                    </a:lnTo>
                    <a:lnTo>
                      <a:pt x="1545" y="0"/>
                    </a:lnTo>
                    <a:lnTo>
                      <a:pt x="1550" y="0"/>
                    </a:lnTo>
                    <a:close/>
                    <a:moveTo>
                      <a:pt x="1646" y="0"/>
                    </a:moveTo>
                    <a:lnTo>
                      <a:pt x="1646" y="29"/>
                    </a:lnTo>
                    <a:lnTo>
                      <a:pt x="1642" y="29"/>
                    </a:lnTo>
                    <a:lnTo>
                      <a:pt x="1642" y="0"/>
                    </a:lnTo>
                    <a:lnTo>
                      <a:pt x="1646" y="0"/>
                    </a:lnTo>
                    <a:close/>
                    <a:moveTo>
                      <a:pt x="1742" y="0"/>
                    </a:moveTo>
                    <a:lnTo>
                      <a:pt x="1742" y="29"/>
                    </a:lnTo>
                    <a:lnTo>
                      <a:pt x="1738" y="29"/>
                    </a:lnTo>
                    <a:lnTo>
                      <a:pt x="1738" y="0"/>
                    </a:lnTo>
                    <a:lnTo>
                      <a:pt x="1742" y="0"/>
                    </a:lnTo>
                    <a:close/>
                    <a:moveTo>
                      <a:pt x="1838" y="0"/>
                    </a:moveTo>
                    <a:lnTo>
                      <a:pt x="1838" y="29"/>
                    </a:lnTo>
                    <a:lnTo>
                      <a:pt x="1834" y="29"/>
                    </a:lnTo>
                    <a:lnTo>
                      <a:pt x="1834" y="0"/>
                    </a:lnTo>
                    <a:lnTo>
                      <a:pt x="1838" y="0"/>
                    </a:lnTo>
                    <a:close/>
                    <a:moveTo>
                      <a:pt x="1934" y="0"/>
                    </a:moveTo>
                    <a:lnTo>
                      <a:pt x="1934" y="29"/>
                    </a:lnTo>
                    <a:lnTo>
                      <a:pt x="1930" y="29"/>
                    </a:lnTo>
                    <a:lnTo>
                      <a:pt x="1930" y="0"/>
                    </a:lnTo>
                    <a:lnTo>
                      <a:pt x="1934" y="0"/>
                    </a:lnTo>
                    <a:close/>
                    <a:moveTo>
                      <a:pt x="2030" y="0"/>
                    </a:moveTo>
                    <a:lnTo>
                      <a:pt x="2030" y="29"/>
                    </a:lnTo>
                    <a:lnTo>
                      <a:pt x="2026" y="29"/>
                    </a:lnTo>
                    <a:lnTo>
                      <a:pt x="2026" y="0"/>
                    </a:lnTo>
                    <a:lnTo>
                      <a:pt x="2030" y="0"/>
                    </a:lnTo>
                    <a:close/>
                    <a:moveTo>
                      <a:pt x="2126" y="0"/>
                    </a:moveTo>
                    <a:lnTo>
                      <a:pt x="2126" y="29"/>
                    </a:lnTo>
                    <a:lnTo>
                      <a:pt x="2122" y="29"/>
                    </a:lnTo>
                    <a:lnTo>
                      <a:pt x="2122" y="0"/>
                    </a:lnTo>
                    <a:lnTo>
                      <a:pt x="2126" y="0"/>
                    </a:lnTo>
                    <a:close/>
                    <a:moveTo>
                      <a:pt x="2222" y="0"/>
                    </a:moveTo>
                    <a:lnTo>
                      <a:pt x="2222" y="29"/>
                    </a:lnTo>
                    <a:lnTo>
                      <a:pt x="2218" y="29"/>
                    </a:lnTo>
                    <a:lnTo>
                      <a:pt x="2218" y="0"/>
                    </a:lnTo>
                    <a:lnTo>
                      <a:pt x="2222" y="0"/>
                    </a:lnTo>
                    <a:close/>
                    <a:moveTo>
                      <a:pt x="2318" y="0"/>
                    </a:moveTo>
                    <a:lnTo>
                      <a:pt x="2318" y="29"/>
                    </a:lnTo>
                    <a:lnTo>
                      <a:pt x="2314" y="29"/>
                    </a:lnTo>
                    <a:lnTo>
                      <a:pt x="2314" y="0"/>
                    </a:lnTo>
                    <a:lnTo>
                      <a:pt x="2318"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36" name="Rectangle 14">
                <a:extLst>
                  <a:ext uri="{FF2B5EF4-FFF2-40B4-BE49-F238E27FC236}">
                    <a16:creationId xmlns:a16="http://schemas.microsoft.com/office/drawing/2014/main" id="{16B8A2E8-43A5-444B-B9B0-B1D815663E7B}"/>
                  </a:ext>
                </a:extLst>
              </p:cNvPr>
              <p:cNvSpPr>
                <a:spLocks noChangeArrowheads="1"/>
              </p:cNvSpPr>
              <p:nvPr/>
            </p:nvSpPr>
            <p:spPr bwMode="auto">
              <a:xfrm>
                <a:off x="1497481" y="2947250"/>
                <a:ext cx="190683" cy="15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0    </a:t>
                </a:r>
                <a:endParaRPr lang="en-US" altLang="en-US" sz="2000" i="0">
                  <a:latin typeface="Calibri" panose="020F0502020204030204" pitchFamily="34" charset="0"/>
                </a:endParaRPr>
              </a:p>
            </p:txBody>
          </p:sp>
          <p:sp>
            <p:nvSpPr>
              <p:cNvPr id="22537" name="Rectangle 15">
                <a:extLst>
                  <a:ext uri="{FF2B5EF4-FFF2-40B4-BE49-F238E27FC236}">
                    <a16:creationId xmlns:a16="http://schemas.microsoft.com/office/drawing/2014/main" id="{071C65D7-85C7-4BC5-B1FD-394B47072839}"/>
                  </a:ext>
                </a:extLst>
              </p:cNvPr>
              <p:cNvSpPr>
                <a:spLocks noChangeArrowheads="1"/>
              </p:cNvSpPr>
              <p:nvPr/>
            </p:nvSpPr>
            <p:spPr bwMode="auto">
              <a:xfrm>
                <a:off x="1421578" y="2498530"/>
                <a:ext cx="149955"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10</a:t>
                </a:r>
                <a:endParaRPr lang="en-US" altLang="en-US" sz="2000" i="0">
                  <a:latin typeface="Calibri" panose="020F0502020204030204" pitchFamily="34" charset="0"/>
                </a:endParaRPr>
              </a:p>
            </p:txBody>
          </p:sp>
          <p:sp>
            <p:nvSpPr>
              <p:cNvPr id="22538" name="Rectangle 16">
                <a:extLst>
                  <a:ext uri="{FF2B5EF4-FFF2-40B4-BE49-F238E27FC236}">
                    <a16:creationId xmlns:a16="http://schemas.microsoft.com/office/drawing/2014/main" id="{53AE7006-F333-4733-8C3A-C150FAEF6286}"/>
                  </a:ext>
                </a:extLst>
              </p:cNvPr>
              <p:cNvSpPr>
                <a:spLocks noChangeArrowheads="1"/>
              </p:cNvSpPr>
              <p:nvPr/>
            </p:nvSpPr>
            <p:spPr bwMode="auto">
              <a:xfrm>
                <a:off x="1421578" y="2039787"/>
                <a:ext cx="149955"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a:t>
                </a:r>
                <a:endParaRPr lang="en-US" altLang="en-US" sz="2000" i="0">
                  <a:latin typeface="Calibri" panose="020F0502020204030204" pitchFamily="34" charset="0"/>
                </a:endParaRPr>
              </a:p>
            </p:txBody>
          </p:sp>
          <p:sp>
            <p:nvSpPr>
              <p:cNvPr id="22539" name="Rectangle 17">
                <a:extLst>
                  <a:ext uri="{FF2B5EF4-FFF2-40B4-BE49-F238E27FC236}">
                    <a16:creationId xmlns:a16="http://schemas.microsoft.com/office/drawing/2014/main" id="{D5254EDD-AB2E-4ECD-9F7B-FCCC2487D3B8}"/>
                  </a:ext>
                </a:extLst>
              </p:cNvPr>
              <p:cNvSpPr>
                <a:spLocks noChangeArrowheads="1"/>
              </p:cNvSpPr>
              <p:nvPr/>
            </p:nvSpPr>
            <p:spPr bwMode="auto">
              <a:xfrm>
                <a:off x="1421578" y="1582587"/>
                <a:ext cx="149955"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30</a:t>
                </a:r>
                <a:endParaRPr lang="en-US" altLang="en-US" sz="2000" i="0">
                  <a:latin typeface="Calibri" panose="020F0502020204030204" pitchFamily="34" charset="0"/>
                </a:endParaRPr>
              </a:p>
            </p:txBody>
          </p:sp>
          <p:sp>
            <p:nvSpPr>
              <p:cNvPr id="22540" name="Rectangle 18">
                <a:extLst>
                  <a:ext uri="{FF2B5EF4-FFF2-40B4-BE49-F238E27FC236}">
                    <a16:creationId xmlns:a16="http://schemas.microsoft.com/office/drawing/2014/main" id="{E439E096-D7B0-48A6-A43B-01D250784848}"/>
                  </a:ext>
                </a:extLst>
              </p:cNvPr>
              <p:cNvSpPr>
                <a:spLocks noChangeArrowheads="1"/>
              </p:cNvSpPr>
              <p:nvPr/>
            </p:nvSpPr>
            <p:spPr bwMode="auto">
              <a:xfrm>
                <a:off x="1421578" y="1125386"/>
                <a:ext cx="149955"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40</a:t>
                </a:r>
                <a:endParaRPr lang="en-US" altLang="en-US" sz="2000" i="0">
                  <a:latin typeface="Calibri" panose="020F0502020204030204" pitchFamily="34" charset="0"/>
                </a:endParaRPr>
              </a:p>
            </p:txBody>
          </p:sp>
          <p:sp>
            <p:nvSpPr>
              <p:cNvPr id="22541" name="Rectangle 19">
                <a:extLst>
                  <a:ext uri="{FF2B5EF4-FFF2-40B4-BE49-F238E27FC236}">
                    <a16:creationId xmlns:a16="http://schemas.microsoft.com/office/drawing/2014/main" id="{00DE77FB-1DAE-4494-B9A2-89C1C6E6C9C3}"/>
                  </a:ext>
                </a:extLst>
              </p:cNvPr>
              <p:cNvSpPr>
                <a:spLocks noChangeArrowheads="1"/>
              </p:cNvSpPr>
              <p:nvPr/>
            </p:nvSpPr>
            <p:spPr bwMode="auto">
              <a:xfrm>
                <a:off x="1605160" y="3115415"/>
                <a:ext cx="302838" cy="1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1990</a:t>
                </a:r>
                <a:endParaRPr lang="en-US" altLang="en-US" sz="2000" i="0">
                  <a:latin typeface="Calibri" panose="020F0502020204030204" pitchFamily="34" charset="0"/>
                </a:endParaRPr>
              </a:p>
            </p:txBody>
          </p:sp>
          <p:sp>
            <p:nvSpPr>
              <p:cNvPr id="22542" name="Rectangle 20">
                <a:extLst>
                  <a:ext uri="{FF2B5EF4-FFF2-40B4-BE49-F238E27FC236}">
                    <a16:creationId xmlns:a16="http://schemas.microsoft.com/office/drawing/2014/main" id="{A875C44E-D795-4341-BAF5-3A045AD070AB}"/>
                  </a:ext>
                </a:extLst>
              </p:cNvPr>
              <p:cNvSpPr>
                <a:spLocks noChangeArrowheads="1"/>
              </p:cNvSpPr>
              <p:nvPr/>
            </p:nvSpPr>
            <p:spPr bwMode="auto">
              <a:xfrm>
                <a:off x="2371594" y="3115415"/>
                <a:ext cx="302838" cy="1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1995</a:t>
                </a:r>
                <a:endParaRPr lang="en-US" altLang="en-US" sz="2000" i="0">
                  <a:latin typeface="Calibri" panose="020F0502020204030204" pitchFamily="34" charset="0"/>
                </a:endParaRPr>
              </a:p>
            </p:txBody>
          </p:sp>
          <p:sp>
            <p:nvSpPr>
              <p:cNvPr id="22543" name="Rectangle 21">
                <a:extLst>
                  <a:ext uri="{FF2B5EF4-FFF2-40B4-BE49-F238E27FC236}">
                    <a16:creationId xmlns:a16="http://schemas.microsoft.com/office/drawing/2014/main" id="{9C4014D2-B5E5-4A48-80A9-5518E2998EB1}"/>
                  </a:ext>
                </a:extLst>
              </p:cNvPr>
              <p:cNvSpPr>
                <a:spLocks noChangeArrowheads="1"/>
              </p:cNvSpPr>
              <p:nvPr/>
            </p:nvSpPr>
            <p:spPr bwMode="auto">
              <a:xfrm>
                <a:off x="3137103" y="3115415"/>
                <a:ext cx="302838" cy="1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2000</a:t>
                </a:r>
                <a:endParaRPr lang="en-US" altLang="en-US" sz="2000" i="0">
                  <a:latin typeface="Calibri" panose="020F0502020204030204" pitchFamily="34" charset="0"/>
                </a:endParaRPr>
              </a:p>
            </p:txBody>
          </p:sp>
          <p:sp>
            <p:nvSpPr>
              <p:cNvPr id="22544" name="Rectangle 22">
                <a:extLst>
                  <a:ext uri="{FF2B5EF4-FFF2-40B4-BE49-F238E27FC236}">
                    <a16:creationId xmlns:a16="http://schemas.microsoft.com/office/drawing/2014/main" id="{DFB61EBB-CFD0-4E83-9DE3-F03DC6709B33}"/>
                  </a:ext>
                </a:extLst>
              </p:cNvPr>
              <p:cNvSpPr>
                <a:spLocks noChangeArrowheads="1"/>
              </p:cNvSpPr>
              <p:nvPr/>
            </p:nvSpPr>
            <p:spPr bwMode="auto">
              <a:xfrm>
                <a:off x="3901686" y="3115415"/>
                <a:ext cx="299909" cy="14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2005</a:t>
                </a:r>
                <a:endParaRPr lang="en-US" altLang="en-US" sz="2000" i="0">
                  <a:latin typeface="Calibri" panose="020F0502020204030204" pitchFamily="34" charset="0"/>
                </a:endParaRPr>
              </a:p>
            </p:txBody>
          </p:sp>
          <p:sp>
            <p:nvSpPr>
              <p:cNvPr id="22545" name="Rectangle 23">
                <a:extLst>
                  <a:ext uri="{FF2B5EF4-FFF2-40B4-BE49-F238E27FC236}">
                    <a16:creationId xmlns:a16="http://schemas.microsoft.com/office/drawing/2014/main" id="{87C03ADD-A1FF-40F1-AB63-B7F920850A6B}"/>
                  </a:ext>
                </a:extLst>
              </p:cNvPr>
              <p:cNvSpPr>
                <a:spLocks noChangeArrowheads="1"/>
              </p:cNvSpPr>
              <p:nvPr/>
            </p:nvSpPr>
            <p:spPr bwMode="auto">
              <a:xfrm>
                <a:off x="4667195" y="3115415"/>
                <a:ext cx="302838" cy="14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2010</a:t>
                </a:r>
                <a:endParaRPr lang="en-US" altLang="en-US" sz="2000" i="0">
                  <a:latin typeface="Calibri" panose="020F0502020204030204" pitchFamily="34" charset="0"/>
                </a:endParaRPr>
              </a:p>
            </p:txBody>
          </p:sp>
          <p:sp>
            <p:nvSpPr>
              <p:cNvPr id="22546" name="Line 22">
                <a:extLst>
                  <a:ext uri="{FF2B5EF4-FFF2-40B4-BE49-F238E27FC236}">
                    <a16:creationId xmlns:a16="http://schemas.microsoft.com/office/drawing/2014/main" id="{360CAAFE-9101-4DCA-83BF-EF98330AEF1A}"/>
                  </a:ext>
                </a:extLst>
              </p:cNvPr>
              <p:cNvSpPr>
                <a:spLocks noChangeShapeType="1"/>
              </p:cNvSpPr>
              <p:nvPr/>
            </p:nvSpPr>
            <p:spPr bwMode="auto">
              <a:xfrm>
                <a:off x="1660698" y="1011190"/>
                <a:ext cx="0" cy="2019238"/>
              </a:xfrm>
              <a:prstGeom prst="line">
                <a:avLst/>
              </a:prstGeom>
              <a:noFill/>
              <a:ln w="63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a:lstStyle/>
              <a:p>
                <a:endParaRPr lang="de-DE"/>
              </a:p>
            </p:txBody>
          </p:sp>
          <p:sp>
            <p:nvSpPr>
              <p:cNvPr id="22547" name="Line 30">
                <a:extLst>
                  <a:ext uri="{FF2B5EF4-FFF2-40B4-BE49-F238E27FC236}">
                    <a16:creationId xmlns:a16="http://schemas.microsoft.com/office/drawing/2014/main" id="{0D76A83F-22E3-4D3F-B415-523417F156AA}"/>
                  </a:ext>
                </a:extLst>
              </p:cNvPr>
              <p:cNvSpPr>
                <a:spLocks noChangeShapeType="1"/>
              </p:cNvSpPr>
              <p:nvPr/>
            </p:nvSpPr>
            <p:spPr bwMode="auto">
              <a:xfrm>
                <a:off x="1660698" y="3030428"/>
                <a:ext cx="3803477" cy="0"/>
              </a:xfrm>
              <a:prstGeom prst="line">
                <a:avLst/>
              </a:prstGeom>
              <a:noFill/>
              <a:ln w="63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22548" name="Text Box 78">
                <a:extLst>
                  <a:ext uri="{FF2B5EF4-FFF2-40B4-BE49-F238E27FC236}">
                    <a16:creationId xmlns:a16="http://schemas.microsoft.com/office/drawing/2014/main" id="{D169A5F3-3647-4A88-B97B-D69FAC61268E}"/>
                  </a:ext>
                </a:extLst>
              </p:cNvPr>
              <p:cNvSpPr txBox="1">
                <a:spLocks noChangeArrowheads="1"/>
              </p:cNvSpPr>
              <p:nvPr/>
            </p:nvSpPr>
            <p:spPr bwMode="auto">
              <a:xfrm>
                <a:off x="1717359" y="975382"/>
                <a:ext cx="2043825" cy="1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latin typeface="Calibri" panose="020F0502020204030204" pitchFamily="34" charset="0"/>
                  </a:rPr>
                  <a:t>Global CO</a:t>
                </a:r>
                <a:r>
                  <a:rPr lang="en-US" altLang="en-US" sz="2000" i="0" baseline="-25000">
                    <a:latin typeface="Calibri" panose="020F0502020204030204" pitchFamily="34" charset="0"/>
                  </a:rPr>
                  <a:t>2</a:t>
                </a:r>
                <a:r>
                  <a:rPr lang="en-US" altLang="en-US" sz="2000" i="0">
                    <a:latin typeface="Calibri" panose="020F0502020204030204" pitchFamily="34" charset="0"/>
                  </a:rPr>
                  <a:t> emissions [bn. tons]</a:t>
                </a:r>
              </a:p>
            </p:txBody>
          </p:sp>
          <p:grpSp>
            <p:nvGrpSpPr>
              <p:cNvPr id="22549" name="Gruppieren 23">
                <a:extLst>
                  <a:ext uri="{FF2B5EF4-FFF2-40B4-BE49-F238E27FC236}">
                    <a16:creationId xmlns:a16="http://schemas.microsoft.com/office/drawing/2014/main" id="{5AE0D99E-7079-4A0C-B104-E38C4928BE41}"/>
                  </a:ext>
                </a:extLst>
              </p:cNvPr>
              <p:cNvGrpSpPr>
                <a:grpSpLocks/>
              </p:cNvGrpSpPr>
              <p:nvPr/>
            </p:nvGrpSpPr>
            <p:grpSpPr bwMode="auto">
              <a:xfrm>
                <a:off x="1661160" y="1416351"/>
                <a:ext cx="3614943" cy="1431813"/>
                <a:chOff x="1730437" y="1416351"/>
                <a:chExt cx="3545666" cy="1431813"/>
              </a:xfrm>
            </p:grpSpPr>
            <p:sp>
              <p:nvSpPr>
                <p:cNvPr id="22553" name="Freeform 13">
                  <a:extLst>
                    <a:ext uri="{FF2B5EF4-FFF2-40B4-BE49-F238E27FC236}">
                      <a16:creationId xmlns:a16="http://schemas.microsoft.com/office/drawing/2014/main" id="{295E0167-FCFD-4984-996D-C8907C3D1BF2}"/>
                    </a:ext>
                  </a:extLst>
                </p:cNvPr>
                <p:cNvSpPr>
                  <a:spLocks/>
                </p:cNvSpPr>
                <p:nvPr/>
              </p:nvSpPr>
              <p:spPr bwMode="auto">
                <a:xfrm>
                  <a:off x="1729076" y="1416734"/>
                  <a:ext cx="3548098" cy="589812"/>
                </a:xfrm>
                <a:custGeom>
                  <a:avLst/>
                  <a:gdLst>
                    <a:gd name="T0" fmla="*/ 2147483647 w 7443"/>
                    <a:gd name="T1" fmla="*/ 2147483647 h 1378"/>
                    <a:gd name="T2" fmla="*/ 2147483647 w 7443"/>
                    <a:gd name="T3" fmla="*/ 2147483647 h 1378"/>
                    <a:gd name="T4" fmla="*/ 2147483647 w 7443"/>
                    <a:gd name="T5" fmla="*/ 2147483647 h 1378"/>
                    <a:gd name="T6" fmla="*/ 2147483647 w 7443"/>
                    <a:gd name="T7" fmla="*/ 2147483647 h 1378"/>
                    <a:gd name="T8" fmla="*/ 2147483647 w 7443"/>
                    <a:gd name="T9" fmla="*/ 2147483647 h 1378"/>
                    <a:gd name="T10" fmla="*/ 2147483647 w 7443"/>
                    <a:gd name="T11" fmla="*/ 2147483647 h 1378"/>
                    <a:gd name="T12" fmla="*/ 2147483647 w 7443"/>
                    <a:gd name="T13" fmla="*/ 2147483647 h 1378"/>
                    <a:gd name="T14" fmla="*/ 2147483647 w 7443"/>
                    <a:gd name="T15" fmla="*/ 2147483647 h 1378"/>
                    <a:gd name="T16" fmla="*/ 2147483647 w 7443"/>
                    <a:gd name="T17" fmla="*/ 2147483647 h 1378"/>
                    <a:gd name="T18" fmla="*/ 2147483647 w 7443"/>
                    <a:gd name="T19" fmla="*/ 2147483647 h 1378"/>
                    <a:gd name="T20" fmla="*/ 2147483647 w 7443"/>
                    <a:gd name="T21" fmla="*/ 2147483647 h 1378"/>
                    <a:gd name="T22" fmla="*/ 2147483647 w 7443"/>
                    <a:gd name="T23" fmla="*/ 2147483647 h 1378"/>
                    <a:gd name="T24" fmla="*/ 2147483647 w 7443"/>
                    <a:gd name="T25" fmla="*/ 2147483647 h 1378"/>
                    <a:gd name="T26" fmla="*/ 2147483647 w 7443"/>
                    <a:gd name="T27" fmla="*/ 2147483647 h 1378"/>
                    <a:gd name="T28" fmla="*/ 2147483647 w 7443"/>
                    <a:gd name="T29" fmla="*/ 2147483647 h 1378"/>
                    <a:gd name="T30" fmla="*/ 2147483647 w 7443"/>
                    <a:gd name="T31" fmla="*/ 2147483647 h 1378"/>
                    <a:gd name="T32" fmla="*/ 2147483647 w 7443"/>
                    <a:gd name="T33" fmla="*/ 2147483647 h 1378"/>
                    <a:gd name="T34" fmla="*/ 2147483647 w 7443"/>
                    <a:gd name="T35" fmla="*/ 2147483647 h 1378"/>
                    <a:gd name="T36" fmla="*/ 2147483647 w 7443"/>
                    <a:gd name="T37" fmla="*/ 2147483647 h 1378"/>
                    <a:gd name="T38" fmla="*/ 2147483647 w 7443"/>
                    <a:gd name="T39" fmla="*/ 2147483647 h 1378"/>
                    <a:gd name="T40" fmla="*/ 2147483647 w 7443"/>
                    <a:gd name="T41" fmla="*/ 2147483647 h 1378"/>
                    <a:gd name="T42" fmla="*/ 2147483647 w 7443"/>
                    <a:gd name="T43" fmla="*/ 2147483647 h 1378"/>
                    <a:gd name="T44" fmla="*/ 2147483647 w 7443"/>
                    <a:gd name="T45" fmla="*/ 2147483647 h 1378"/>
                    <a:gd name="T46" fmla="*/ 2147483647 w 7443"/>
                    <a:gd name="T47" fmla="*/ 2147483647 h 1378"/>
                    <a:gd name="T48" fmla="*/ 2147483647 w 7443"/>
                    <a:gd name="T49" fmla="*/ 2147483647 h 1378"/>
                    <a:gd name="T50" fmla="*/ 2147483647 w 7443"/>
                    <a:gd name="T51" fmla="*/ 2147483647 h 1378"/>
                    <a:gd name="T52" fmla="*/ 2147483647 w 7443"/>
                    <a:gd name="T53" fmla="*/ 2147483647 h 1378"/>
                    <a:gd name="T54" fmla="*/ 2147483647 w 7443"/>
                    <a:gd name="T55" fmla="*/ 2147483647 h 1378"/>
                    <a:gd name="T56" fmla="*/ 2147483647 w 7443"/>
                    <a:gd name="T57" fmla="*/ 2147483647 h 1378"/>
                    <a:gd name="T58" fmla="*/ 2147483647 w 7443"/>
                    <a:gd name="T59" fmla="*/ 2147483647 h 1378"/>
                    <a:gd name="T60" fmla="*/ 2147483647 w 7443"/>
                    <a:gd name="T61" fmla="*/ 2147483647 h 1378"/>
                    <a:gd name="T62" fmla="*/ 2147483647 w 7443"/>
                    <a:gd name="T63" fmla="*/ 2147483647 h 1378"/>
                    <a:gd name="T64" fmla="*/ 2147483647 w 7443"/>
                    <a:gd name="T65" fmla="*/ 2147483647 h 1378"/>
                    <a:gd name="T66" fmla="*/ 2147483647 w 7443"/>
                    <a:gd name="T67" fmla="*/ 2147483647 h 1378"/>
                    <a:gd name="T68" fmla="*/ 2147483647 w 7443"/>
                    <a:gd name="T69" fmla="*/ 2147483647 h 1378"/>
                    <a:gd name="T70" fmla="*/ 2147483647 w 7443"/>
                    <a:gd name="T71" fmla="*/ 2147483647 h 1378"/>
                    <a:gd name="T72" fmla="*/ 2147483647 w 7443"/>
                    <a:gd name="T73" fmla="*/ 2147483647 h 1378"/>
                    <a:gd name="T74" fmla="*/ 2147483647 w 7443"/>
                    <a:gd name="T75" fmla="*/ 2147483647 h 1378"/>
                    <a:gd name="T76" fmla="*/ 2147483647 w 7443"/>
                    <a:gd name="T77" fmla="*/ 2147483647 h 1378"/>
                    <a:gd name="T78" fmla="*/ 2147483647 w 7443"/>
                    <a:gd name="T79" fmla="*/ 2147483647 h 1378"/>
                    <a:gd name="T80" fmla="*/ 2147483647 w 7443"/>
                    <a:gd name="T81" fmla="*/ 2147483647 h 1378"/>
                    <a:gd name="T82" fmla="*/ 2147483647 w 7443"/>
                    <a:gd name="T83" fmla="*/ 2147483647 h 1378"/>
                    <a:gd name="T84" fmla="*/ 2147483647 w 7443"/>
                    <a:gd name="T85" fmla="*/ 2147483647 h 1378"/>
                    <a:gd name="T86" fmla="*/ 2147483647 w 7443"/>
                    <a:gd name="T87" fmla="*/ 2147483647 h 1378"/>
                    <a:gd name="T88" fmla="*/ 2147483647 w 7443"/>
                    <a:gd name="T89" fmla="*/ 2147483647 h 1378"/>
                    <a:gd name="T90" fmla="*/ 2147483647 w 7443"/>
                    <a:gd name="T91" fmla="*/ 2147483647 h 1378"/>
                    <a:gd name="T92" fmla="*/ 2147483647 w 7443"/>
                    <a:gd name="T93" fmla="*/ 2147483647 h 1378"/>
                    <a:gd name="T94" fmla="*/ 2147483647 w 7443"/>
                    <a:gd name="T95" fmla="*/ 2147483647 h 1378"/>
                    <a:gd name="T96" fmla="*/ 2147483647 w 7443"/>
                    <a:gd name="T97" fmla="*/ 2147483647 h 1378"/>
                    <a:gd name="T98" fmla="*/ 2147483647 w 7443"/>
                    <a:gd name="T99" fmla="*/ 2147483647 h 1378"/>
                    <a:gd name="T100" fmla="*/ 2147483647 w 7443"/>
                    <a:gd name="T101" fmla="*/ 2147483647 h 1378"/>
                    <a:gd name="T102" fmla="*/ 2147483647 w 7443"/>
                    <a:gd name="T103" fmla="*/ 2147483647 h 1378"/>
                    <a:gd name="T104" fmla="*/ 2147483647 w 7443"/>
                    <a:gd name="T105" fmla="*/ 2147483647 h 1378"/>
                    <a:gd name="T106" fmla="*/ 2147483647 w 7443"/>
                    <a:gd name="T107" fmla="*/ 2147483647 h 1378"/>
                    <a:gd name="T108" fmla="*/ 2147483647 w 7443"/>
                    <a:gd name="T109" fmla="*/ 2147483647 h 1378"/>
                    <a:gd name="T110" fmla="*/ 2147483647 w 7443"/>
                    <a:gd name="T111" fmla="*/ 2147483647 h 1378"/>
                    <a:gd name="T112" fmla="*/ 2147483647 w 7443"/>
                    <a:gd name="T113" fmla="*/ 2147483647 h 1378"/>
                    <a:gd name="T114" fmla="*/ 2147483647 w 7443"/>
                    <a:gd name="T115" fmla="*/ 2147483647 h 1378"/>
                    <a:gd name="T116" fmla="*/ 2147483647 w 7443"/>
                    <a:gd name="T117" fmla="*/ 2147483647 h 1378"/>
                    <a:gd name="T118" fmla="*/ 0 w 7443"/>
                    <a:gd name="T119" fmla="*/ 2147483647 h 1378"/>
                    <a:gd name="T120" fmla="*/ 2147483647 w 7443"/>
                    <a:gd name="T121" fmla="*/ 2147483647 h 13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43"/>
                    <a:gd name="T184" fmla="*/ 0 h 1378"/>
                    <a:gd name="T185" fmla="*/ 7443 w 7443"/>
                    <a:gd name="T186" fmla="*/ 1378 h 13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43" h="1378">
                      <a:moveTo>
                        <a:pt x="24" y="1330"/>
                      </a:moveTo>
                      <a:lnTo>
                        <a:pt x="344" y="1330"/>
                      </a:lnTo>
                      <a:lnTo>
                        <a:pt x="680" y="1330"/>
                      </a:lnTo>
                      <a:lnTo>
                        <a:pt x="1000" y="1330"/>
                      </a:lnTo>
                      <a:lnTo>
                        <a:pt x="1318" y="1299"/>
                      </a:lnTo>
                      <a:lnTo>
                        <a:pt x="1636" y="1235"/>
                      </a:lnTo>
                      <a:lnTo>
                        <a:pt x="1956" y="1171"/>
                      </a:lnTo>
                      <a:lnTo>
                        <a:pt x="2278" y="1139"/>
                      </a:lnTo>
                      <a:lnTo>
                        <a:pt x="2600" y="1138"/>
                      </a:lnTo>
                      <a:lnTo>
                        <a:pt x="2918" y="1107"/>
                      </a:lnTo>
                      <a:lnTo>
                        <a:pt x="3236" y="1043"/>
                      </a:lnTo>
                      <a:lnTo>
                        <a:pt x="3558" y="1011"/>
                      </a:lnTo>
                      <a:lnTo>
                        <a:pt x="3877" y="963"/>
                      </a:lnTo>
                      <a:lnTo>
                        <a:pt x="3872" y="964"/>
                      </a:lnTo>
                      <a:lnTo>
                        <a:pt x="4192" y="836"/>
                      </a:lnTo>
                      <a:lnTo>
                        <a:pt x="4527" y="692"/>
                      </a:lnTo>
                      <a:lnTo>
                        <a:pt x="4850" y="595"/>
                      </a:lnTo>
                      <a:lnTo>
                        <a:pt x="5170" y="499"/>
                      </a:lnTo>
                      <a:lnTo>
                        <a:pt x="5490" y="403"/>
                      </a:lnTo>
                      <a:cubicBezTo>
                        <a:pt x="5491" y="403"/>
                        <a:pt x="5493" y="403"/>
                        <a:pt x="5494" y="403"/>
                      </a:cubicBezTo>
                      <a:lnTo>
                        <a:pt x="5814" y="371"/>
                      </a:lnTo>
                      <a:cubicBezTo>
                        <a:pt x="5816" y="370"/>
                        <a:pt x="5818" y="370"/>
                        <a:pt x="5820" y="371"/>
                      </a:cubicBezTo>
                      <a:lnTo>
                        <a:pt x="6140" y="419"/>
                      </a:lnTo>
                      <a:lnTo>
                        <a:pt x="6125" y="421"/>
                      </a:lnTo>
                      <a:lnTo>
                        <a:pt x="6445" y="245"/>
                      </a:lnTo>
                      <a:cubicBezTo>
                        <a:pt x="6446" y="245"/>
                        <a:pt x="6448" y="244"/>
                        <a:pt x="6450" y="243"/>
                      </a:cubicBezTo>
                      <a:lnTo>
                        <a:pt x="6770" y="147"/>
                      </a:lnTo>
                      <a:lnTo>
                        <a:pt x="7091" y="67"/>
                      </a:lnTo>
                      <a:lnTo>
                        <a:pt x="7412" y="3"/>
                      </a:lnTo>
                      <a:cubicBezTo>
                        <a:pt x="7425" y="0"/>
                        <a:pt x="7437" y="9"/>
                        <a:pt x="7440" y="22"/>
                      </a:cubicBezTo>
                      <a:cubicBezTo>
                        <a:pt x="7443" y="35"/>
                        <a:pt x="7434" y="47"/>
                        <a:pt x="7421" y="50"/>
                      </a:cubicBezTo>
                      <a:lnTo>
                        <a:pt x="7102" y="114"/>
                      </a:lnTo>
                      <a:lnTo>
                        <a:pt x="6783" y="193"/>
                      </a:lnTo>
                      <a:lnTo>
                        <a:pt x="6463" y="289"/>
                      </a:lnTo>
                      <a:lnTo>
                        <a:pt x="6468" y="287"/>
                      </a:lnTo>
                      <a:lnTo>
                        <a:pt x="6148" y="463"/>
                      </a:lnTo>
                      <a:cubicBezTo>
                        <a:pt x="6143" y="466"/>
                        <a:pt x="6138" y="467"/>
                        <a:pt x="6133" y="466"/>
                      </a:cubicBezTo>
                      <a:lnTo>
                        <a:pt x="5813" y="418"/>
                      </a:lnTo>
                      <a:lnTo>
                        <a:pt x="5819" y="418"/>
                      </a:lnTo>
                      <a:lnTo>
                        <a:pt x="5499" y="450"/>
                      </a:lnTo>
                      <a:lnTo>
                        <a:pt x="5503" y="449"/>
                      </a:lnTo>
                      <a:lnTo>
                        <a:pt x="5183" y="545"/>
                      </a:lnTo>
                      <a:lnTo>
                        <a:pt x="4863" y="641"/>
                      </a:lnTo>
                      <a:lnTo>
                        <a:pt x="4546" y="737"/>
                      </a:lnTo>
                      <a:lnTo>
                        <a:pt x="4209" y="881"/>
                      </a:lnTo>
                      <a:lnTo>
                        <a:pt x="3889" y="1009"/>
                      </a:lnTo>
                      <a:cubicBezTo>
                        <a:pt x="3888" y="1009"/>
                        <a:pt x="3886" y="1010"/>
                        <a:pt x="3884" y="1010"/>
                      </a:cubicBezTo>
                      <a:lnTo>
                        <a:pt x="3563" y="1058"/>
                      </a:lnTo>
                      <a:lnTo>
                        <a:pt x="3245" y="1090"/>
                      </a:lnTo>
                      <a:lnTo>
                        <a:pt x="2923" y="1154"/>
                      </a:lnTo>
                      <a:lnTo>
                        <a:pt x="2600" y="1186"/>
                      </a:lnTo>
                      <a:lnTo>
                        <a:pt x="2283" y="1186"/>
                      </a:lnTo>
                      <a:lnTo>
                        <a:pt x="1965" y="1218"/>
                      </a:lnTo>
                      <a:lnTo>
                        <a:pt x="1645" y="1282"/>
                      </a:lnTo>
                      <a:lnTo>
                        <a:pt x="1323" y="1346"/>
                      </a:lnTo>
                      <a:lnTo>
                        <a:pt x="1000" y="1378"/>
                      </a:lnTo>
                      <a:lnTo>
                        <a:pt x="680" y="1378"/>
                      </a:lnTo>
                      <a:lnTo>
                        <a:pt x="344" y="1378"/>
                      </a:lnTo>
                      <a:lnTo>
                        <a:pt x="24" y="1378"/>
                      </a:lnTo>
                      <a:cubicBezTo>
                        <a:pt x="11" y="1378"/>
                        <a:pt x="0" y="1368"/>
                        <a:pt x="0" y="1354"/>
                      </a:cubicBezTo>
                      <a:cubicBezTo>
                        <a:pt x="0" y="1341"/>
                        <a:pt x="11" y="1330"/>
                        <a:pt x="24" y="13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54" name="Freeform 14">
                  <a:extLst>
                    <a:ext uri="{FF2B5EF4-FFF2-40B4-BE49-F238E27FC236}">
                      <a16:creationId xmlns:a16="http://schemas.microsoft.com/office/drawing/2014/main" id="{B63A0143-40DA-409A-B045-AE08537A918D}"/>
                    </a:ext>
                  </a:extLst>
                </p:cNvPr>
                <p:cNvSpPr>
                  <a:spLocks/>
                </p:cNvSpPr>
                <p:nvPr/>
              </p:nvSpPr>
              <p:spPr bwMode="auto">
                <a:xfrm>
                  <a:off x="1737247" y="2462205"/>
                  <a:ext cx="3529031" cy="76328"/>
                </a:xfrm>
                <a:custGeom>
                  <a:avLst/>
                  <a:gdLst>
                    <a:gd name="T0" fmla="*/ 2147483647 w 7408"/>
                    <a:gd name="T1" fmla="*/ 2147483647 h 176"/>
                    <a:gd name="T2" fmla="*/ 2147483647 w 7408"/>
                    <a:gd name="T3" fmla="*/ 2147483647 h 176"/>
                    <a:gd name="T4" fmla="*/ 2147483647 w 7408"/>
                    <a:gd name="T5" fmla="*/ 2147483647 h 176"/>
                    <a:gd name="T6" fmla="*/ 2147483647 w 7408"/>
                    <a:gd name="T7" fmla="*/ 2147483647 h 176"/>
                    <a:gd name="T8" fmla="*/ 2147483647 w 7408"/>
                    <a:gd name="T9" fmla="*/ 2147483647 h 176"/>
                    <a:gd name="T10" fmla="*/ 2147483647 w 7408"/>
                    <a:gd name="T11" fmla="*/ 2147483647 h 176"/>
                    <a:gd name="T12" fmla="*/ 2147483647 w 7408"/>
                    <a:gd name="T13" fmla="*/ 2147483647 h 176"/>
                    <a:gd name="T14" fmla="*/ 2147483647 w 7408"/>
                    <a:gd name="T15" fmla="*/ 2147483647 h 176"/>
                    <a:gd name="T16" fmla="*/ 2147483647 w 7408"/>
                    <a:gd name="T17" fmla="*/ 2147483647 h 176"/>
                    <a:gd name="T18" fmla="*/ 2147483647 w 7408"/>
                    <a:gd name="T19" fmla="*/ 2147483647 h 176"/>
                    <a:gd name="T20" fmla="*/ 2147483647 w 7408"/>
                    <a:gd name="T21" fmla="*/ 2147483647 h 176"/>
                    <a:gd name="T22" fmla="*/ 2147483647 w 7408"/>
                    <a:gd name="T23" fmla="*/ 2147483647 h 176"/>
                    <a:gd name="T24" fmla="*/ 2147483647 w 7408"/>
                    <a:gd name="T25" fmla="*/ 2147483647 h 176"/>
                    <a:gd name="T26" fmla="*/ 2147483647 w 7408"/>
                    <a:gd name="T27" fmla="*/ 2147483647 h 176"/>
                    <a:gd name="T28" fmla="*/ 2147483647 w 7408"/>
                    <a:gd name="T29" fmla="*/ 2147483647 h 176"/>
                    <a:gd name="T30" fmla="*/ 2147483647 w 7408"/>
                    <a:gd name="T31" fmla="*/ 0 h 176"/>
                    <a:gd name="T32" fmla="*/ 2147483647 w 7408"/>
                    <a:gd name="T33" fmla="*/ 2147483647 h 176"/>
                    <a:gd name="T34" fmla="*/ 2147483647 w 7408"/>
                    <a:gd name="T35" fmla="*/ 0 h 176"/>
                    <a:gd name="T36" fmla="*/ 2147483647 w 7408"/>
                    <a:gd name="T37" fmla="*/ 2147483647 h 176"/>
                    <a:gd name="T38" fmla="*/ 2147483647 w 7408"/>
                    <a:gd name="T39" fmla="*/ 2147483647 h 176"/>
                    <a:gd name="T40" fmla="*/ 2147483647 w 7408"/>
                    <a:gd name="T41" fmla="*/ 2147483647 h 176"/>
                    <a:gd name="T42" fmla="*/ 2147483647 w 7408"/>
                    <a:gd name="T43" fmla="*/ 2147483647 h 176"/>
                    <a:gd name="T44" fmla="*/ 2147483647 w 7408"/>
                    <a:gd name="T45" fmla="*/ 2147483647 h 176"/>
                    <a:gd name="T46" fmla="*/ 2147483647 w 7408"/>
                    <a:gd name="T47" fmla="*/ 2147483647 h 176"/>
                    <a:gd name="T48" fmla="*/ 2147483647 w 7408"/>
                    <a:gd name="T49" fmla="*/ 2147483647 h 176"/>
                    <a:gd name="T50" fmla="*/ 2147483647 w 7408"/>
                    <a:gd name="T51" fmla="*/ 2147483647 h 176"/>
                    <a:gd name="T52" fmla="*/ 2147483647 w 7408"/>
                    <a:gd name="T53" fmla="*/ 2147483647 h 176"/>
                    <a:gd name="T54" fmla="*/ 2147483647 w 7408"/>
                    <a:gd name="T55" fmla="*/ 2147483647 h 176"/>
                    <a:gd name="T56" fmla="*/ 2147483647 w 7408"/>
                    <a:gd name="T57" fmla="*/ 2147483647 h 176"/>
                    <a:gd name="T58" fmla="*/ 2147483647 w 7408"/>
                    <a:gd name="T59" fmla="*/ 2147483647 h 176"/>
                    <a:gd name="T60" fmla="*/ 2147483647 w 7408"/>
                    <a:gd name="T61" fmla="*/ 2147483647 h 176"/>
                    <a:gd name="T62" fmla="*/ 2147483647 w 7408"/>
                    <a:gd name="T63" fmla="*/ 2147483647 h 176"/>
                    <a:gd name="T64" fmla="*/ 2147483647 w 7408"/>
                    <a:gd name="T65" fmla="*/ 2147483647 h 176"/>
                    <a:gd name="T66" fmla="*/ 2147483647 w 7408"/>
                    <a:gd name="T67" fmla="*/ 2147483647 h 176"/>
                    <a:gd name="T68" fmla="*/ 2147483647 w 7408"/>
                    <a:gd name="T69" fmla="*/ 2147483647 h 176"/>
                    <a:gd name="T70" fmla="*/ 2147483647 w 7408"/>
                    <a:gd name="T71" fmla="*/ 2147483647 h 176"/>
                    <a:gd name="T72" fmla="*/ 2147483647 w 7408"/>
                    <a:gd name="T73" fmla="*/ 2147483647 h 176"/>
                    <a:gd name="T74" fmla="*/ 2147483647 w 7408"/>
                    <a:gd name="T75" fmla="*/ 2147483647 h 176"/>
                    <a:gd name="T76" fmla="*/ 2147483647 w 7408"/>
                    <a:gd name="T77" fmla="*/ 2147483647 h 176"/>
                    <a:gd name="T78" fmla="*/ 2147483647 w 7408"/>
                    <a:gd name="T79" fmla="*/ 2147483647 h 176"/>
                    <a:gd name="T80" fmla="*/ 2147483647 w 7408"/>
                    <a:gd name="T81" fmla="*/ 2147483647 h 176"/>
                    <a:gd name="T82" fmla="*/ 2147483647 w 7408"/>
                    <a:gd name="T83" fmla="*/ 2147483647 h 176"/>
                    <a:gd name="T84" fmla="*/ 2147483647 w 7408"/>
                    <a:gd name="T85" fmla="*/ 2147483647 h 176"/>
                    <a:gd name="T86" fmla="*/ 2147483647 w 7408"/>
                    <a:gd name="T87" fmla="*/ 2147483647 h 176"/>
                    <a:gd name="T88" fmla="*/ 2147483647 w 7408"/>
                    <a:gd name="T89" fmla="*/ 2147483647 h 176"/>
                    <a:gd name="T90" fmla="*/ 2147483647 w 7408"/>
                    <a:gd name="T91" fmla="*/ 2147483647 h 176"/>
                    <a:gd name="T92" fmla="*/ 2147483647 w 7408"/>
                    <a:gd name="T93" fmla="*/ 2147483647 h 176"/>
                    <a:gd name="T94" fmla="*/ 2147483647 w 7408"/>
                    <a:gd name="T95" fmla="*/ 2147483647 h 176"/>
                    <a:gd name="T96" fmla="*/ 2147483647 w 7408"/>
                    <a:gd name="T97" fmla="*/ 2147483647 h 176"/>
                    <a:gd name="T98" fmla="*/ 2147483647 w 7408"/>
                    <a:gd name="T99" fmla="*/ 2147483647 h 176"/>
                    <a:gd name="T100" fmla="*/ 2147483647 w 7408"/>
                    <a:gd name="T101" fmla="*/ 2147483647 h 176"/>
                    <a:gd name="T102" fmla="*/ 2147483647 w 7408"/>
                    <a:gd name="T103" fmla="*/ 2147483647 h 176"/>
                    <a:gd name="T104" fmla="*/ 2147483647 w 7408"/>
                    <a:gd name="T105" fmla="*/ 2147483647 h 176"/>
                    <a:gd name="T106" fmla="*/ 2147483647 w 7408"/>
                    <a:gd name="T107" fmla="*/ 2147483647 h 176"/>
                    <a:gd name="T108" fmla="*/ 2147483647 w 7408"/>
                    <a:gd name="T109" fmla="*/ 2147483647 h 176"/>
                    <a:gd name="T110" fmla="*/ 2147483647 w 7408"/>
                    <a:gd name="T111" fmla="*/ 2147483647 h 176"/>
                    <a:gd name="T112" fmla="*/ 2147483647 w 7408"/>
                    <a:gd name="T113" fmla="*/ 2147483647 h 176"/>
                    <a:gd name="T114" fmla="*/ 0 w 7408"/>
                    <a:gd name="T115" fmla="*/ 2147483647 h 176"/>
                    <a:gd name="T116" fmla="*/ 2147483647 w 7408"/>
                    <a:gd name="T117" fmla="*/ 2147483647 h 17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08"/>
                    <a:gd name="T178" fmla="*/ 0 h 176"/>
                    <a:gd name="T179" fmla="*/ 7408 w 7408"/>
                    <a:gd name="T180" fmla="*/ 176 h 17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08" h="176">
                      <a:moveTo>
                        <a:pt x="9" y="144"/>
                      </a:moveTo>
                      <a:lnTo>
                        <a:pt x="329" y="160"/>
                      </a:lnTo>
                      <a:lnTo>
                        <a:pt x="664" y="160"/>
                      </a:lnTo>
                      <a:lnTo>
                        <a:pt x="984" y="160"/>
                      </a:lnTo>
                      <a:lnTo>
                        <a:pt x="1304" y="144"/>
                      </a:lnTo>
                      <a:lnTo>
                        <a:pt x="1624" y="128"/>
                      </a:lnTo>
                      <a:lnTo>
                        <a:pt x="1944" y="97"/>
                      </a:lnTo>
                      <a:lnTo>
                        <a:pt x="2264" y="80"/>
                      </a:lnTo>
                      <a:lnTo>
                        <a:pt x="2584" y="80"/>
                      </a:lnTo>
                      <a:lnTo>
                        <a:pt x="2904" y="64"/>
                      </a:lnTo>
                      <a:lnTo>
                        <a:pt x="3224" y="48"/>
                      </a:lnTo>
                      <a:lnTo>
                        <a:pt x="3544" y="48"/>
                      </a:lnTo>
                      <a:lnTo>
                        <a:pt x="3864" y="48"/>
                      </a:lnTo>
                      <a:lnTo>
                        <a:pt x="4184" y="32"/>
                      </a:lnTo>
                      <a:lnTo>
                        <a:pt x="4520" y="1"/>
                      </a:lnTo>
                      <a:lnTo>
                        <a:pt x="4840" y="0"/>
                      </a:lnTo>
                      <a:lnTo>
                        <a:pt x="5161" y="16"/>
                      </a:lnTo>
                      <a:lnTo>
                        <a:pt x="5480" y="0"/>
                      </a:lnTo>
                      <a:cubicBezTo>
                        <a:pt x="5480" y="0"/>
                        <a:pt x="5481" y="0"/>
                        <a:pt x="5481" y="1"/>
                      </a:cubicBezTo>
                      <a:lnTo>
                        <a:pt x="5801" y="33"/>
                      </a:lnTo>
                      <a:cubicBezTo>
                        <a:pt x="5802" y="33"/>
                        <a:pt x="5802" y="33"/>
                        <a:pt x="5802" y="33"/>
                      </a:cubicBezTo>
                      <a:lnTo>
                        <a:pt x="6122" y="113"/>
                      </a:lnTo>
                      <a:lnTo>
                        <a:pt x="6120" y="113"/>
                      </a:lnTo>
                      <a:lnTo>
                        <a:pt x="6440" y="81"/>
                      </a:lnTo>
                      <a:cubicBezTo>
                        <a:pt x="6440" y="80"/>
                        <a:pt x="6440" y="80"/>
                        <a:pt x="6441" y="80"/>
                      </a:cubicBezTo>
                      <a:lnTo>
                        <a:pt x="6761" y="96"/>
                      </a:lnTo>
                      <a:lnTo>
                        <a:pt x="7081" y="129"/>
                      </a:lnTo>
                      <a:lnTo>
                        <a:pt x="7400" y="128"/>
                      </a:lnTo>
                      <a:cubicBezTo>
                        <a:pt x="7405" y="128"/>
                        <a:pt x="7408" y="132"/>
                        <a:pt x="7408" y="136"/>
                      </a:cubicBezTo>
                      <a:cubicBezTo>
                        <a:pt x="7408" y="141"/>
                        <a:pt x="7405" y="144"/>
                        <a:pt x="7400" y="144"/>
                      </a:cubicBezTo>
                      <a:lnTo>
                        <a:pt x="7080" y="144"/>
                      </a:lnTo>
                      <a:lnTo>
                        <a:pt x="6760" y="112"/>
                      </a:lnTo>
                      <a:lnTo>
                        <a:pt x="6440" y="96"/>
                      </a:lnTo>
                      <a:lnTo>
                        <a:pt x="6441" y="96"/>
                      </a:lnTo>
                      <a:lnTo>
                        <a:pt x="6121" y="128"/>
                      </a:lnTo>
                      <a:cubicBezTo>
                        <a:pt x="6120" y="129"/>
                        <a:pt x="6119" y="128"/>
                        <a:pt x="6119" y="128"/>
                      </a:cubicBezTo>
                      <a:lnTo>
                        <a:pt x="5799" y="48"/>
                      </a:lnTo>
                      <a:lnTo>
                        <a:pt x="5800" y="48"/>
                      </a:lnTo>
                      <a:lnTo>
                        <a:pt x="5480" y="16"/>
                      </a:lnTo>
                      <a:lnTo>
                        <a:pt x="5481" y="16"/>
                      </a:lnTo>
                      <a:lnTo>
                        <a:pt x="5160" y="32"/>
                      </a:lnTo>
                      <a:lnTo>
                        <a:pt x="4840" y="16"/>
                      </a:lnTo>
                      <a:lnTo>
                        <a:pt x="4521" y="16"/>
                      </a:lnTo>
                      <a:lnTo>
                        <a:pt x="4185" y="48"/>
                      </a:lnTo>
                      <a:lnTo>
                        <a:pt x="3864" y="64"/>
                      </a:lnTo>
                      <a:lnTo>
                        <a:pt x="3544" y="64"/>
                      </a:lnTo>
                      <a:lnTo>
                        <a:pt x="3225" y="64"/>
                      </a:lnTo>
                      <a:lnTo>
                        <a:pt x="2905" y="80"/>
                      </a:lnTo>
                      <a:lnTo>
                        <a:pt x="2584" y="96"/>
                      </a:lnTo>
                      <a:lnTo>
                        <a:pt x="2265" y="96"/>
                      </a:lnTo>
                      <a:lnTo>
                        <a:pt x="1945" y="112"/>
                      </a:lnTo>
                      <a:lnTo>
                        <a:pt x="1625" y="144"/>
                      </a:lnTo>
                      <a:lnTo>
                        <a:pt x="1305" y="160"/>
                      </a:lnTo>
                      <a:lnTo>
                        <a:pt x="984" y="176"/>
                      </a:lnTo>
                      <a:lnTo>
                        <a:pt x="664" y="176"/>
                      </a:lnTo>
                      <a:lnTo>
                        <a:pt x="328" y="176"/>
                      </a:lnTo>
                      <a:lnTo>
                        <a:pt x="8" y="160"/>
                      </a:lnTo>
                      <a:cubicBezTo>
                        <a:pt x="4" y="160"/>
                        <a:pt x="0" y="156"/>
                        <a:pt x="0" y="152"/>
                      </a:cubicBezTo>
                      <a:cubicBezTo>
                        <a:pt x="1" y="148"/>
                        <a:pt x="4" y="144"/>
                        <a:pt x="9" y="144"/>
                      </a:cubicBezTo>
                      <a:close/>
                    </a:path>
                  </a:pathLst>
                </a:custGeom>
                <a:solidFill>
                  <a:srgbClr val="000000"/>
                </a:solidFill>
                <a:ln>
                  <a:noFill/>
                </a:ln>
                <a:extLst>
                  <a:ext uri="{91240B29-F687-4F45-9708-019B960494DF}">
                    <a14:hiddenLine xmlns:a14="http://schemas.microsoft.com/office/drawing/2010/main" w="5" cap="flat">
                      <a:solidFill>
                        <a:srgbClr val="000000"/>
                      </a:solidFill>
                      <a:prstDash val="solid"/>
                      <a:bevel/>
                      <a:headEnd/>
                      <a:tailEnd/>
                    </a14:hiddenLine>
                  </a:ext>
                </a:extLst>
              </p:spPr>
              <p:txBody>
                <a:bodyPr/>
                <a:lstStyle/>
                <a:p>
                  <a:endParaRPr lang="de-DE"/>
                </a:p>
              </p:txBody>
            </p:sp>
            <p:sp>
              <p:nvSpPr>
                <p:cNvPr id="22555" name="Freeform 15">
                  <a:extLst>
                    <a:ext uri="{FF2B5EF4-FFF2-40B4-BE49-F238E27FC236}">
                      <a16:creationId xmlns:a16="http://schemas.microsoft.com/office/drawing/2014/main" id="{9CA7A3C5-428F-4DD3-BAFF-8ED56EA71EDB}"/>
                    </a:ext>
                  </a:extLst>
                </p:cNvPr>
                <p:cNvSpPr>
                  <a:spLocks/>
                </p:cNvSpPr>
                <p:nvPr/>
              </p:nvSpPr>
              <p:spPr bwMode="auto">
                <a:xfrm>
                  <a:off x="1737247" y="2813008"/>
                  <a:ext cx="3530847" cy="35466"/>
                </a:xfrm>
                <a:custGeom>
                  <a:avLst/>
                  <a:gdLst>
                    <a:gd name="T0" fmla="*/ 2147483647 w 7409"/>
                    <a:gd name="T1" fmla="*/ 0 h 81"/>
                    <a:gd name="T2" fmla="*/ 2147483647 w 7409"/>
                    <a:gd name="T3" fmla="*/ 0 h 81"/>
                    <a:gd name="T4" fmla="*/ 2147483647 w 7409"/>
                    <a:gd name="T5" fmla="*/ 2147483647 h 81"/>
                    <a:gd name="T6" fmla="*/ 2147483647 w 7409"/>
                    <a:gd name="T7" fmla="*/ 2147483647 h 81"/>
                    <a:gd name="T8" fmla="*/ 2147483647 w 7409"/>
                    <a:gd name="T9" fmla="*/ 2147483647 h 81"/>
                    <a:gd name="T10" fmla="*/ 2147483647 w 7409"/>
                    <a:gd name="T11" fmla="*/ 2147483647 h 81"/>
                    <a:gd name="T12" fmla="*/ 2147483647 w 7409"/>
                    <a:gd name="T13" fmla="*/ 2147483647 h 81"/>
                    <a:gd name="T14" fmla="*/ 2147483647 w 7409"/>
                    <a:gd name="T15" fmla="*/ 2147483647 h 81"/>
                    <a:gd name="T16" fmla="*/ 2147483647 w 7409"/>
                    <a:gd name="T17" fmla="*/ 2147483647 h 81"/>
                    <a:gd name="T18" fmla="*/ 2147483647 w 7409"/>
                    <a:gd name="T19" fmla="*/ 2147483647 h 81"/>
                    <a:gd name="T20" fmla="*/ 2147483647 w 7409"/>
                    <a:gd name="T21" fmla="*/ 2147483647 h 81"/>
                    <a:gd name="T22" fmla="*/ 2147483647 w 7409"/>
                    <a:gd name="T23" fmla="*/ 2147483647 h 81"/>
                    <a:gd name="T24" fmla="*/ 2147483647 w 7409"/>
                    <a:gd name="T25" fmla="*/ 2147483647 h 81"/>
                    <a:gd name="T26" fmla="*/ 2147483647 w 7409"/>
                    <a:gd name="T27" fmla="*/ 0 h 81"/>
                    <a:gd name="T28" fmla="*/ 2147483647 w 7409"/>
                    <a:gd name="T29" fmla="*/ 0 h 81"/>
                    <a:gd name="T30" fmla="*/ 2147483647 w 7409"/>
                    <a:gd name="T31" fmla="*/ 0 h 81"/>
                    <a:gd name="T32" fmla="*/ 2147483647 w 7409"/>
                    <a:gd name="T33" fmla="*/ 0 h 81"/>
                    <a:gd name="T34" fmla="*/ 2147483647 w 7409"/>
                    <a:gd name="T35" fmla="*/ 0 h 81"/>
                    <a:gd name="T36" fmla="*/ 2147483647 w 7409"/>
                    <a:gd name="T37" fmla="*/ 2147483647 h 81"/>
                    <a:gd name="T38" fmla="*/ 2147483647 w 7409"/>
                    <a:gd name="T39" fmla="*/ 2147483647 h 81"/>
                    <a:gd name="T40" fmla="*/ 2147483647 w 7409"/>
                    <a:gd name="T41" fmla="*/ 2147483647 h 81"/>
                    <a:gd name="T42" fmla="*/ 2147483647 w 7409"/>
                    <a:gd name="T43" fmla="*/ 2147483647 h 81"/>
                    <a:gd name="T44" fmla="*/ 2147483647 w 7409"/>
                    <a:gd name="T45" fmla="*/ 2147483647 h 81"/>
                    <a:gd name="T46" fmla="*/ 2147483647 w 7409"/>
                    <a:gd name="T47" fmla="*/ 2147483647 h 81"/>
                    <a:gd name="T48" fmla="*/ 2147483647 w 7409"/>
                    <a:gd name="T49" fmla="*/ 2147483647 h 81"/>
                    <a:gd name="T50" fmla="*/ 2147483647 w 7409"/>
                    <a:gd name="T51" fmla="*/ 2147483647 h 81"/>
                    <a:gd name="T52" fmla="*/ 2147483647 w 7409"/>
                    <a:gd name="T53" fmla="*/ 2147483647 h 81"/>
                    <a:gd name="T54" fmla="*/ 2147483647 w 7409"/>
                    <a:gd name="T55" fmla="*/ 2147483647 h 81"/>
                    <a:gd name="T56" fmla="*/ 2147483647 w 7409"/>
                    <a:gd name="T57" fmla="*/ 2147483647 h 81"/>
                    <a:gd name="T58" fmla="*/ 2147483647 w 7409"/>
                    <a:gd name="T59" fmla="*/ 2147483647 h 81"/>
                    <a:gd name="T60" fmla="*/ 2147483647 w 7409"/>
                    <a:gd name="T61" fmla="*/ 2147483647 h 81"/>
                    <a:gd name="T62" fmla="*/ 2147483647 w 7409"/>
                    <a:gd name="T63" fmla="*/ 2147483647 h 81"/>
                    <a:gd name="T64" fmla="*/ 2147483647 w 7409"/>
                    <a:gd name="T65" fmla="*/ 2147483647 h 81"/>
                    <a:gd name="T66" fmla="*/ 2147483647 w 7409"/>
                    <a:gd name="T67" fmla="*/ 2147483647 h 81"/>
                    <a:gd name="T68" fmla="*/ 2147483647 w 7409"/>
                    <a:gd name="T69" fmla="*/ 2147483647 h 81"/>
                    <a:gd name="T70" fmla="*/ 2147483647 w 7409"/>
                    <a:gd name="T71" fmla="*/ 2147483647 h 81"/>
                    <a:gd name="T72" fmla="*/ 2147483647 w 7409"/>
                    <a:gd name="T73" fmla="*/ 2147483647 h 81"/>
                    <a:gd name="T74" fmla="*/ 2147483647 w 7409"/>
                    <a:gd name="T75" fmla="*/ 2147483647 h 81"/>
                    <a:gd name="T76" fmla="*/ 2147483647 w 7409"/>
                    <a:gd name="T77" fmla="*/ 2147483647 h 81"/>
                    <a:gd name="T78" fmla="*/ 2147483647 w 7409"/>
                    <a:gd name="T79" fmla="*/ 2147483647 h 81"/>
                    <a:gd name="T80" fmla="*/ 2147483647 w 7409"/>
                    <a:gd name="T81" fmla="*/ 2147483647 h 81"/>
                    <a:gd name="T82" fmla="*/ 2147483647 w 7409"/>
                    <a:gd name="T83" fmla="*/ 2147483647 h 81"/>
                    <a:gd name="T84" fmla="*/ 2147483647 w 7409"/>
                    <a:gd name="T85" fmla="*/ 2147483647 h 81"/>
                    <a:gd name="T86" fmla="*/ 2147483647 w 7409"/>
                    <a:gd name="T87" fmla="*/ 2147483647 h 81"/>
                    <a:gd name="T88" fmla="*/ 2147483647 w 7409"/>
                    <a:gd name="T89" fmla="*/ 2147483647 h 81"/>
                    <a:gd name="T90" fmla="*/ 2147483647 w 7409"/>
                    <a:gd name="T91" fmla="*/ 2147483647 h 81"/>
                    <a:gd name="T92" fmla="*/ 2147483647 w 7409"/>
                    <a:gd name="T93" fmla="*/ 2147483647 h 81"/>
                    <a:gd name="T94" fmla="*/ 2147483647 w 7409"/>
                    <a:gd name="T95" fmla="*/ 2147483647 h 81"/>
                    <a:gd name="T96" fmla="*/ 2147483647 w 7409"/>
                    <a:gd name="T97" fmla="*/ 2147483647 h 81"/>
                    <a:gd name="T98" fmla="*/ 2147483647 w 7409"/>
                    <a:gd name="T99" fmla="*/ 2147483647 h 81"/>
                    <a:gd name="T100" fmla="*/ 2147483647 w 7409"/>
                    <a:gd name="T101" fmla="*/ 2147483647 h 81"/>
                    <a:gd name="T102" fmla="*/ 0 w 7409"/>
                    <a:gd name="T103" fmla="*/ 2147483647 h 81"/>
                    <a:gd name="T104" fmla="*/ 2147483647 w 7409"/>
                    <a:gd name="T105" fmla="*/ 0 h 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409"/>
                    <a:gd name="T160" fmla="*/ 0 h 81"/>
                    <a:gd name="T161" fmla="*/ 7409 w 7409"/>
                    <a:gd name="T162" fmla="*/ 81 h 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409" h="81">
                      <a:moveTo>
                        <a:pt x="8" y="0"/>
                      </a:moveTo>
                      <a:lnTo>
                        <a:pt x="328" y="0"/>
                      </a:lnTo>
                      <a:lnTo>
                        <a:pt x="665" y="16"/>
                      </a:lnTo>
                      <a:lnTo>
                        <a:pt x="985" y="32"/>
                      </a:lnTo>
                      <a:lnTo>
                        <a:pt x="1304" y="32"/>
                      </a:lnTo>
                      <a:lnTo>
                        <a:pt x="1624" y="16"/>
                      </a:lnTo>
                      <a:lnTo>
                        <a:pt x="1944" y="16"/>
                      </a:lnTo>
                      <a:lnTo>
                        <a:pt x="2264" y="16"/>
                      </a:lnTo>
                      <a:lnTo>
                        <a:pt x="2584" y="16"/>
                      </a:lnTo>
                      <a:lnTo>
                        <a:pt x="2904" y="16"/>
                      </a:lnTo>
                      <a:lnTo>
                        <a:pt x="3224" y="16"/>
                      </a:lnTo>
                      <a:lnTo>
                        <a:pt x="3544" y="16"/>
                      </a:lnTo>
                      <a:lnTo>
                        <a:pt x="3864" y="16"/>
                      </a:lnTo>
                      <a:lnTo>
                        <a:pt x="4184" y="0"/>
                      </a:lnTo>
                      <a:lnTo>
                        <a:pt x="4520" y="0"/>
                      </a:lnTo>
                      <a:lnTo>
                        <a:pt x="4840" y="0"/>
                      </a:lnTo>
                      <a:lnTo>
                        <a:pt x="5160" y="0"/>
                      </a:lnTo>
                      <a:lnTo>
                        <a:pt x="5480" y="0"/>
                      </a:lnTo>
                      <a:lnTo>
                        <a:pt x="5801" y="16"/>
                      </a:lnTo>
                      <a:lnTo>
                        <a:pt x="6121" y="49"/>
                      </a:lnTo>
                      <a:lnTo>
                        <a:pt x="6120" y="48"/>
                      </a:lnTo>
                      <a:lnTo>
                        <a:pt x="6440" y="32"/>
                      </a:lnTo>
                      <a:lnTo>
                        <a:pt x="6761" y="48"/>
                      </a:lnTo>
                      <a:lnTo>
                        <a:pt x="7080" y="48"/>
                      </a:lnTo>
                      <a:lnTo>
                        <a:pt x="7401" y="64"/>
                      </a:lnTo>
                      <a:cubicBezTo>
                        <a:pt x="7405" y="65"/>
                        <a:pt x="7409" y="68"/>
                        <a:pt x="7408" y="73"/>
                      </a:cubicBezTo>
                      <a:cubicBezTo>
                        <a:pt x="7408" y="77"/>
                        <a:pt x="7404" y="81"/>
                        <a:pt x="7400" y="80"/>
                      </a:cubicBezTo>
                      <a:lnTo>
                        <a:pt x="7080" y="64"/>
                      </a:lnTo>
                      <a:lnTo>
                        <a:pt x="6760" y="64"/>
                      </a:lnTo>
                      <a:lnTo>
                        <a:pt x="6441" y="48"/>
                      </a:lnTo>
                      <a:lnTo>
                        <a:pt x="6121" y="64"/>
                      </a:lnTo>
                      <a:cubicBezTo>
                        <a:pt x="6120" y="64"/>
                        <a:pt x="6120" y="64"/>
                        <a:pt x="6120" y="64"/>
                      </a:cubicBezTo>
                      <a:lnTo>
                        <a:pt x="5800" y="32"/>
                      </a:lnTo>
                      <a:lnTo>
                        <a:pt x="5480" y="16"/>
                      </a:lnTo>
                      <a:lnTo>
                        <a:pt x="5160" y="16"/>
                      </a:lnTo>
                      <a:lnTo>
                        <a:pt x="4840" y="16"/>
                      </a:lnTo>
                      <a:lnTo>
                        <a:pt x="4520" y="16"/>
                      </a:lnTo>
                      <a:lnTo>
                        <a:pt x="4185" y="16"/>
                      </a:lnTo>
                      <a:lnTo>
                        <a:pt x="3864" y="32"/>
                      </a:lnTo>
                      <a:lnTo>
                        <a:pt x="3544" y="32"/>
                      </a:lnTo>
                      <a:lnTo>
                        <a:pt x="3224" y="32"/>
                      </a:lnTo>
                      <a:lnTo>
                        <a:pt x="2904" y="32"/>
                      </a:lnTo>
                      <a:lnTo>
                        <a:pt x="2584" y="32"/>
                      </a:lnTo>
                      <a:lnTo>
                        <a:pt x="2264" y="32"/>
                      </a:lnTo>
                      <a:lnTo>
                        <a:pt x="1944" y="32"/>
                      </a:lnTo>
                      <a:lnTo>
                        <a:pt x="1625" y="32"/>
                      </a:lnTo>
                      <a:lnTo>
                        <a:pt x="1304" y="48"/>
                      </a:lnTo>
                      <a:lnTo>
                        <a:pt x="984" y="48"/>
                      </a:lnTo>
                      <a:lnTo>
                        <a:pt x="664" y="32"/>
                      </a:lnTo>
                      <a:lnTo>
                        <a:pt x="328" y="16"/>
                      </a:lnTo>
                      <a:lnTo>
                        <a:pt x="8" y="16"/>
                      </a:lnTo>
                      <a:cubicBezTo>
                        <a:pt x="4" y="16"/>
                        <a:pt x="0" y="13"/>
                        <a:pt x="0" y="8"/>
                      </a:cubicBezTo>
                      <a:cubicBezTo>
                        <a:pt x="0" y="4"/>
                        <a:pt x="4" y="0"/>
                        <a:pt x="8" y="0"/>
                      </a:cubicBezTo>
                      <a:close/>
                    </a:path>
                  </a:pathLst>
                </a:custGeom>
                <a:solidFill>
                  <a:srgbClr val="000000"/>
                </a:solidFill>
                <a:ln>
                  <a:noFill/>
                </a:ln>
                <a:extLst>
                  <a:ext uri="{91240B29-F687-4F45-9708-019B960494DF}">
                    <a14:hiddenLine xmlns:a14="http://schemas.microsoft.com/office/drawing/2010/main" w="5" cap="flat">
                      <a:solidFill>
                        <a:srgbClr val="000000"/>
                      </a:solidFill>
                      <a:prstDash val="solid"/>
                      <a:bevel/>
                      <a:headEnd/>
                      <a:tailEnd/>
                    </a14:hiddenLine>
                  </a:ext>
                </a:extLst>
              </p:spPr>
              <p:txBody>
                <a:bodyPr/>
                <a:lstStyle/>
                <a:p>
                  <a:endParaRPr lang="de-DE"/>
                </a:p>
              </p:txBody>
            </p:sp>
          </p:grpSp>
          <p:sp>
            <p:nvSpPr>
              <p:cNvPr id="22550" name="Text Box 74">
                <a:extLst>
                  <a:ext uri="{FF2B5EF4-FFF2-40B4-BE49-F238E27FC236}">
                    <a16:creationId xmlns:a16="http://schemas.microsoft.com/office/drawing/2014/main" id="{E301EE63-E0E4-449F-8D02-01C4025BCC78}"/>
                  </a:ext>
                </a:extLst>
              </p:cNvPr>
              <p:cNvSpPr txBox="1">
                <a:spLocks noChangeArrowheads="1"/>
              </p:cNvSpPr>
              <p:nvPr/>
            </p:nvSpPr>
            <p:spPr bwMode="auto">
              <a:xfrm>
                <a:off x="2589120" y="2519258"/>
                <a:ext cx="960820" cy="34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latin typeface="Calibri" panose="020F0502020204030204" pitchFamily="34" charset="0"/>
                  </a:rPr>
                  <a:t>North America</a:t>
                </a:r>
              </a:p>
            </p:txBody>
          </p:sp>
          <p:sp>
            <p:nvSpPr>
              <p:cNvPr id="22551" name="Text Box 75">
                <a:extLst>
                  <a:ext uri="{FF2B5EF4-FFF2-40B4-BE49-F238E27FC236}">
                    <a16:creationId xmlns:a16="http://schemas.microsoft.com/office/drawing/2014/main" id="{5DBCF5CC-40D5-458E-8171-7196A99E2222}"/>
                  </a:ext>
                </a:extLst>
              </p:cNvPr>
              <p:cNvSpPr txBox="1">
                <a:spLocks noChangeArrowheads="1"/>
              </p:cNvSpPr>
              <p:nvPr/>
            </p:nvSpPr>
            <p:spPr bwMode="auto">
              <a:xfrm>
                <a:off x="2589120" y="2806840"/>
                <a:ext cx="539652" cy="1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latin typeface="Calibri" panose="020F0502020204030204" pitchFamily="34" charset="0"/>
                  </a:rPr>
                  <a:t>Europe</a:t>
                </a:r>
              </a:p>
            </p:txBody>
          </p:sp>
          <p:sp>
            <p:nvSpPr>
              <p:cNvPr id="22552" name="Text Box 77">
                <a:extLst>
                  <a:ext uri="{FF2B5EF4-FFF2-40B4-BE49-F238E27FC236}">
                    <a16:creationId xmlns:a16="http://schemas.microsoft.com/office/drawing/2014/main" id="{4C478AFD-E9E7-42F8-816C-8B3FCF416D60}"/>
                  </a:ext>
                </a:extLst>
              </p:cNvPr>
              <p:cNvSpPr txBox="1">
                <a:spLocks noChangeArrowheads="1"/>
              </p:cNvSpPr>
              <p:nvPr/>
            </p:nvSpPr>
            <p:spPr bwMode="auto">
              <a:xfrm>
                <a:off x="2589120" y="2076707"/>
                <a:ext cx="1140395" cy="19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latin typeface="Calibri" panose="020F0502020204030204" pitchFamily="34" charset="0"/>
                  </a:rPr>
                  <a:t>Rest of the world</a:t>
                </a:r>
              </a:p>
            </p:txBody>
          </p:sp>
        </p:grpSp>
        <p:cxnSp>
          <p:nvCxnSpPr>
            <p:cNvPr id="22533" name="Gerade Verbindung 25">
              <a:extLst>
                <a:ext uri="{FF2B5EF4-FFF2-40B4-BE49-F238E27FC236}">
                  <a16:creationId xmlns:a16="http://schemas.microsoft.com/office/drawing/2014/main" id="{E5869BA1-A74E-49B5-A6F7-60FFB3A0B26A}"/>
                </a:ext>
              </a:extLst>
            </p:cNvPr>
            <p:cNvCxnSpPr>
              <a:cxnSpLocks noChangeShapeType="1"/>
            </p:cNvCxnSpPr>
            <p:nvPr/>
          </p:nvCxnSpPr>
          <p:spPr bwMode="auto">
            <a:xfrm>
              <a:off x="1645920" y="2000250"/>
              <a:ext cx="3703320" cy="0"/>
            </a:xfrm>
            <a:prstGeom prst="line">
              <a:avLst/>
            </a:prstGeom>
            <a:noFill/>
            <a:ln w="0" algn="ctr">
              <a:solidFill>
                <a:schemeClr val="tx1"/>
              </a:solidFill>
              <a:prstDash val="dash"/>
              <a:round/>
              <a:headEnd/>
              <a:tailEnd/>
            </a:ln>
            <a:extLst>
              <a:ext uri="{909E8E84-426E-40DD-AFC4-6F175D3DCCD1}">
                <a14:hiddenFill xmlns:a14="http://schemas.microsoft.com/office/drawing/2010/main">
                  <a:noFill/>
                </a14:hiddenFill>
              </a:ext>
            </a:extLst>
          </p:spPr>
        </p:cxn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uppieren 92">
            <a:extLst>
              <a:ext uri="{FF2B5EF4-FFF2-40B4-BE49-F238E27FC236}">
                <a16:creationId xmlns:a16="http://schemas.microsoft.com/office/drawing/2014/main" id="{C941CD64-56DC-45F8-9EFF-83FC99094552}"/>
              </a:ext>
            </a:extLst>
          </p:cNvPr>
          <p:cNvGrpSpPr>
            <a:grpSpLocks/>
          </p:cNvGrpSpPr>
          <p:nvPr/>
        </p:nvGrpSpPr>
        <p:grpSpPr bwMode="auto">
          <a:xfrm>
            <a:off x="1565275" y="1541463"/>
            <a:ext cx="6897688" cy="4816475"/>
            <a:chOff x="1809173" y="2192968"/>
            <a:chExt cx="4275080" cy="2753050"/>
          </a:xfrm>
        </p:grpSpPr>
        <p:grpSp>
          <p:nvGrpSpPr>
            <p:cNvPr id="23556" name="Gruppieren 90">
              <a:extLst>
                <a:ext uri="{FF2B5EF4-FFF2-40B4-BE49-F238E27FC236}">
                  <a16:creationId xmlns:a16="http://schemas.microsoft.com/office/drawing/2014/main" id="{DB922D34-C124-4552-A7B9-F00E760D8E65}"/>
                </a:ext>
              </a:extLst>
            </p:cNvPr>
            <p:cNvGrpSpPr>
              <a:grpSpLocks/>
            </p:cNvGrpSpPr>
            <p:nvPr/>
          </p:nvGrpSpPr>
          <p:grpSpPr bwMode="auto">
            <a:xfrm>
              <a:off x="1809173" y="2283414"/>
              <a:ext cx="4172285" cy="2662604"/>
              <a:chOff x="1809173" y="1988804"/>
              <a:chExt cx="4172285" cy="2958555"/>
            </a:xfrm>
          </p:grpSpPr>
          <p:sp>
            <p:nvSpPr>
              <p:cNvPr id="23560" name="Freeform 54">
                <a:extLst>
                  <a:ext uri="{FF2B5EF4-FFF2-40B4-BE49-F238E27FC236}">
                    <a16:creationId xmlns:a16="http://schemas.microsoft.com/office/drawing/2014/main" id="{89011DE8-0DD5-4F90-917C-2E3BDB7DA52D}"/>
                  </a:ext>
                </a:extLst>
              </p:cNvPr>
              <p:cNvSpPr>
                <a:spLocks noEditPoints="1"/>
              </p:cNvSpPr>
              <p:nvPr/>
            </p:nvSpPr>
            <p:spPr bwMode="auto">
              <a:xfrm>
                <a:off x="2217788" y="2082906"/>
                <a:ext cx="38369" cy="2606454"/>
              </a:xfrm>
              <a:custGeom>
                <a:avLst/>
                <a:gdLst>
                  <a:gd name="T0" fmla="*/ 0 w 24"/>
                  <a:gd name="T1" fmla="*/ 2147483647 h 1642"/>
                  <a:gd name="T2" fmla="*/ 61340846 w 24"/>
                  <a:gd name="T3" fmla="*/ 2147483647 h 1642"/>
                  <a:gd name="T4" fmla="*/ 61340846 w 24"/>
                  <a:gd name="T5" fmla="*/ 2147483647 h 1642"/>
                  <a:gd name="T6" fmla="*/ 0 w 24"/>
                  <a:gd name="T7" fmla="*/ 2147483647 h 1642"/>
                  <a:gd name="T8" fmla="*/ 0 w 24"/>
                  <a:gd name="T9" fmla="*/ 2147483647 h 1642"/>
                  <a:gd name="T10" fmla="*/ 0 w 24"/>
                  <a:gd name="T11" fmla="*/ 2147483647 h 1642"/>
                  <a:gd name="T12" fmla="*/ 61340846 w 24"/>
                  <a:gd name="T13" fmla="*/ 2147483647 h 1642"/>
                  <a:gd name="T14" fmla="*/ 61340846 w 24"/>
                  <a:gd name="T15" fmla="*/ 2147483647 h 1642"/>
                  <a:gd name="T16" fmla="*/ 0 w 24"/>
                  <a:gd name="T17" fmla="*/ 2147483647 h 1642"/>
                  <a:gd name="T18" fmla="*/ 0 w 24"/>
                  <a:gd name="T19" fmla="*/ 2147483647 h 1642"/>
                  <a:gd name="T20" fmla="*/ 0 w 24"/>
                  <a:gd name="T21" fmla="*/ 2056098722 h 1642"/>
                  <a:gd name="T22" fmla="*/ 61340846 w 24"/>
                  <a:gd name="T23" fmla="*/ 2056098722 h 1642"/>
                  <a:gd name="T24" fmla="*/ 61340846 w 24"/>
                  <a:gd name="T25" fmla="*/ 2068697637 h 1642"/>
                  <a:gd name="T26" fmla="*/ 0 w 24"/>
                  <a:gd name="T27" fmla="*/ 2068697637 h 1642"/>
                  <a:gd name="T28" fmla="*/ 0 w 24"/>
                  <a:gd name="T29" fmla="*/ 2056098722 h 1642"/>
                  <a:gd name="T30" fmla="*/ 0 w 24"/>
                  <a:gd name="T31" fmla="*/ 1028049361 h 1642"/>
                  <a:gd name="T32" fmla="*/ 61340846 w 24"/>
                  <a:gd name="T33" fmla="*/ 1028049361 h 1642"/>
                  <a:gd name="T34" fmla="*/ 61340846 w 24"/>
                  <a:gd name="T35" fmla="*/ 1040648276 h 1642"/>
                  <a:gd name="T36" fmla="*/ 0 w 24"/>
                  <a:gd name="T37" fmla="*/ 1040648276 h 1642"/>
                  <a:gd name="T38" fmla="*/ 0 w 24"/>
                  <a:gd name="T39" fmla="*/ 1028049361 h 1642"/>
                  <a:gd name="T40" fmla="*/ 0 w 24"/>
                  <a:gd name="T41" fmla="*/ 0 h 1642"/>
                  <a:gd name="T42" fmla="*/ 61340846 w 24"/>
                  <a:gd name="T43" fmla="*/ 0 h 1642"/>
                  <a:gd name="T44" fmla="*/ 61340846 w 24"/>
                  <a:gd name="T45" fmla="*/ 12598919 h 1642"/>
                  <a:gd name="T46" fmla="*/ 0 w 24"/>
                  <a:gd name="T47" fmla="*/ 12598919 h 1642"/>
                  <a:gd name="T48" fmla="*/ 0 w 24"/>
                  <a:gd name="T49" fmla="*/ 0 h 16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1642"/>
                  <a:gd name="T77" fmla="*/ 24 w 24"/>
                  <a:gd name="T78" fmla="*/ 1642 h 16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1642">
                    <a:moveTo>
                      <a:pt x="0" y="1637"/>
                    </a:moveTo>
                    <a:lnTo>
                      <a:pt x="24" y="1637"/>
                    </a:lnTo>
                    <a:lnTo>
                      <a:pt x="24" y="1642"/>
                    </a:lnTo>
                    <a:lnTo>
                      <a:pt x="0" y="1642"/>
                    </a:lnTo>
                    <a:lnTo>
                      <a:pt x="0" y="1637"/>
                    </a:lnTo>
                    <a:close/>
                    <a:moveTo>
                      <a:pt x="0" y="1224"/>
                    </a:moveTo>
                    <a:lnTo>
                      <a:pt x="24" y="1224"/>
                    </a:lnTo>
                    <a:lnTo>
                      <a:pt x="24" y="1229"/>
                    </a:lnTo>
                    <a:lnTo>
                      <a:pt x="0" y="1229"/>
                    </a:lnTo>
                    <a:lnTo>
                      <a:pt x="0" y="1224"/>
                    </a:lnTo>
                    <a:close/>
                    <a:moveTo>
                      <a:pt x="0" y="816"/>
                    </a:moveTo>
                    <a:lnTo>
                      <a:pt x="24" y="816"/>
                    </a:lnTo>
                    <a:lnTo>
                      <a:pt x="24" y="821"/>
                    </a:lnTo>
                    <a:lnTo>
                      <a:pt x="0" y="821"/>
                    </a:lnTo>
                    <a:lnTo>
                      <a:pt x="0" y="816"/>
                    </a:lnTo>
                    <a:close/>
                    <a:moveTo>
                      <a:pt x="0" y="408"/>
                    </a:moveTo>
                    <a:lnTo>
                      <a:pt x="24" y="408"/>
                    </a:lnTo>
                    <a:lnTo>
                      <a:pt x="24" y="413"/>
                    </a:lnTo>
                    <a:lnTo>
                      <a:pt x="0" y="413"/>
                    </a:lnTo>
                    <a:lnTo>
                      <a:pt x="0" y="408"/>
                    </a:lnTo>
                    <a:close/>
                    <a:moveTo>
                      <a:pt x="0" y="0"/>
                    </a:moveTo>
                    <a:lnTo>
                      <a:pt x="24" y="0"/>
                    </a:lnTo>
                    <a:lnTo>
                      <a:pt x="24" y="5"/>
                    </a:lnTo>
                    <a:lnTo>
                      <a:pt x="0"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1" name="Freeform 56">
                <a:extLst>
                  <a:ext uri="{FF2B5EF4-FFF2-40B4-BE49-F238E27FC236}">
                    <a16:creationId xmlns:a16="http://schemas.microsoft.com/office/drawing/2014/main" id="{0C4EFBEB-AEE0-4ACF-AF4E-1E0B8AA0EC5C}"/>
                  </a:ext>
                </a:extLst>
              </p:cNvPr>
              <p:cNvSpPr>
                <a:spLocks noEditPoints="1"/>
              </p:cNvSpPr>
              <p:nvPr/>
            </p:nvSpPr>
            <p:spPr bwMode="auto">
              <a:xfrm>
                <a:off x="2251238" y="4684319"/>
                <a:ext cx="3270262" cy="38315"/>
              </a:xfrm>
              <a:custGeom>
                <a:avLst/>
                <a:gdLst>
                  <a:gd name="T0" fmla="*/ 12601618 w 2060"/>
                  <a:gd name="T1" fmla="*/ 0 h 24"/>
                  <a:gd name="T2" fmla="*/ 12601618 w 2060"/>
                  <a:gd name="T3" fmla="*/ 61168307 h 24"/>
                  <a:gd name="T4" fmla="*/ 0 w 2060"/>
                  <a:gd name="T5" fmla="*/ 61168307 h 24"/>
                  <a:gd name="T6" fmla="*/ 0 w 2060"/>
                  <a:gd name="T7" fmla="*/ 0 h 24"/>
                  <a:gd name="T8" fmla="*/ 12601618 w 2060"/>
                  <a:gd name="T9" fmla="*/ 0 h 24"/>
                  <a:gd name="T10" fmla="*/ 871980421 w 2060"/>
                  <a:gd name="T11" fmla="*/ 0 h 24"/>
                  <a:gd name="T12" fmla="*/ 871980421 w 2060"/>
                  <a:gd name="T13" fmla="*/ 61168307 h 24"/>
                  <a:gd name="T14" fmla="*/ 859378805 w 2060"/>
                  <a:gd name="T15" fmla="*/ 61168307 h 24"/>
                  <a:gd name="T16" fmla="*/ 859378805 w 2060"/>
                  <a:gd name="T17" fmla="*/ 0 h 24"/>
                  <a:gd name="T18" fmla="*/ 871980421 w 2060"/>
                  <a:gd name="T19" fmla="*/ 0 h 24"/>
                  <a:gd name="T20" fmla="*/ 1731359226 w 2060"/>
                  <a:gd name="T21" fmla="*/ 0 h 24"/>
                  <a:gd name="T22" fmla="*/ 1731359226 w 2060"/>
                  <a:gd name="T23" fmla="*/ 61168307 h 24"/>
                  <a:gd name="T24" fmla="*/ 1718759198 w 2060"/>
                  <a:gd name="T25" fmla="*/ 61168307 h 24"/>
                  <a:gd name="T26" fmla="*/ 1718759198 w 2060"/>
                  <a:gd name="T27" fmla="*/ 0 h 24"/>
                  <a:gd name="T28" fmla="*/ 1731359226 w 2060"/>
                  <a:gd name="T29" fmla="*/ 0 h 24"/>
                  <a:gd name="T30" fmla="*/ 2147483647 w 2060"/>
                  <a:gd name="T31" fmla="*/ 0 h 24"/>
                  <a:gd name="T32" fmla="*/ 2147483647 w 2060"/>
                  <a:gd name="T33" fmla="*/ 61168307 h 24"/>
                  <a:gd name="T34" fmla="*/ 2147483647 w 2060"/>
                  <a:gd name="T35" fmla="*/ 61168307 h 24"/>
                  <a:gd name="T36" fmla="*/ 2147483647 w 2060"/>
                  <a:gd name="T37" fmla="*/ 0 h 24"/>
                  <a:gd name="T38" fmla="*/ 2147483647 w 2060"/>
                  <a:gd name="T39" fmla="*/ 0 h 24"/>
                  <a:gd name="T40" fmla="*/ 2147483647 w 2060"/>
                  <a:gd name="T41" fmla="*/ 0 h 24"/>
                  <a:gd name="T42" fmla="*/ 2147483647 w 2060"/>
                  <a:gd name="T43" fmla="*/ 61168307 h 24"/>
                  <a:gd name="T44" fmla="*/ 2147483647 w 2060"/>
                  <a:gd name="T45" fmla="*/ 61168307 h 24"/>
                  <a:gd name="T46" fmla="*/ 2147483647 w 2060"/>
                  <a:gd name="T47" fmla="*/ 0 h 24"/>
                  <a:gd name="T48" fmla="*/ 2147483647 w 2060"/>
                  <a:gd name="T49" fmla="*/ 0 h 24"/>
                  <a:gd name="T50" fmla="*/ 2147483647 w 2060"/>
                  <a:gd name="T51" fmla="*/ 0 h 24"/>
                  <a:gd name="T52" fmla="*/ 2147483647 w 2060"/>
                  <a:gd name="T53" fmla="*/ 61168307 h 24"/>
                  <a:gd name="T54" fmla="*/ 2147483647 w 2060"/>
                  <a:gd name="T55" fmla="*/ 61168307 h 24"/>
                  <a:gd name="T56" fmla="*/ 2147483647 w 2060"/>
                  <a:gd name="T57" fmla="*/ 0 h 24"/>
                  <a:gd name="T58" fmla="*/ 2147483647 w 2060"/>
                  <a:gd name="T59" fmla="*/ 0 h 24"/>
                  <a:gd name="T60" fmla="*/ 2147483647 w 2060"/>
                  <a:gd name="T61" fmla="*/ 0 h 24"/>
                  <a:gd name="T62" fmla="*/ 2147483647 w 2060"/>
                  <a:gd name="T63" fmla="*/ 61168307 h 24"/>
                  <a:gd name="T64" fmla="*/ 2147483647 w 2060"/>
                  <a:gd name="T65" fmla="*/ 61168307 h 24"/>
                  <a:gd name="T66" fmla="*/ 2147483647 w 2060"/>
                  <a:gd name="T67" fmla="*/ 0 h 24"/>
                  <a:gd name="T68" fmla="*/ 2147483647 w 2060"/>
                  <a:gd name="T69" fmla="*/ 0 h 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60"/>
                  <a:gd name="T106" fmla="*/ 0 h 24"/>
                  <a:gd name="T107" fmla="*/ 2060 w 2060"/>
                  <a:gd name="T108" fmla="*/ 24 h 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60" h="24">
                    <a:moveTo>
                      <a:pt x="5" y="0"/>
                    </a:moveTo>
                    <a:lnTo>
                      <a:pt x="5" y="24"/>
                    </a:lnTo>
                    <a:lnTo>
                      <a:pt x="0" y="24"/>
                    </a:lnTo>
                    <a:lnTo>
                      <a:pt x="0" y="0"/>
                    </a:lnTo>
                    <a:lnTo>
                      <a:pt x="5" y="0"/>
                    </a:lnTo>
                    <a:close/>
                    <a:moveTo>
                      <a:pt x="346" y="0"/>
                    </a:moveTo>
                    <a:lnTo>
                      <a:pt x="346" y="24"/>
                    </a:lnTo>
                    <a:lnTo>
                      <a:pt x="341" y="24"/>
                    </a:lnTo>
                    <a:lnTo>
                      <a:pt x="341" y="0"/>
                    </a:lnTo>
                    <a:lnTo>
                      <a:pt x="346" y="0"/>
                    </a:lnTo>
                    <a:close/>
                    <a:moveTo>
                      <a:pt x="687" y="0"/>
                    </a:moveTo>
                    <a:lnTo>
                      <a:pt x="687" y="24"/>
                    </a:lnTo>
                    <a:lnTo>
                      <a:pt x="682" y="24"/>
                    </a:lnTo>
                    <a:lnTo>
                      <a:pt x="682" y="0"/>
                    </a:lnTo>
                    <a:lnTo>
                      <a:pt x="687" y="0"/>
                    </a:lnTo>
                    <a:close/>
                    <a:moveTo>
                      <a:pt x="1032" y="0"/>
                    </a:moveTo>
                    <a:lnTo>
                      <a:pt x="1032" y="24"/>
                    </a:lnTo>
                    <a:lnTo>
                      <a:pt x="1028" y="24"/>
                    </a:lnTo>
                    <a:lnTo>
                      <a:pt x="1028" y="0"/>
                    </a:lnTo>
                    <a:lnTo>
                      <a:pt x="1032" y="0"/>
                    </a:lnTo>
                    <a:close/>
                    <a:moveTo>
                      <a:pt x="1373" y="0"/>
                    </a:moveTo>
                    <a:lnTo>
                      <a:pt x="1373" y="24"/>
                    </a:lnTo>
                    <a:lnTo>
                      <a:pt x="1368" y="24"/>
                    </a:lnTo>
                    <a:lnTo>
                      <a:pt x="1368" y="0"/>
                    </a:lnTo>
                    <a:lnTo>
                      <a:pt x="1373" y="0"/>
                    </a:lnTo>
                    <a:close/>
                    <a:moveTo>
                      <a:pt x="1719" y="0"/>
                    </a:moveTo>
                    <a:lnTo>
                      <a:pt x="1719" y="24"/>
                    </a:lnTo>
                    <a:lnTo>
                      <a:pt x="1714" y="24"/>
                    </a:lnTo>
                    <a:lnTo>
                      <a:pt x="1714" y="0"/>
                    </a:lnTo>
                    <a:lnTo>
                      <a:pt x="1719" y="0"/>
                    </a:lnTo>
                    <a:close/>
                    <a:moveTo>
                      <a:pt x="2060" y="0"/>
                    </a:moveTo>
                    <a:lnTo>
                      <a:pt x="2060" y="24"/>
                    </a:lnTo>
                    <a:lnTo>
                      <a:pt x="2055" y="24"/>
                    </a:lnTo>
                    <a:lnTo>
                      <a:pt x="2055" y="0"/>
                    </a:lnTo>
                    <a:lnTo>
                      <a:pt x="20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2" name="Freeform 57">
                <a:extLst>
                  <a:ext uri="{FF2B5EF4-FFF2-40B4-BE49-F238E27FC236}">
                    <a16:creationId xmlns:a16="http://schemas.microsoft.com/office/drawing/2014/main" id="{721A59E2-5C66-4213-B9ED-905FEE344C18}"/>
                  </a:ext>
                </a:extLst>
              </p:cNvPr>
              <p:cNvSpPr>
                <a:spLocks/>
              </p:cNvSpPr>
              <p:nvPr/>
            </p:nvSpPr>
            <p:spPr bwMode="auto">
              <a:xfrm>
                <a:off x="2266980" y="4285032"/>
                <a:ext cx="3636248" cy="123013"/>
              </a:xfrm>
              <a:custGeom>
                <a:avLst/>
                <a:gdLst>
                  <a:gd name="T0" fmla="*/ 53771987 w 7553"/>
                  <a:gd name="T1" fmla="*/ 43988390 h 257"/>
                  <a:gd name="T2" fmla="*/ 106153121 w 7553"/>
                  <a:gd name="T3" fmla="*/ 44217184 h 257"/>
                  <a:gd name="T4" fmla="*/ 160620791 w 7553"/>
                  <a:gd name="T5" fmla="*/ 55214637 h 257"/>
                  <a:gd name="T6" fmla="*/ 213465527 w 7553"/>
                  <a:gd name="T7" fmla="*/ 32991416 h 257"/>
                  <a:gd name="T8" fmla="*/ 317069502 w 7553"/>
                  <a:gd name="T9" fmla="*/ 36656914 h 257"/>
                  <a:gd name="T10" fmla="*/ 424613447 w 7553"/>
                  <a:gd name="T11" fmla="*/ 25659933 h 257"/>
                  <a:gd name="T12" fmla="*/ 531925462 w 7553"/>
                  <a:gd name="T13" fmla="*/ 11226251 h 257"/>
                  <a:gd name="T14" fmla="*/ 584538630 w 7553"/>
                  <a:gd name="T15" fmla="*/ 18557730 h 257"/>
                  <a:gd name="T16" fmla="*/ 635992995 w 7553"/>
                  <a:gd name="T17" fmla="*/ 18328457 h 257"/>
                  <a:gd name="T18" fmla="*/ 688374113 w 7553"/>
                  <a:gd name="T19" fmla="*/ 29554704 h 257"/>
                  <a:gd name="T20" fmla="*/ 743073321 w 7553"/>
                  <a:gd name="T21" fmla="*/ 14891749 h 257"/>
                  <a:gd name="T22" fmla="*/ 795454440 w 7553"/>
                  <a:gd name="T23" fmla="*/ 14662955 h 257"/>
                  <a:gd name="T24" fmla="*/ 899289923 w 7553"/>
                  <a:gd name="T25" fmla="*/ 7331477 h 257"/>
                  <a:gd name="T26" fmla="*/ 955379984 w 7553"/>
                  <a:gd name="T27" fmla="*/ 229273 h 257"/>
                  <a:gd name="T28" fmla="*/ 1058983658 w 7553"/>
                  <a:gd name="T29" fmla="*/ 10996978 h 257"/>
                  <a:gd name="T30" fmla="*/ 1114146003 w 7553"/>
                  <a:gd name="T31" fmla="*/ 3894773 h 257"/>
                  <a:gd name="T32" fmla="*/ 1166759653 w 7553"/>
                  <a:gd name="T33" fmla="*/ 11226251 h 257"/>
                  <a:gd name="T34" fmla="*/ 1217981967 w 7553"/>
                  <a:gd name="T35" fmla="*/ 18557730 h 257"/>
                  <a:gd name="T36" fmla="*/ 1325756998 w 7553"/>
                  <a:gd name="T37" fmla="*/ 7331477 h 257"/>
                  <a:gd name="T38" fmla="*/ 1377906549 w 7553"/>
                  <a:gd name="T39" fmla="*/ 3665499 h 257"/>
                  <a:gd name="T40" fmla="*/ 1485219407 w 7553"/>
                  <a:gd name="T41" fmla="*/ 3665499 h 257"/>
                  <a:gd name="T42" fmla="*/ 1537832093 w 7553"/>
                  <a:gd name="T43" fmla="*/ 22223229 h 257"/>
                  <a:gd name="T44" fmla="*/ 1589054408 w 7553"/>
                  <a:gd name="T45" fmla="*/ 18328457 h 257"/>
                  <a:gd name="T46" fmla="*/ 1641668058 w 7553"/>
                  <a:gd name="T47" fmla="*/ 14891749 h 257"/>
                  <a:gd name="T48" fmla="*/ 1696830402 w 7553"/>
                  <a:gd name="T49" fmla="*/ 29325431 h 257"/>
                  <a:gd name="T50" fmla="*/ 1750370325 w 7553"/>
                  <a:gd name="T51" fmla="*/ 35052960 h 257"/>
                  <a:gd name="T52" fmla="*/ 1696598353 w 7553"/>
                  <a:gd name="T53" fmla="*/ 32991416 h 257"/>
                  <a:gd name="T54" fmla="*/ 1640508772 w 7553"/>
                  <a:gd name="T55" fmla="*/ 18328457 h 257"/>
                  <a:gd name="T56" fmla="*/ 1589286458 w 7553"/>
                  <a:gd name="T57" fmla="*/ 21993956 h 257"/>
                  <a:gd name="T58" fmla="*/ 1536672808 w 7553"/>
                  <a:gd name="T59" fmla="*/ 25659933 h 257"/>
                  <a:gd name="T60" fmla="*/ 1485450493 w 7553"/>
                  <a:gd name="T61" fmla="*/ 7331477 h 257"/>
                  <a:gd name="T62" fmla="*/ 1377675462 w 7553"/>
                  <a:gd name="T63" fmla="*/ 7331477 h 257"/>
                  <a:gd name="T64" fmla="*/ 1325989048 w 7553"/>
                  <a:gd name="T65" fmla="*/ 10996978 h 257"/>
                  <a:gd name="T66" fmla="*/ 1218677153 w 7553"/>
                  <a:gd name="T67" fmla="*/ 21993956 h 257"/>
                  <a:gd name="T68" fmla="*/ 1166063504 w 7553"/>
                  <a:gd name="T69" fmla="*/ 14662955 h 257"/>
                  <a:gd name="T70" fmla="*/ 1114841189 w 7553"/>
                  <a:gd name="T71" fmla="*/ 7331477 h 257"/>
                  <a:gd name="T72" fmla="*/ 1058751609 w 7553"/>
                  <a:gd name="T73" fmla="*/ 14662955 h 257"/>
                  <a:gd name="T74" fmla="*/ 954684798 w 7553"/>
                  <a:gd name="T75" fmla="*/ 3665499 h 257"/>
                  <a:gd name="T76" fmla="*/ 899521972 w 7553"/>
                  <a:gd name="T77" fmla="*/ 10996978 h 257"/>
                  <a:gd name="T78" fmla="*/ 795454440 w 7553"/>
                  <a:gd name="T79" fmla="*/ 18328457 h 257"/>
                  <a:gd name="T80" fmla="*/ 744232125 w 7553"/>
                  <a:gd name="T81" fmla="*/ 18328457 h 257"/>
                  <a:gd name="T82" fmla="*/ 687678927 w 7553"/>
                  <a:gd name="T83" fmla="*/ 32991416 h 257"/>
                  <a:gd name="T84" fmla="*/ 635992995 w 7553"/>
                  <a:gd name="T85" fmla="*/ 21993956 h 257"/>
                  <a:gd name="T86" fmla="*/ 583843444 w 7553"/>
                  <a:gd name="T87" fmla="*/ 21993956 h 257"/>
                  <a:gd name="T88" fmla="*/ 532621130 w 7553"/>
                  <a:gd name="T89" fmla="*/ 14662955 h 257"/>
                  <a:gd name="T90" fmla="*/ 424845015 w 7553"/>
                  <a:gd name="T91" fmla="*/ 29325431 h 257"/>
                  <a:gd name="T92" fmla="*/ 317069502 w 7553"/>
                  <a:gd name="T93" fmla="*/ 40322413 h 257"/>
                  <a:gd name="T94" fmla="*/ 213233478 w 7553"/>
                  <a:gd name="T95" fmla="*/ 36656914 h 257"/>
                  <a:gd name="T96" fmla="*/ 162243213 w 7553"/>
                  <a:gd name="T97" fmla="*/ 58650862 h 257"/>
                  <a:gd name="T98" fmla="*/ 105457935 w 7553"/>
                  <a:gd name="T99" fmla="*/ 47653888 h 257"/>
                  <a:gd name="T100" fmla="*/ 54003556 w 7553"/>
                  <a:gd name="T101" fmla="*/ 47653888 h 257"/>
                  <a:gd name="T102" fmla="*/ 0 w 7553"/>
                  <a:gd name="T103" fmla="*/ 49715911 h 2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53"/>
                  <a:gd name="T157" fmla="*/ 0 h 257"/>
                  <a:gd name="T158" fmla="*/ 7553 w 7553"/>
                  <a:gd name="T159" fmla="*/ 257 h 2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53" h="257">
                    <a:moveTo>
                      <a:pt x="8" y="208"/>
                    </a:moveTo>
                    <a:lnTo>
                      <a:pt x="232" y="192"/>
                    </a:lnTo>
                    <a:lnTo>
                      <a:pt x="456" y="192"/>
                    </a:lnTo>
                    <a:cubicBezTo>
                      <a:pt x="457" y="192"/>
                      <a:pt x="458" y="193"/>
                      <a:pt x="458" y="193"/>
                    </a:cubicBezTo>
                    <a:lnTo>
                      <a:pt x="698" y="241"/>
                    </a:lnTo>
                    <a:lnTo>
                      <a:pt x="693" y="241"/>
                    </a:lnTo>
                    <a:lnTo>
                      <a:pt x="917" y="145"/>
                    </a:lnTo>
                    <a:cubicBezTo>
                      <a:pt x="918" y="145"/>
                      <a:pt x="920" y="144"/>
                      <a:pt x="921" y="144"/>
                    </a:cubicBezTo>
                    <a:lnTo>
                      <a:pt x="1145" y="160"/>
                    </a:lnTo>
                    <a:lnTo>
                      <a:pt x="1368" y="160"/>
                    </a:lnTo>
                    <a:lnTo>
                      <a:pt x="1607" y="129"/>
                    </a:lnTo>
                    <a:lnTo>
                      <a:pt x="1832" y="112"/>
                    </a:lnTo>
                    <a:lnTo>
                      <a:pt x="2056" y="96"/>
                    </a:lnTo>
                    <a:lnTo>
                      <a:pt x="2295" y="49"/>
                    </a:lnTo>
                    <a:cubicBezTo>
                      <a:pt x="2296" y="48"/>
                      <a:pt x="2297" y="48"/>
                      <a:pt x="2298" y="49"/>
                    </a:cubicBezTo>
                    <a:lnTo>
                      <a:pt x="2522" y="81"/>
                    </a:lnTo>
                    <a:lnTo>
                      <a:pt x="2520" y="80"/>
                    </a:lnTo>
                    <a:lnTo>
                      <a:pt x="2744" y="80"/>
                    </a:lnTo>
                    <a:cubicBezTo>
                      <a:pt x="2745" y="80"/>
                      <a:pt x="2746" y="81"/>
                      <a:pt x="2746" y="81"/>
                    </a:cubicBezTo>
                    <a:lnTo>
                      <a:pt x="2970" y="129"/>
                    </a:lnTo>
                    <a:lnTo>
                      <a:pt x="2966" y="129"/>
                    </a:lnTo>
                    <a:lnTo>
                      <a:pt x="3206" y="65"/>
                    </a:lnTo>
                    <a:cubicBezTo>
                      <a:pt x="3207" y="65"/>
                      <a:pt x="3208" y="64"/>
                      <a:pt x="3208" y="64"/>
                    </a:cubicBezTo>
                    <a:lnTo>
                      <a:pt x="3432" y="64"/>
                    </a:lnTo>
                    <a:lnTo>
                      <a:pt x="3656" y="48"/>
                    </a:lnTo>
                    <a:lnTo>
                      <a:pt x="3880" y="32"/>
                    </a:lnTo>
                    <a:lnTo>
                      <a:pt x="4119" y="1"/>
                    </a:lnTo>
                    <a:cubicBezTo>
                      <a:pt x="4120" y="0"/>
                      <a:pt x="4121" y="0"/>
                      <a:pt x="4122" y="1"/>
                    </a:cubicBezTo>
                    <a:lnTo>
                      <a:pt x="4346" y="33"/>
                    </a:lnTo>
                    <a:lnTo>
                      <a:pt x="4569" y="48"/>
                    </a:lnTo>
                    <a:lnTo>
                      <a:pt x="4567" y="49"/>
                    </a:lnTo>
                    <a:lnTo>
                      <a:pt x="4807" y="17"/>
                    </a:lnTo>
                    <a:cubicBezTo>
                      <a:pt x="4808" y="16"/>
                      <a:pt x="4809" y="16"/>
                      <a:pt x="4810" y="17"/>
                    </a:cubicBezTo>
                    <a:lnTo>
                      <a:pt x="5034" y="49"/>
                    </a:lnTo>
                    <a:lnTo>
                      <a:pt x="5258" y="81"/>
                    </a:lnTo>
                    <a:lnTo>
                      <a:pt x="5255" y="81"/>
                    </a:lnTo>
                    <a:lnTo>
                      <a:pt x="5479" y="49"/>
                    </a:lnTo>
                    <a:lnTo>
                      <a:pt x="5720" y="32"/>
                    </a:lnTo>
                    <a:lnTo>
                      <a:pt x="5944" y="16"/>
                    </a:lnTo>
                    <a:cubicBezTo>
                      <a:pt x="5944" y="16"/>
                      <a:pt x="5945" y="16"/>
                      <a:pt x="5945" y="16"/>
                    </a:cubicBezTo>
                    <a:lnTo>
                      <a:pt x="6169" y="32"/>
                    </a:lnTo>
                    <a:lnTo>
                      <a:pt x="6408" y="16"/>
                    </a:lnTo>
                    <a:cubicBezTo>
                      <a:pt x="6409" y="16"/>
                      <a:pt x="6410" y="17"/>
                      <a:pt x="6411" y="17"/>
                    </a:cubicBezTo>
                    <a:lnTo>
                      <a:pt x="6635" y="97"/>
                    </a:lnTo>
                    <a:lnTo>
                      <a:pt x="6632" y="96"/>
                    </a:lnTo>
                    <a:lnTo>
                      <a:pt x="6856" y="80"/>
                    </a:lnTo>
                    <a:lnTo>
                      <a:pt x="7080" y="64"/>
                    </a:lnTo>
                    <a:cubicBezTo>
                      <a:pt x="7081" y="64"/>
                      <a:pt x="7082" y="65"/>
                      <a:pt x="7083" y="65"/>
                    </a:cubicBezTo>
                    <a:lnTo>
                      <a:pt x="7323" y="129"/>
                    </a:lnTo>
                    <a:lnTo>
                      <a:pt x="7321" y="128"/>
                    </a:lnTo>
                    <a:lnTo>
                      <a:pt x="7545" y="144"/>
                    </a:lnTo>
                    <a:cubicBezTo>
                      <a:pt x="7549" y="145"/>
                      <a:pt x="7553" y="149"/>
                      <a:pt x="7552" y="153"/>
                    </a:cubicBezTo>
                    <a:cubicBezTo>
                      <a:pt x="7552" y="157"/>
                      <a:pt x="7548" y="161"/>
                      <a:pt x="7544" y="160"/>
                    </a:cubicBezTo>
                    <a:lnTo>
                      <a:pt x="7320" y="144"/>
                    </a:lnTo>
                    <a:cubicBezTo>
                      <a:pt x="7319" y="144"/>
                      <a:pt x="7319" y="144"/>
                      <a:pt x="7318" y="144"/>
                    </a:cubicBezTo>
                    <a:lnTo>
                      <a:pt x="7078" y="80"/>
                    </a:lnTo>
                    <a:lnTo>
                      <a:pt x="7081" y="80"/>
                    </a:lnTo>
                    <a:lnTo>
                      <a:pt x="6857" y="96"/>
                    </a:lnTo>
                    <a:lnTo>
                      <a:pt x="6633" y="112"/>
                    </a:lnTo>
                    <a:cubicBezTo>
                      <a:pt x="6632" y="113"/>
                      <a:pt x="6631" y="112"/>
                      <a:pt x="6630" y="112"/>
                    </a:cubicBezTo>
                    <a:lnTo>
                      <a:pt x="6406" y="32"/>
                    </a:lnTo>
                    <a:lnTo>
                      <a:pt x="6409" y="32"/>
                    </a:lnTo>
                    <a:lnTo>
                      <a:pt x="6168" y="48"/>
                    </a:lnTo>
                    <a:lnTo>
                      <a:pt x="5944" y="32"/>
                    </a:lnTo>
                    <a:lnTo>
                      <a:pt x="5945" y="32"/>
                    </a:lnTo>
                    <a:lnTo>
                      <a:pt x="5721" y="48"/>
                    </a:lnTo>
                    <a:lnTo>
                      <a:pt x="5482" y="64"/>
                    </a:lnTo>
                    <a:lnTo>
                      <a:pt x="5258" y="96"/>
                    </a:lnTo>
                    <a:cubicBezTo>
                      <a:pt x="5257" y="96"/>
                      <a:pt x="5256" y="96"/>
                      <a:pt x="5255" y="96"/>
                    </a:cubicBezTo>
                    <a:lnTo>
                      <a:pt x="5031" y="64"/>
                    </a:lnTo>
                    <a:lnTo>
                      <a:pt x="4807" y="32"/>
                    </a:lnTo>
                    <a:lnTo>
                      <a:pt x="4810" y="32"/>
                    </a:lnTo>
                    <a:lnTo>
                      <a:pt x="4570" y="64"/>
                    </a:lnTo>
                    <a:cubicBezTo>
                      <a:pt x="4569" y="64"/>
                      <a:pt x="4568" y="64"/>
                      <a:pt x="4568" y="64"/>
                    </a:cubicBezTo>
                    <a:lnTo>
                      <a:pt x="4343" y="48"/>
                    </a:lnTo>
                    <a:lnTo>
                      <a:pt x="4119" y="16"/>
                    </a:lnTo>
                    <a:lnTo>
                      <a:pt x="4122" y="16"/>
                    </a:lnTo>
                    <a:lnTo>
                      <a:pt x="3881" y="48"/>
                    </a:lnTo>
                    <a:lnTo>
                      <a:pt x="3657" y="64"/>
                    </a:lnTo>
                    <a:lnTo>
                      <a:pt x="3432" y="80"/>
                    </a:lnTo>
                    <a:lnTo>
                      <a:pt x="3208" y="80"/>
                    </a:lnTo>
                    <a:lnTo>
                      <a:pt x="3211" y="80"/>
                    </a:lnTo>
                    <a:lnTo>
                      <a:pt x="2971" y="144"/>
                    </a:lnTo>
                    <a:cubicBezTo>
                      <a:pt x="2969" y="145"/>
                      <a:pt x="2968" y="145"/>
                      <a:pt x="2967" y="144"/>
                    </a:cubicBezTo>
                    <a:lnTo>
                      <a:pt x="2743" y="96"/>
                    </a:lnTo>
                    <a:lnTo>
                      <a:pt x="2744" y="96"/>
                    </a:lnTo>
                    <a:lnTo>
                      <a:pt x="2520" y="96"/>
                    </a:lnTo>
                    <a:cubicBezTo>
                      <a:pt x="2520" y="96"/>
                      <a:pt x="2520" y="96"/>
                      <a:pt x="2519" y="96"/>
                    </a:cubicBezTo>
                    <a:lnTo>
                      <a:pt x="2295" y="64"/>
                    </a:lnTo>
                    <a:lnTo>
                      <a:pt x="2298" y="64"/>
                    </a:lnTo>
                    <a:lnTo>
                      <a:pt x="2057" y="112"/>
                    </a:lnTo>
                    <a:lnTo>
                      <a:pt x="1833" y="128"/>
                    </a:lnTo>
                    <a:lnTo>
                      <a:pt x="1610" y="144"/>
                    </a:lnTo>
                    <a:lnTo>
                      <a:pt x="1368" y="176"/>
                    </a:lnTo>
                    <a:lnTo>
                      <a:pt x="1144" y="176"/>
                    </a:lnTo>
                    <a:lnTo>
                      <a:pt x="920" y="160"/>
                    </a:lnTo>
                    <a:lnTo>
                      <a:pt x="924" y="160"/>
                    </a:lnTo>
                    <a:lnTo>
                      <a:pt x="700" y="256"/>
                    </a:lnTo>
                    <a:cubicBezTo>
                      <a:pt x="698" y="256"/>
                      <a:pt x="696" y="257"/>
                      <a:pt x="695" y="256"/>
                    </a:cubicBezTo>
                    <a:lnTo>
                      <a:pt x="455" y="208"/>
                    </a:lnTo>
                    <a:lnTo>
                      <a:pt x="456" y="208"/>
                    </a:lnTo>
                    <a:lnTo>
                      <a:pt x="233" y="208"/>
                    </a:lnTo>
                    <a:lnTo>
                      <a:pt x="9" y="224"/>
                    </a:lnTo>
                    <a:cubicBezTo>
                      <a:pt x="5" y="225"/>
                      <a:pt x="1" y="221"/>
                      <a:pt x="0" y="217"/>
                    </a:cubicBezTo>
                    <a:cubicBezTo>
                      <a:pt x="0" y="213"/>
                      <a:pt x="3" y="209"/>
                      <a:pt x="8" y="20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3" name="Freeform 58">
                <a:extLst>
                  <a:ext uri="{FF2B5EF4-FFF2-40B4-BE49-F238E27FC236}">
                    <a16:creationId xmlns:a16="http://schemas.microsoft.com/office/drawing/2014/main" id="{00C6D20E-884B-4178-BB6E-07DB9436411F}"/>
                  </a:ext>
                </a:extLst>
              </p:cNvPr>
              <p:cNvSpPr>
                <a:spLocks/>
              </p:cNvSpPr>
              <p:nvPr/>
            </p:nvSpPr>
            <p:spPr bwMode="auto">
              <a:xfrm>
                <a:off x="2266980" y="4094464"/>
                <a:ext cx="3636248" cy="99821"/>
              </a:xfrm>
              <a:custGeom>
                <a:avLst/>
                <a:gdLst>
                  <a:gd name="T0" fmla="*/ 53771987 w 7553"/>
                  <a:gd name="T1" fmla="*/ 25795090 h 208"/>
                  <a:gd name="T2" fmla="*/ 106153121 w 7553"/>
                  <a:gd name="T3" fmla="*/ 26025446 h 208"/>
                  <a:gd name="T4" fmla="*/ 160852359 w 7553"/>
                  <a:gd name="T5" fmla="*/ 37080146 h 208"/>
                  <a:gd name="T6" fmla="*/ 213233478 w 7553"/>
                  <a:gd name="T7" fmla="*/ 18425135 h 208"/>
                  <a:gd name="T8" fmla="*/ 317069502 w 7553"/>
                  <a:gd name="T9" fmla="*/ 14739914 h 208"/>
                  <a:gd name="T10" fmla="*/ 424613447 w 7553"/>
                  <a:gd name="T11" fmla="*/ 3685218 h 208"/>
                  <a:gd name="T12" fmla="*/ 532157512 w 7553"/>
                  <a:gd name="T13" fmla="*/ 0 h 208"/>
                  <a:gd name="T14" fmla="*/ 584770198 w 7553"/>
                  <a:gd name="T15" fmla="*/ 18655491 h 208"/>
                  <a:gd name="T16" fmla="*/ 636224563 w 7553"/>
                  <a:gd name="T17" fmla="*/ 22109873 h 208"/>
                  <a:gd name="T18" fmla="*/ 688605681 w 7553"/>
                  <a:gd name="T19" fmla="*/ 40765364 h 208"/>
                  <a:gd name="T20" fmla="*/ 743536939 w 7553"/>
                  <a:gd name="T21" fmla="*/ 36849790 h 208"/>
                  <a:gd name="T22" fmla="*/ 795918058 w 7553"/>
                  <a:gd name="T23" fmla="*/ 44450101 h 208"/>
                  <a:gd name="T24" fmla="*/ 847372422 w 7553"/>
                  <a:gd name="T25" fmla="*/ 40535008 h 208"/>
                  <a:gd name="T26" fmla="*/ 954916366 w 7553"/>
                  <a:gd name="T27" fmla="*/ 36849790 h 208"/>
                  <a:gd name="T28" fmla="*/ 1058751609 w 7553"/>
                  <a:gd name="T29" fmla="*/ 40535008 h 208"/>
                  <a:gd name="T30" fmla="*/ 1114146003 w 7553"/>
                  <a:gd name="T31" fmla="*/ 29710184 h 208"/>
                  <a:gd name="T32" fmla="*/ 1166759653 w 7553"/>
                  <a:gd name="T33" fmla="*/ 40765364 h 208"/>
                  <a:gd name="T34" fmla="*/ 1218213054 w 7553"/>
                  <a:gd name="T35" fmla="*/ 40535008 h 208"/>
                  <a:gd name="T36" fmla="*/ 1269899468 w 7553"/>
                  <a:gd name="T37" fmla="*/ 33395409 h 208"/>
                  <a:gd name="T38" fmla="*/ 1377443412 w 7553"/>
                  <a:gd name="T39" fmla="*/ 22340229 h 208"/>
                  <a:gd name="T40" fmla="*/ 1429592963 w 7553"/>
                  <a:gd name="T41" fmla="*/ 22109873 h 208"/>
                  <a:gd name="T42" fmla="*/ 1486145679 w 7553"/>
                  <a:gd name="T43" fmla="*/ 14970270 h 208"/>
                  <a:gd name="T44" fmla="*/ 1536904858 w 7553"/>
                  <a:gd name="T45" fmla="*/ 37080146 h 208"/>
                  <a:gd name="T46" fmla="*/ 1640971909 w 7553"/>
                  <a:gd name="T47" fmla="*/ 25795090 h 208"/>
                  <a:gd name="T48" fmla="*/ 1697061489 w 7553"/>
                  <a:gd name="T49" fmla="*/ 33395409 h 208"/>
                  <a:gd name="T50" fmla="*/ 1750370325 w 7553"/>
                  <a:gd name="T51" fmla="*/ 42838089 h 208"/>
                  <a:gd name="T52" fmla="*/ 1696366303 w 7553"/>
                  <a:gd name="T53" fmla="*/ 36849790 h 208"/>
                  <a:gd name="T54" fmla="*/ 1641203958 w 7553"/>
                  <a:gd name="T55" fmla="*/ 29479828 h 208"/>
                  <a:gd name="T56" fmla="*/ 1537600044 w 7553"/>
                  <a:gd name="T57" fmla="*/ 40535008 h 208"/>
                  <a:gd name="T58" fmla="*/ 1484523258 w 7553"/>
                  <a:gd name="T59" fmla="*/ 18425135 h 208"/>
                  <a:gd name="T60" fmla="*/ 1429592963 w 7553"/>
                  <a:gd name="T61" fmla="*/ 25795090 h 208"/>
                  <a:gd name="T62" fmla="*/ 1378138598 w 7553"/>
                  <a:gd name="T63" fmla="*/ 25795090 h 208"/>
                  <a:gd name="T64" fmla="*/ 1270594654 w 7553"/>
                  <a:gd name="T65" fmla="*/ 36849790 h 208"/>
                  <a:gd name="T66" fmla="*/ 1218213054 w 7553"/>
                  <a:gd name="T67" fmla="*/ 44219745 h 208"/>
                  <a:gd name="T68" fmla="*/ 1166063504 w 7553"/>
                  <a:gd name="T69" fmla="*/ 44219745 h 208"/>
                  <a:gd name="T70" fmla="*/ 1114841189 w 7553"/>
                  <a:gd name="T71" fmla="*/ 33165053 h 208"/>
                  <a:gd name="T72" fmla="*/ 1058751609 w 7553"/>
                  <a:gd name="T73" fmla="*/ 44219745 h 208"/>
                  <a:gd name="T74" fmla="*/ 955147935 w 7553"/>
                  <a:gd name="T75" fmla="*/ 40535008 h 208"/>
                  <a:gd name="T76" fmla="*/ 847603990 w 7553"/>
                  <a:gd name="T77" fmla="*/ 44219745 h 208"/>
                  <a:gd name="T78" fmla="*/ 795222872 w 7553"/>
                  <a:gd name="T79" fmla="*/ 47904963 h 208"/>
                  <a:gd name="T80" fmla="*/ 743768507 w 7553"/>
                  <a:gd name="T81" fmla="*/ 40535008 h 208"/>
                  <a:gd name="T82" fmla="*/ 687446877 w 7553"/>
                  <a:gd name="T83" fmla="*/ 44219745 h 208"/>
                  <a:gd name="T84" fmla="*/ 635992995 w 7553"/>
                  <a:gd name="T85" fmla="*/ 25795090 h 208"/>
                  <a:gd name="T86" fmla="*/ 583611394 w 7553"/>
                  <a:gd name="T87" fmla="*/ 22109873 h 208"/>
                  <a:gd name="T88" fmla="*/ 532389080 w 7553"/>
                  <a:gd name="T89" fmla="*/ 3685218 h 208"/>
                  <a:gd name="T90" fmla="*/ 424845015 w 7553"/>
                  <a:gd name="T91" fmla="*/ 7369957 h 208"/>
                  <a:gd name="T92" fmla="*/ 317301070 w 7553"/>
                  <a:gd name="T93" fmla="*/ 18425135 h 208"/>
                  <a:gd name="T94" fmla="*/ 213233478 w 7553"/>
                  <a:gd name="T95" fmla="*/ 22109873 h 208"/>
                  <a:gd name="T96" fmla="*/ 162011163 w 7553"/>
                  <a:gd name="T97" fmla="*/ 40535008 h 208"/>
                  <a:gd name="T98" fmla="*/ 105457935 w 7553"/>
                  <a:gd name="T99" fmla="*/ 29479828 h 208"/>
                  <a:gd name="T100" fmla="*/ 54003556 w 7553"/>
                  <a:gd name="T101" fmla="*/ 29479828 h 208"/>
                  <a:gd name="T102" fmla="*/ 0 w 7553"/>
                  <a:gd name="T103" fmla="*/ 31552560 h 2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53"/>
                  <a:gd name="T157" fmla="*/ 0 h 208"/>
                  <a:gd name="T158" fmla="*/ 7553 w 7553"/>
                  <a:gd name="T159" fmla="*/ 208 h 2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53" h="208">
                    <a:moveTo>
                      <a:pt x="8" y="128"/>
                    </a:moveTo>
                    <a:lnTo>
                      <a:pt x="232" y="112"/>
                    </a:lnTo>
                    <a:lnTo>
                      <a:pt x="456" y="112"/>
                    </a:lnTo>
                    <a:cubicBezTo>
                      <a:pt x="457" y="112"/>
                      <a:pt x="458" y="113"/>
                      <a:pt x="458" y="113"/>
                    </a:cubicBezTo>
                    <a:lnTo>
                      <a:pt x="698" y="161"/>
                    </a:lnTo>
                    <a:lnTo>
                      <a:pt x="694" y="161"/>
                    </a:lnTo>
                    <a:lnTo>
                      <a:pt x="918" y="81"/>
                    </a:lnTo>
                    <a:cubicBezTo>
                      <a:pt x="919" y="81"/>
                      <a:pt x="920" y="80"/>
                      <a:pt x="920" y="80"/>
                    </a:cubicBezTo>
                    <a:lnTo>
                      <a:pt x="1144" y="80"/>
                    </a:lnTo>
                    <a:lnTo>
                      <a:pt x="1368" y="64"/>
                    </a:lnTo>
                    <a:lnTo>
                      <a:pt x="1607" y="33"/>
                    </a:lnTo>
                    <a:lnTo>
                      <a:pt x="1832" y="16"/>
                    </a:lnTo>
                    <a:lnTo>
                      <a:pt x="2056" y="16"/>
                    </a:lnTo>
                    <a:lnTo>
                      <a:pt x="2296" y="0"/>
                    </a:lnTo>
                    <a:cubicBezTo>
                      <a:pt x="2297" y="0"/>
                      <a:pt x="2298" y="1"/>
                      <a:pt x="2299" y="1"/>
                    </a:cubicBezTo>
                    <a:lnTo>
                      <a:pt x="2523" y="81"/>
                    </a:lnTo>
                    <a:lnTo>
                      <a:pt x="2521" y="80"/>
                    </a:lnTo>
                    <a:lnTo>
                      <a:pt x="2745" y="96"/>
                    </a:lnTo>
                    <a:cubicBezTo>
                      <a:pt x="2746" y="97"/>
                      <a:pt x="2746" y="97"/>
                      <a:pt x="2747" y="97"/>
                    </a:cubicBezTo>
                    <a:lnTo>
                      <a:pt x="2971" y="177"/>
                    </a:lnTo>
                    <a:lnTo>
                      <a:pt x="2968" y="176"/>
                    </a:lnTo>
                    <a:lnTo>
                      <a:pt x="3208" y="160"/>
                    </a:lnTo>
                    <a:cubicBezTo>
                      <a:pt x="3208" y="160"/>
                      <a:pt x="3209" y="160"/>
                      <a:pt x="3210" y="161"/>
                    </a:cubicBezTo>
                    <a:lnTo>
                      <a:pt x="3434" y="193"/>
                    </a:lnTo>
                    <a:lnTo>
                      <a:pt x="3432" y="192"/>
                    </a:lnTo>
                    <a:lnTo>
                      <a:pt x="3656" y="176"/>
                    </a:lnTo>
                    <a:lnTo>
                      <a:pt x="3880" y="176"/>
                    </a:lnTo>
                    <a:lnTo>
                      <a:pt x="4120" y="160"/>
                    </a:lnTo>
                    <a:lnTo>
                      <a:pt x="4345" y="176"/>
                    </a:lnTo>
                    <a:lnTo>
                      <a:pt x="4568" y="176"/>
                    </a:lnTo>
                    <a:lnTo>
                      <a:pt x="4567" y="177"/>
                    </a:lnTo>
                    <a:lnTo>
                      <a:pt x="4807" y="129"/>
                    </a:lnTo>
                    <a:cubicBezTo>
                      <a:pt x="4808" y="128"/>
                      <a:pt x="4809" y="128"/>
                      <a:pt x="4810" y="129"/>
                    </a:cubicBezTo>
                    <a:lnTo>
                      <a:pt x="5034" y="177"/>
                    </a:lnTo>
                    <a:lnTo>
                      <a:pt x="5032" y="176"/>
                    </a:lnTo>
                    <a:lnTo>
                      <a:pt x="5256" y="176"/>
                    </a:lnTo>
                    <a:lnTo>
                      <a:pt x="5255" y="177"/>
                    </a:lnTo>
                    <a:lnTo>
                      <a:pt x="5479" y="145"/>
                    </a:lnTo>
                    <a:lnTo>
                      <a:pt x="5720" y="128"/>
                    </a:lnTo>
                    <a:lnTo>
                      <a:pt x="5943" y="97"/>
                    </a:lnTo>
                    <a:cubicBezTo>
                      <a:pt x="5944" y="96"/>
                      <a:pt x="5944" y="96"/>
                      <a:pt x="5944" y="96"/>
                    </a:cubicBezTo>
                    <a:lnTo>
                      <a:pt x="6168" y="96"/>
                    </a:lnTo>
                    <a:lnTo>
                      <a:pt x="6407" y="65"/>
                    </a:lnTo>
                    <a:cubicBezTo>
                      <a:pt x="6409" y="64"/>
                      <a:pt x="6410" y="65"/>
                      <a:pt x="6412" y="65"/>
                    </a:cubicBezTo>
                    <a:lnTo>
                      <a:pt x="6636" y="161"/>
                    </a:lnTo>
                    <a:lnTo>
                      <a:pt x="6631" y="161"/>
                    </a:lnTo>
                    <a:lnTo>
                      <a:pt x="6855" y="129"/>
                    </a:lnTo>
                    <a:lnTo>
                      <a:pt x="7080" y="112"/>
                    </a:lnTo>
                    <a:cubicBezTo>
                      <a:pt x="7080" y="112"/>
                      <a:pt x="7081" y="112"/>
                      <a:pt x="7082" y="113"/>
                    </a:cubicBezTo>
                    <a:lnTo>
                      <a:pt x="7322" y="145"/>
                    </a:lnTo>
                    <a:lnTo>
                      <a:pt x="7546" y="177"/>
                    </a:lnTo>
                    <a:cubicBezTo>
                      <a:pt x="7550" y="177"/>
                      <a:pt x="7553" y="181"/>
                      <a:pt x="7552" y="186"/>
                    </a:cubicBezTo>
                    <a:cubicBezTo>
                      <a:pt x="7552" y="190"/>
                      <a:pt x="7548" y="193"/>
                      <a:pt x="7543" y="192"/>
                    </a:cubicBezTo>
                    <a:lnTo>
                      <a:pt x="7319" y="160"/>
                    </a:lnTo>
                    <a:lnTo>
                      <a:pt x="7079" y="128"/>
                    </a:lnTo>
                    <a:lnTo>
                      <a:pt x="7081" y="128"/>
                    </a:lnTo>
                    <a:lnTo>
                      <a:pt x="6858" y="144"/>
                    </a:lnTo>
                    <a:lnTo>
                      <a:pt x="6634" y="176"/>
                    </a:lnTo>
                    <a:cubicBezTo>
                      <a:pt x="6632" y="177"/>
                      <a:pt x="6631" y="176"/>
                      <a:pt x="6629" y="176"/>
                    </a:cubicBezTo>
                    <a:lnTo>
                      <a:pt x="6405" y="80"/>
                    </a:lnTo>
                    <a:lnTo>
                      <a:pt x="6410" y="80"/>
                    </a:lnTo>
                    <a:lnTo>
                      <a:pt x="6168" y="112"/>
                    </a:lnTo>
                    <a:lnTo>
                      <a:pt x="5944" y="112"/>
                    </a:lnTo>
                    <a:lnTo>
                      <a:pt x="5946" y="112"/>
                    </a:lnTo>
                    <a:lnTo>
                      <a:pt x="5721" y="144"/>
                    </a:lnTo>
                    <a:lnTo>
                      <a:pt x="5482" y="160"/>
                    </a:lnTo>
                    <a:lnTo>
                      <a:pt x="5258" y="192"/>
                    </a:lnTo>
                    <a:cubicBezTo>
                      <a:pt x="5257" y="192"/>
                      <a:pt x="5257" y="192"/>
                      <a:pt x="5256" y="192"/>
                    </a:cubicBezTo>
                    <a:lnTo>
                      <a:pt x="5032" y="192"/>
                    </a:lnTo>
                    <a:cubicBezTo>
                      <a:pt x="5032" y="192"/>
                      <a:pt x="5031" y="192"/>
                      <a:pt x="5031" y="192"/>
                    </a:cubicBezTo>
                    <a:lnTo>
                      <a:pt x="4807" y="144"/>
                    </a:lnTo>
                    <a:lnTo>
                      <a:pt x="4810" y="144"/>
                    </a:lnTo>
                    <a:lnTo>
                      <a:pt x="4570" y="192"/>
                    </a:lnTo>
                    <a:cubicBezTo>
                      <a:pt x="4570" y="192"/>
                      <a:pt x="4569" y="192"/>
                      <a:pt x="4568" y="192"/>
                    </a:cubicBezTo>
                    <a:lnTo>
                      <a:pt x="4344" y="192"/>
                    </a:lnTo>
                    <a:lnTo>
                      <a:pt x="4121" y="176"/>
                    </a:lnTo>
                    <a:lnTo>
                      <a:pt x="3880" y="192"/>
                    </a:lnTo>
                    <a:lnTo>
                      <a:pt x="3657" y="192"/>
                    </a:lnTo>
                    <a:lnTo>
                      <a:pt x="3433" y="208"/>
                    </a:lnTo>
                    <a:cubicBezTo>
                      <a:pt x="3432" y="208"/>
                      <a:pt x="3432" y="208"/>
                      <a:pt x="3431" y="208"/>
                    </a:cubicBezTo>
                    <a:lnTo>
                      <a:pt x="3207" y="176"/>
                    </a:lnTo>
                    <a:lnTo>
                      <a:pt x="3209" y="176"/>
                    </a:lnTo>
                    <a:lnTo>
                      <a:pt x="2969" y="192"/>
                    </a:lnTo>
                    <a:cubicBezTo>
                      <a:pt x="2968" y="193"/>
                      <a:pt x="2967" y="192"/>
                      <a:pt x="2966" y="192"/>
                    </a:cubicBezTo>
                    <a:lnTo>
                      <a:pt x="2742" y="112"/>
                    </a:lnTo>
                    <a:lnTo>
                      <a:pt x="2744" y="112"/>
                    </a:lnTo>
                    <a:lnTo>
                      <a:pt x="2520" y="96"/>
                    </a:lnTo>
                    <a:cubicBezTo>
                      <a:pt x="2519" y="96"/>
                      <a:pt x="2518" y="96"/>
                      <a:pt x="2518" y="96"/>
                    </a:cubicBezTo>
                    <a:lnTo>
                      <a:pt x="2294" y="16"/>
                    </a:lnTo>
                    <a:lnTo>
                      <a:pt x="2297" y="16"/>
                    </a:lnTo>
                    <a:lnTo>
                      <a:pt x="2056" y="32"/>
                    </a:lnTo>
                    <a:lnTo>
                      <a:pt x="1833" y="32"/>
                    </a:lnTo>
                    <a:lnTo>
                      <a:pt x="1610" y="48"/>
                    </a:lnTo>
                    <a:lnTo>
                      <a:pt x="1369" y="80"/>
                    </a:lnTo>
                    <a:lnTo>
                      <a:pt x="1144" y="96"/>
                    </a:lnTo>
                    <a:lnTo>
                      <a:pt x="920" y="96"/>
                    </a:lnTo>
                    <a:lnTo>
                      <a:pt x="923" y="96"/>
                    </a:lnTo>
                    <a:lnTo>
                      <a:pt x="699" y="176"/>
                    </a:lnTo>
                    <a:cubicBezTo>
                      <a:pt x="698" y="176"/>
                      <a:pt x="696" y="177"/>
                      <a:pt x="695" y="176"/>
                    </a:cubicBezTo>
                    <a:lnTo>
                      <a:pt x="455" y="128"/>
                    </a:lnTo>
                    <a:lnTo>
                      <a:pt x="456" y="128"/>
                    </a:lnTo>
                    <a:lnTo>
                      <a:pt x="233" y="128"/>
                    </a:lnTo>
                    <a:lnTo>
                      <a:pt x="9" y="144"/>
                    </a:lnTo>
                    <a:cubicBezTo>
                      <a:pt x="5" y="145"/>
                      <a:pt x="1" y="141"/>
                      <a:pt x="0" y="137"/>
                    </a:cubicBezTo>
                    <a:cubicBezTo>
                      <a:pt x="0" y="133"/>
                      <a:pt x="3" y="129"/>
                      <a:pt x="8" y="1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4" name="Freeform 59">
                <a:extLst>
                  <a:ext uri="{FF2B5EF4-FFF2-40B4-BE49-F238E27FC236}">
                    <a16:creationId xmlns:a16="http://schemas.microsoft.com/office/drawing/2014/main" id="{A04CD99B-4E53-49A0-8F8E-890CF2740676}"/>
                  </a:ext>
                </a:extLst>
              </p:cNvPr>
              <p:cNvSpPr>
                <a:spLocks/>
              </p:cNvSpPr>
              <p:nvPr/>
            </p:nvSpPr>
            <p:spPr bwMode="auto">
              <a:xfrm>
                <a:off x="2266980" y="3979518"/>
                <a:ext cx="3636248" cy="154269"/>
              </a:xfrm>
              <a:custGeom>
                <a:avLst/>
                <a:gdLst>
                  <a:gd name="T0" fmla="*/ 53771987 w 7553"/>
                  <a:gd name="T1" fmla="*/ 62822557 h 321"/>
                  <a:gd name="T2" fmla="*/ 106153121 w 7553"/>
                  <a:gd name="T3" fmla="*/ 59357994 h 321"/>
                  <a:gd name="T4" fmla="*/ 160852359 w 7553"/>
                  <a:gd name="T5" fmla="*/ 70444707 h 321"/>
                  <a:gd name="T6" fmla="*/ 213233478 w 7553"/>
                  <a:gd name="T7" fmla="*/ 51736339 h 321"/>
                  <a:gd name="T8" fmla="*/ 316837453 w 7553"/>
                  <a:gd name="T9" fmla="*/ 40880804 h 321"/>
                  <a:gd name="T10" fmla="*/ 424381397 w 7553"/>
                  <a:gd name="T11" fmla="*/ 26099333 h 321"/>
                  <a:gd name="T12" fmla="*/ 476530947 w 7553"/>
                  <a:gd name="T13" fmla="*/ 25868170 h 321"/>
                  <a:gd name="T14" fmla="*/ 532852698 w 7553"/>
                  <a:gd name="T15" fmla="*/ 18708361 h 321"/>
                  <a:gd name="T16" fmla="*/ 584075012 w 7553"/>
                  <a:gd name="T17" fmla="*/ 36954395 h 321"/>
                  <a:gd name="T18" fmla="*/ 636919749 w 7553"/>
                  <a:gd name="T19" fmla="*/ 37185558 h 321"/>
                  <a:gd name="T20" fmla="*/ 687678927 w 7553"/>
                  <a:gd name="T21" fmla="*/ 59357994 h 321"/>
                  <a:gd name="T22" fmla="*/ 744000076 w 7553"/>
                  <a:gd name="T23" fmla="*/ 51967022 h 321"/>
                  <a:gd name="T24" fmla="*/ 795454440 w 7553"/>
                  <a:gd name="T25" fmla="*/ 59127311 h 321"/>
                  <a:gd name="T26" fmla="*/ 899058354 w 7553"/>
                  <a:gd name="T27" fmla="*/ 48271776 h 321"/>
                  <a:gd name="T28" fmla="*/ 1006833867 w 7553"/>
                  <a:gd name="T29" fmla="*/ 44345367 h 321"/>
                  <a:gd name="T30" fmla="*/ 1058288472 w 7553"/>
                  <a:gd name="T31" fmla="*/ 44576530 h 321"/>
                  <a:gd name="T32" fmla="*/ 1114841189 w 7553"/>
                  <a:gd name="T33" fmla="*/ 29794578 h 321"/>
                  <a:gd name="T34" fmla="*/ 1166295553 w 7553"/>
                  <a:gd name="T35" fmla="*/ 36954395 h 321"/>
                  <a:gd name="T36" fmla="*/ 1217981967 w 7553"/>
                  <a:gd name="T37" fmla="*/ 37185558 h 321"/>
                  <a:gd name="T38" fmla="*/ 1325525912 w 7553"/>
                  <a:gd name="T39" fmla="*/ 18708361 h 321"/>
                  <a:gd name="T40" fmla="*/ 1429592963 w 7553"/>
                  <a:gd name="T41" fmla="*/ 7390974 h 321"/>
                  <a:gd name="T42" fmla="*/ 1486145679 w 7553"/>
                  <a:gd name="T43" fmla="*/ 231163 h 321"/>
                  <a:gd name="T44" fmla="*/ 1536904858 w 7553"/>
                  <a:gd name="T45" fmla="*/ 22403606 h 321"/>
                  <a:gd name="T46" fmla="*/ 1640971909 w 7553"/>
                  <a:gd name="T47" fmla="*/ 7390974 h 321"/>
                  <a:gd name="T48" fmla="*/ 1748747903 w 7553"/>
                  <a:gd name="T49" fmla="*/ 11086222 h 321"/>
                  <a:gd name="T50" fmla="*/ 1748515853 w 7553"/>
                  <a:gd name="T51" fmla="*/ 14781948 h 321"/>
                  <a:gd name="T52" fmla="*/ 1641203958 w 7553"/>
                  <a:gd name="T53" fmla="*/ 11086222 h 321"/>
                  <a:gd name="T54" fmla="*/ 1537600044 w 7553"/>
                  <a:gd name="T55" fmla="*/ 25868170 h 321"/>
                  <a:gd name="T56" fmla="*/ 1484523258 w 7553"/>
                  <a:gd name="T57" fmla="*/ 3695247 h 321"/>
                  <a:gd name="T58" fmla="*/ 1429825012 w 7553"/>
                  <a:gd name="T59" fmla="*/ 11086222 h 321"/>
                  <a:gd name="T60" fmla="*/ 1326221098 w 7553"/>
                  <a:gd name="T61" fmla="*/ 22172924 h 321"/>
                  <a:gd name="T62" fmla="*/ 1218677153 w 7553"/>
                  <a:gd name="T63" fmla="*/ 40650121 h 321"/>
                  <a:gd name="T64" fmla="*/ 1166295553 w 7553"/>
                  <a:gd name="T65" fmla="*/ 40650121 h 321"/>
                  <a:gd name="T66" fmla="*/ 1114146003 w 7553"/>
                  <a:gd name="T67" fmla="*/ 33259149 h 321"/>
                  <a:gd name="T68" fmla="*/ 1059446795 w 7553"/>
                  <a:gd name="T69" fmla="*/ 48040613 h 321"/>
                  <a:gd name="T70" fmla="*/ 1006833867 w 7553"/>
                  <a:gd name="T71" fmla="*/ 48040613 h 321"/>
                  <a:gd name="T72" fmla="*/ 899753541 w 7553"/>
                  <a:gd name="T73" fmla="*/ 51736339 h 321"/>
                  <a:gd name="T74" fmla="*/ 795686489 w 7553"/>
                  <a:gd name="T75" fmla="*/ 62822557 h 321"/>
                  <a:gd name="T76" fmla="*/ 743304889 w 7553"/>
                  <a:gd name="T77" fmla="*/ 55431585 h 321"/>
                  <a:gd name="T78" fmla="*/ 688374113 w 7553"/>
                  <a:gd name="T79" fmla="*/ 62822557 h 321"/>
                  <a:gd name="T80" fmla="*/ 635297327 w 7553"/>
                  <a:gd name="T81" fmla="*/ 40650121 h 321"/>
                  <a:gd name="T82" fmla="*/ 584075012 w 7553"/>
                  <a:gd name="T83" fmla="*/ 40650121 h 321"/>
                  <a:gd name="T84" fmla="*/ 531693894 w 7553"/>
                  <a:gd name="T85" fmla="*/ 22172924 h 321"/>
                  <a:gd name="T86" fmla="*/ 476530947 w 7553"/>
                  <a:gd name="T87" fmla="*/ 29563415 h 321"/>
                  <a:gd name="T88" fmla="*/ 425076583 w 7553"/>
                  <a:gd name="T89" fmla="*/ 29563415 h 321"/>
                  <a:gd name="T90" fmla="*/ 317532639 w 7553"/>
                  <a:gd name="T91" fmla="*/ 44345367 h 321"/>
                  <a:gd name="T92" fmla="*/ 213465527 w 7553"/>
                  <a:gd name="T93" fmla="*/ 55431585 h 321"/>
                  <a:gd name="T94" fmla="*/ 162011163 w 7553"/>
                  <a:gd name="T95" fmla="*/ 73908790 h 321"/>
                  <a:gd name="T96" fmla="*/ 105457935 w 7553"/>
                  <a:gd name="T97" fmla="*/ 62822557 h 321"/>
                  <a:gd name="T98" fmla="*/ 53771987 w 7553"/>
                  <a:gd name="T99" fmla="*/ 66518298 h 321"/>
                  <a:gd name="T100" fmla="*/ 0 w 7553"/>
                  <a:gd name="T101" fmla="*/ 64670435 h 3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53"/>
                  <a:gd name="T154" fmla="*/ 0 h 321"/>
                  <a:gd name="T155" fmla="*/ 7553 w 7553"/>
                  <a:gd name="T156" fmla="*/ 321 h 3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53" h="321">
                    <a:moveTo>
                      <a:pt x="8" y="272"/>
                    </a:moveTo>
                    <a:lnTo>
                      <a:pt x="232" y="272"/>
                    </a:lnTo>
                    <a:lnTo>
                      <a:pt x="456" y="256"/>
                    </a:lnTo>
                    <a:cubicBezTo>
                      <a:pt x="457" y="256"/>
                      <a:pt x="457" y="256"/>
                      <a:pt x="458" y="257"/>
                    </a:cubicBezTo>
                    <a:lnTo>
                      <a:pt x="698" y="305"/>
                    </a:lnTo>
                    <a:lnTo>
                      <a:pt x="694" y="305"/>
                    </a:lnTo>
                    <a:lnTo>
                      <a:pt x="918" y="225"/>
                    </a:lnTo>
                    <a:cubicBezTo>
                      <a:pt x="918" y="225"/>
                      <a:pt x="919" y="225"/>
                      <a:pt x="920" y="224"/>
                    </a:cubicBezTo>
                    <a:lnTo>
                      <a:pt x="1144" y="208"/>
                    </a:lnTo>
                    <a:lnTo>
                      <a:pt x="1367" y="177"/>
                    </a:lnTo>
                    <a:lnTo>
                      <a:pt x="1607" y="145"/>
                    </a:lnTo>
                    <a:lnTo>
                      <a:pt x="1831" y="113"/>
                    </a:lnTo>
                    <a:cubicBezTo>
                      <a:pt x="1832" y="112"/>
                      <a:pt x="1832" y="112"/>
                      <a:pt x="1832" y="112"/>
                    </a:cubicBezTo>
                    <a:lnTo>
                      <a:pt x="2056" y="112"/>
                    </a:lnTo>
                    <a:lnTo>
                      <a:pt x="2295" y="81"/>
                    </a:lnTo>
                    <a:cubicBezTo>
                      <a:pt x="2297" y="80"/>
                      <a:pt x="2298" y="81"/>
                      <a:pt x="2299" y="81"/>
                    </a:cubicBezTo>
                    <a:lnTo>
                      <a:pt x="2523" y="161"/>
                    </a:lnTo>
                    <a:lnTo>
                      <a:pt x="2520" y="160"/>
                    </a:lnTo>
                    <a:lnTo>
                      <a:pt x="2744" y="160"/>
                    </a:lnTo>
                    <a:cubicBezTo>
                      <a:pt x="2746" y="160"/>
                      <a:pt x="2747" y="161"/>
                      <a:pt x="2748" y="161"/>
                    </a:cubicBezTo>
                    <a:lnTo>
                      <a:pt x="2972" y="257"/>
                    </a:lnTo>
                    <a:lnTo>
                      <a:pt x="2967" y="257"/>
                    </a:lnTo>
                    <a:lnTo>
                      <a:pt x="3207" y="225"/>
                    </a:lnTo>
                    <a:cubicBezTo>
                      <a:pt x="3208" y="224"/>
                      <a:pt x="3209" y="224"/>
                      <a:pt x="3210" y="225"/>
                    </a:cubicBezTo>
                    <a:lnTo>
                      <a:pt x="3434" y="257"/>
                    </a:lnTo>
                    <a:lnTo>
                      <a:pt x="3432" y="256"/>
                    </a:lnTo>
                    <a:lnTo>
                      <a:pt x="3656" y="240"/>
                    </a:lnTo>
                    <a:lnTo>
                      <a:pt x="3879" y="209"/>
                    </a:lnTo>
                    <a:lnTo>
                      <a:pt x="4120" y="192"/>
                    </a:lnTo>
                    <a:lnTo>
                      <a:pt x="4344" y="192"/>
                    </a:lnTo>
                    <a:lnTo>
                      <a:pt x="4568" y="192"/>
                    </a:lnTo>
                    <a:lnTo>
                      <a:pt x="4566" y="193"/>
                    </a:lnTo>
                    <a:lnTo>
                      <a:pt x="4806" y="129"/>
                    </a:lnTo>
                    <a:cubicBezTo>
                      <a:pt x="4807" y="128"/>
                      <a:pt x="4809" y="128"/>
                      <a:pt x="4810" y="129"/>
                    </a:cubicBezTo>
                    <a:lnTo>
                      <a:pt x="5034" y="161"/>
                    </a:lnTo>
                    <a:lnTo>
                      <a:pt x="5032" y="160"/>
                    </a:lnTo>
                    <a:lnTo>
                      <a:pt x="5256" y="160"/>
                    </a:lnTo>
                    <a:lnTo>
                      <a:pt x="5255" y="161"/>
                    </a:lnTo>
                    <a:lnTo>
                      <a:pt x="5479" y="113"/>
                    </a:lnTo>
                    <a:lnTo>
                      <a:pt x="5719" y="81"/>
                    </a:lnTo>
                    <a:lnTo>
                      <a:pt x="5943" y="49"/>
                    </a:lnTo>
                    <a:lnTo>
                      <a:pt x="6168" y="32"/>
                    </a:lnTo>
                    <a:lnTo>
                      <a:pt x="6407" y="1"/>
                    </a:lnTo>
                    <a:cubicBezTo>
                      <a:pt x="6409" y="0"/>
                      <a:pt x="6410" y="1"/>
                      <a:pt x="6412" y="1"/>
                    </a:cubicBezTo>
                    <a:lnTo>
                      <a:pt x="6636" y="97"/>
                    </a:lnTo>
                    <a:lnTo>
                      <a:pt x="6631" y="97"/>
                    </a:lnTo>
                    <a:lnTo>
                      <a:pt x="6855" y="49"/>
                    </a:lnTo>
                    <a:lnTo>
                      <a:pt x="7080" y="32"/>
                    </a:lnTo>
                    <a:lnTo>
                      <a:pt x="7320" y="32"/>
                    </a:lnTo>
                    <a:lnTo>
                      <a:pt x="7545" y="48"/>
                    </a:lnTo>
                    <a:cubicBezTo>
                      <a:pt x="7549" y="49"/>
                      <a:pt x="7553" y="53"/>
                      <a:pt x="7552" y="57"/>
                    </a:cubicBezTo>
                    <a:cubicBezTo>
                      <a:pt x="7552" y="61"/>
                      <a:pt x="7548" y="65"/>
                      <a:pt x="7544" y="64"/>
                    </a:cubicBezTo>
                    <a:lnTo>
                      <a:pt x="7320" y="48"/>
                    </a:lnTo>
                    <a:lnTo>
                      <a:pt x="7081" y="48"/>
                    </a:lnTo>
                    <a:lnTo>
                      <a:pt x="6858" y="64"/>
                    </a:lnTo>
                    <a:lnTo>
                      <a:pt x="6634" y="112"/>
                    </a:lnTo>
                    <a:cubicBezTo>
                      <a:pt x="6633" y="113"/>
                      <a:pt x="6631" y="112"/>
                      <a:pt x="6629" y="112"/>
                    </a:cubicBezTo>
                    <a:lnTo>
                      <a:pt x="6405" y="16"/>
                    </a:lnTo>
                    <a:lnTo>
                      <a:pt x="6410" y="16"/>
                    </a:lnTo>
                    <a:lnTo>
                      <a:pt x="6169" y="48"/>
                    </a:lnTo>
                    <a:lnTo>
                      <a:pt x="5946" y="64"/>
                    </a:lnTo>
                    <a:lnTo>
                      <a:pt x="5722" y="96"/>
                    </a:lnTo>
                    <a:lnTo>
                      <a:pt x="5482" y="128"/>
                    </a:lnTo>
                    <a:lnTo>
                      <a:pt x="5258" y="176"/>
                    </a:lnTo>
                    <a:cubicBezTo>
                      <a:pt x="5258" y="176"/>
                      <a:pt x="5257" y="176"/>
                      <a:pt x="5256" y="176"/>
                    </a:cubicBezTo>
                    <a:lnTo>
                      <a:pt x="5032" y="176"/>
                    </a:lnTo>
                    <a:cubicBezTo>
                      <a:pt x="5032" y="176"/>
                      <a:pt x="5032" y="176"/>
                      <a:pt x="5031" y="176"/>
                    </a:cubicBezTo>
                    <a:lnTo>
                      <a:pt x="4807" y="144"/>
                    </a:lnTo>
                    <a:lnTo>
                      <a:pt x="4811" y="144"/>
                    </a:lnTo>
                    <a:lnTo>
                      <a:pt x="4571" y="208"/>
                    </a:lnTo>
                    <a:cubicBezTo>
                      <a:pt x="4570" y="208"/>
                      <a:pt x="4569" y="208"/>
                      <a:pt x="4568" y="208"/>
                    </a:cubicBezTo>
                    <a:lnTo>
                      <a:pt x="4344" y="208"/>
                    </a:lnTo>
                    <a:lnTo>
                      <a:pt x="4121" y="208"/>
                    </a:lnTo>
                    <a:lnTo>
                      <a:pt x="3882" y="224"/>
                    </a:lnTo>
                    <a:lnTo>
                      <a:pt x="3657" y="256"/>
                    </a:lnTo>
                    <a:lnTo>
                      <a:pt x="3433" y="272"/>
                    </a:lnTo>
                    <a:cubicBezTo>
                      <a:pt x="3432" y="272"/>
                      <a:pt x="3432" y="272"/>
                      <a:pt x="3431" y="272"/>
                    </a:cubicBezTo>
                    <a:lnTo>
                      <a:pt x="3207" y="240"/>
                    </a:lnTo>
                    <a:lnTo>
                      <a:pt x="3210" y="240"/>
                    </a:lnTo>
                    <a:lnTo>
                      <a:pt x="2970" y="272"/>
                    </a:lnTo>
                    <a:cubicBezTo>
                      <a:pt x="2968" y="273"/>
                      <a:pt x="2967" y="272"/>
                      <a:pt x="2965" y="272"/>
                    </a:cubicBezTo>
                    <a:lnTo>
                      <a:pt x="2741" y="176"/>
                    </a:lnTo>
                    <a:lnTo>
                      <a:pt x="2744" y="176"/>
                    </a:lnTo>
                    <a:lnTo>
                      <a:pt x="2520" y="176"/>
                    </a:lnTo>
                    <a:cubicBezTo>
                      <a:pt x="2520" y="176"/>
                      <a:pt x="2519" y="176"/>
                      <a:pt x="2518" y="176"/>
                    </a:cubicBezTo>
                    <a:lnTo>
                      <a:pt x="2294" y="96"/>
                    </a:lnTo>
                    <a:lnTo>
                      <a:pt x="2298" y="96"/>
                    </a:lnTo>
                    <a:lnTo>
                      <a:pt x="2056" y="128"/>
                    </a:lnTo>
                    <a:lnTo>
                      <a:pt x="1832" y="128"/>
                    </a:lnTo>
                    <a:lnTo>
                      <a:pt x="1834" y="128"/>
                    </a:lnTo>
                    <a:lnTo>
                      <a:pt x="1610" y="160"/>
                    </a:lnTo>
                    <a:lnTo>
                      <a:pt x="1370" y="192"/>
                    </a:lnTo>
                    <a:lnTo>
                      <a:pt x="1145" y="224"/>
                    </a:lnTo>
                    <a:lnTo>
                      <a:pt x="921" y="240"/>
                    </a:lnTo>
                    <a:lnTo>
                      <a:pt x="923" y="240"/>
                    </a:lnTo>
                    <a:lnTo>
                      <a:pt x="699" y="320"/>
                    </a:lnTo>
                    <a:cubicBezTo>
                      <a:pt x="698" y="320"/>
                      <a:pt x="696" y="321"/>
                      <a:pt x="695" y="320"/>
                    </a:cubicBezTo>
                    <a:lnTo>
                      <a:pt x="455" y="272"/>
                    </a:lnTo>
                    <a:lnTo>
                      <a:pt x="457" y="272"/>
                    </a:lnTo>
                    <a:lnTo>
                      <a:pt x="232" y="288"/>
                    </a:lnTo>
                    <a:lnTo>
                      <a:pt x="8" y="288"/>
                    </a:lnTo>
                    <a:cubicBezTo>
                      <a:pt x="4" y="288"/>
                      <a:pt x="0" y="285"/>
                      <a:pt x="0" y="280"/>
                    </a:cubicBezTo>
                    <a:cubicBezTo>
                      <a:pt x="0" y="276"/>
                      <a:pt x="4" y="272"/>
                      <a:pt x="8" y="2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5" name="Freeform 60">
                <a:extLst>
                  <a:ext uri="{FF2B5EF4-FFF2-40B4-BE49-F238E27FC236}">
                    <a16:creationId xmlns:a16="http://schemas.microsoft.com/office/drawing/2014/main" id="{DCEB5621-FCBB-49D2-B9DE-2E0A807A1A3F}"/>
                  </a:ext>
                </a:extLst>
              </p:cNvPr>
              <p:cNvSpPr>
                <a:spLocks/>
              </p:cNvSpPr>
              <p:nvPr/>
            </p:nvSpPr>
            <p:spPr bwMode="auto">
              <a:xfrm>
                <a:off x="2266980" y="2806865"/>
                <a:ext cx="3636248" cy="1113163"/>
              </a:xfrm>
              <a:custGeom>
                <a:avLst/>
                <a:gdLst>
                  <a:gd name="T0" fmla="*/ 53771987 w 7553"/>
                  <a:gd name="T1" fmla="*/ 522736030 h 2337"/>
                  <a:gd name="T2" fmla="*/ 105921553 w 7553"/>
                  <a:gd name="T3" fmla="*/ 515475943 h 2337"/>
                  <a:gd name="T4" fmla="*/ 160388741 w 7553"/>
                  <a:gd name="T5" fmla="*/ 519559920 h 2337"/>
                  <a:gd name="T6" fmla="*/ 212770341 w 7553"/>
                  <a:gd name="T7" fmla="*/ 486661728 h 2337"/>
                  <a:gd name="T8" fmla="*/ 316837453 w 7553"/>
                  <a:gd name="T9" fmla="*/ 461250947 h 2337"/>
                  <a:gd name="T10" fmla="*/ 424381397 w 7553"/>
                  <a:gd name="T11" fmla="*/ 435840166 h 2337"/>
                  <a:gd name="T12" fmla="*/ 531925462 w 7553"/>
                  <a:gd name="T13" fmla="*/ 410429385 h 2337"/>
                  <a:gd name="T14" fmla="*/ 584770198 w 7553"/>
                  <a:gd name="T15" fmla="*/ 428580079 h 2337"/>
                  <a:gd name="T16" fmla="*/ 635992995 w 7553"/>
                  <a:gd name="T17" fmla="*/ 424722831 h 2337"/>
                  <a:gd name="T18" fmla="*/ 688605681 w 7553"/>
                  <a:gd name="T19" fmla="*/ 439470210 h 2337"/>
                  <a:gd name="T20" fmla="*/ 742841272 w 7553"/>
                  <a:gd name="T21" fmla="*/ 417689472 h 2337"/>
                  <a:gd name="T22" fmla="*/ 795222872 w 7553"/>
                  <a:gd name="T23" fmla="*/ 406799342 h 2337"/>
                  <a:gd name="T24" fmla="*/ 899058354 w 7553"/>
                  <a:gd name="T25" fmla="*/ 392279168 h 2337"/>
                  <a:gd name="T26" fmla="*/ 955147935 w 7553"/>
                  <a:gd name="T27" fmla="*/ 395682006 h 2337"/>
                  <a:gd name="T28" fmla="*/ 1058751609 w 7553"/>
                  <a:gd name="T29" fmla="*/ 388421919 h 2337"/>
                  <a:gd name="T30" fmla="*/ 1113682866 w 7553"/>
                  <a:gd name="T31" fmla="*/ 359607824 h 2337"/>
                  <a:gd name="T32" fmla="*/ 1166295553 w 7553"/>
                  <a:gd name="T33" fmla="*/ 355751051 h 2337"/>
                  <a:gd name="T34" fmla="*/ 1217054731 w 7553"/>
                  <a:gd name="T35" fmla="*/ 312643511 h 2337"/>
                  <a:gd name="T36" fmla="*/ 1268972232 w 7553"/>
                  <a:gd name="T37" fmla="*/ 258191905 h 2337"/>
                  <a:gd name="T38" fmla="*/ 1376748226 w 7553"/>
                  <a:gd name="T39" fmla="*/ 178329460 h 2337"/>
                  <a:gd name="T40" fmla="*/ 1428897777 w 7553"/>
                  <a:gd name="T41" fmla="*/ 152691474 h 2337"/>
                  <a:gd name="T42" fmla="*/ 1485219407 w 7553"/>
                  <a:gd name="T43" fmla="*/ 123423891 h 2337"/>
                  <a:gd name="T44" fmla="*/ 1535977622 w 7553"/>
                  <a:gd name="T45" fmla="*/ 120474510 h 2337"/>
                  <a:gd name="T46" fmla="*/ 1639813586 w 7553"/>
                  <a:gd name="T47" fmla="*/ 22461408 h 2337"/>
                  <a:gd name="T48" fmla="*/ 1696135216 w 7553"/>
                  <a:gd name="T49" fmla="*/ 3856773 h 2337"/>
                  <a:gd name="T50" fmla="*/ 1748515853 w 7553"/>
                  <a:gd name="T51" fmla="*/ 0 h 2337"/>
                  <a:gd name="T52" fmla="*/ 1748747903 w 7553"/>
                  <a:gd name="T53" fmla="*/ 3630044 h 2337"/>
                  <a:gd name="T54" fmla="*/ 1697293539 w 7553"/>
                  <a:gd name="T55" fmla="*/ 7260089 h 2337"/>
                  <a:gd name="T56" fmla="*/ 1642363244 w 7553"/>
                  <a:gd name="T57" fmla="*/ 24956854 h 2337"/>
                  <a:gd name="T58" fmla="*/ 1538527280 w 7553"/>
                  <a:gd name="T59" fmla="*/ 122969957 h 2337"/>
                  <a:gd name="T60" fmla="*/ 1485450493 w 7553"/>
                  <a:gd name="T61" fmla="*/ 127053964 h 2337"/>
                  <a:gd name="T62" fmla="*/ 1430520199 w 7553"/>
                  <a:gd name="T63" fmla="*/ 156094788 h 2337"/>
                  <a:gd name="T64" fmla="*/ 1378833785 w 7553"/>
                  <a:gd name="T65" fmla="*/ 181278840 h 2337"/>
                  <a:gd name="T66" fmla="*/ 1271289840 w 7553"/>
                  <a:gd name="T67" fmla="*/ 261141286 h 2337"/>
                  <a:gd name="T68" fmla="*/ 1219604389 w 7553"/>
                  <a:gd name="T69" fmla="*/ 315592891 h 2337"/>
                  <a:gd name="T70" fmla="*/ 1166527603 w 7553"/>
                  <a:gd name="T71" fmla="*/ 359381095 h 2337"/>
                  <a:gd name="T72" fmla="*/ 1115305288 w 7553"/>
                  <a:gd name="T73" fmla="*/ 363011138 h 2337"/>
                  <a:gd name="T74" fmla="*/ 1058983658 w 7553"/>
                  <a:gd name="T75" fmla="*/ 392051963 h 2337"/>
                  <a:gd name="T76" fmla="*/ 954916366 w 7553"/>
                  <a:gd name="T77" fmla="*/ 399312050 h 2337"/>
                  <a:gd name="T78" fmla="*/ 899753541 w 7553"/>
                  <a:gd name="T79" fmla="*/ 395682006 h 2337"/>
                  <a:gd name="T80" fmla="*/ 795918058 w 7553"/>
                  <a:gd name="T81" fmla="*/ 410202657 h 2337"/>
                  <a:gd name="T82" fmla="*/ 744232125 w 7553"/>
                  <a:gd name="T83" fmla="*/ 421092787 h 2337"/>
                  <a:gd name="T84" fmla="*/ 687446877 w 7553"/>
                  <a:gd name="T85" fmla="*/ 442873525 h 2337"/>
                  <a:gd name="T86" fmla="*/ 636224563 w 7553"/>
                  <a:gd name="T87" fmla="*/ 428353350 h 2337"/>
                  <a:gd name="T88" fmla="*/ 583611394 w 7553"/>
                  <a:gd name="T89" fmla="*/ 431983394 h 2337"/>
                  <a:gd name="T90" fmla="*/ 532621130 w 7553"/>
                  <a:gd name="T91" fmla="*/ 413832700 h 2337"/>
                  <a:gd name="T92" fmla="*/ 425076583 w 7553"/>
                  <a:gd name="T93" fmla="*/ 439243481 h 2337"/>
                  <a:gd name="T94" fmla="*/ 317532639 w 7553"/>
                  <a:gd name="T95" fmla="*/ 464654262 h 2337"/>
                  <a:gd name="T96" fmla="*/ 213929145 w 7553"/>
                  <a:gd name="T97" fmla="*/ 490065043 h 2337"/>
                  <a:gd name="T98" fmla="*/ 162474781 w 7553"/>
                  <a:gd name="T99" fmla="*/ 522509301 h 2337"/>
                  <a:gd name="T100" fmla="*/ 105689985 w 7553"/>
                  <a:gd name="T101" fmla="*/ 519105986 h 2337"/>
                  <a:gd name="T102" fmla="*/ 54003556 w 7553"/>
                  <a:gd name="T103" fmla="*/ 526366550 h 2337"/>
                  <a:gd name="T104" fmla="*/ 0 w 7553"/>
                  <a:gd name="T105" fmla="*/ 528408062 h 23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53"/>
                  <a:gd name="T160" fmla="*/ 0 h 2337"/>
                  <a:gd name="T161" fmla="*/ 7553 w 7553"/>
                  <a:gd name="T162" fmla="*/ 2337 h 23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53" h="2337">
                    <a:moveTo>
                      <a:pt x="8" y="2320"/>
                    </a:moveTo>
                    <a:lnTo>
                      <a:pt x="232" y="2304"/>
                    </a:lnTo>
                    <a:lnTo>
                      <a:pt x="455" y="2273"/>
                    </a:lnTo>
                    <a:cubicBezTo>
                      <a:pt x="456" y="2272"/>
                      <a:pt x="456" y="2272"/>
                      <a:pt x="457" y="2272"/>
                    </a:cubicBezTo>
                    <a:lnTo>
                      <a:pt x="697" y="2288"/>
                    </a:lnTo>
                    <a:lnTo>
                      <a:pt x="692" y="2290"/>
                    </a:lnTo>
                    <a:lnTo>
                      <a:pt x="916" y="2146"/>
                    </a:lnTo>
                    <a:cubicBezTo>
                      <a:pt x="917" y="2145"/>
                      <a:pt x="918" y="2145"/>
                      <a:pt x="918" y="2145"/>
                    </a:cubicBezTo>
                    <a:lnTo>
                      <a:pt x="1142" y="2081"/>
                    </a:lnTo>
                    <a:lnTo>
                      <a:pt x="1367" y="2033"/>
                    </a:lnTo>
                    <a:lnTo>
                      <a:pt x="1606" y="1969"/>
                    </a:lnTo>
                    <a:lnTo>
                      <a:pt x="1831" y="1921"/>
                    </a:lnTo>
                    <a:lnTo>
                      <a:pt x="2054" y="1857"/>
                    </a:lnTo>
                    <a:lnTo>
                      <a:pt x="2295" y="1809"/>
                    </a:lnTo>
                    <a:cubicBezTo>
                      <a:pt x="2296" y="1808"/>
                      <a:pt x="2298" y="1808"/>
                      <a:pt x="2299" y="1809"/>
                    </a:cubicBezTo>
                    <a:lnTo>
                      <a:pt x="2523" y="1889"/>
                    </a:lnTo>
                    <a:lnTo>
                      <a:pt x="2520" y="1888"/>
                    </a:lnTo>
                    <a:lnTo>
                      <a:pt x="2744" y="1872"/>
                    </a:lnTo>
                    <a:cubicBezTo>
                      <a:pt x="2745" y="1872"/>
                      <a:pt x="2746" y="1873"/>
                      <a:pt x="2747" y="1873"/>
                    </a:cubicBezTo>
                    <a:lnTo>
                      <a:pt x="2971" y="1937"/>
                    </a:lnTo>
                    <a:lnTo>
                      <a:pt x="2965" y="1937"/>
                    </a:lnTo>
                    <a:lnTo>
                      <a:pt x="3205" y="1841"/>
                    </a:lnTo>
                    <a:cubicBezTo>
                      <a:pt x="3206" y="1841"/>
                      <a:pt x="3206" y="1841"/>
                      <a:pt x="3207" y="1841"/>
                    </a:cubicBezTo>
                    <a:lnTo>
                      <a:pt x="3431" y="1793"/>
                    </a:lnTo>
                    <a:lnTo>
                      <a:pt x="3655" y="1761"/>
                    </a:lnTo>
                    <a:lnTo>
                      <a:pt x="3879" y="1729"/>
                    </a:lnTo>
                    <a:cubicBezTo>
                      <a:pt x="3880" y="1728"/>
                      <a:pt x="3880" y="1728"/>
                      <a:pt x="3881" y="1728"/>
                    </a:cubicBezTo>
                    <a:lnTo>
                      <a:pt x="4121" y="1744"/>
                    </a:lnTo>
                    <a:lnTo>
                      <a:pt x="4344" y="1728"/>
                    </a:lnTo>
                    <a:lnTo>
                      <a:pt x="4568" y="1712"/>
                    </a:lnTo>
                    <a:lnTo>
                      <a:pt x="4565" y="1713"/>
                    </a:lnTo>
                    <a:lnTo>
                      <a:pt x="4805" y="1585"/>
                    </a:lnTo>
                    <a:cubicBezTo>
                      <a:pt x="4806" y="1585"/>
                      <a:pt x="4807" y="1585"/>
                      <a:pt x="4808" y="1584"/>
                    </a:cubicBezTo>
                    <a:lnTo>
                      <a:pt x="5032" y="1568"/>
                    </a:lnTo>
                    <a:lnTo>
                      <a:pt x="5027" y="1570"/>
                    </a:lnTo>
                    <a:lnTo>
                      <a:pt x="5251" y="1378"/>
                    </a:lnTo>
                    <a:lnTo>
                      <a:pt x="5475" y="1139"/>
                    </a:lnTo>
                    <a:cubicBezTo>
                      <a:pt x="5475" y="1139"/>
                      <a:pt x="5475" y="1138"/>
                      <a:pt x="5475" y="1138"/>
                    </a:cubicBezTo>
                    <a:lnTo>
                      <a:pt x="5715" y="946"/>
                    </a:lnTo>
                    <a:lnTo>
                      <a:pt x="5940" y="786"/>
                    </a:lnTo>
                    <a:cubicBezTo>
                      <a:pt x="5940" y="786"/>
                      <a:pt x="5941" y="786"/>
                      <a:pt x="5941" y="785"/>
                    </a:cubicBezTo>
                    <a:lnTo>
                      <a:pt x="6165" y="673"/>
                    </a:lnTo>
                    <a:lnTo>
                      <a:pt x="6405" y="545"/>
                    </a:lnTo>
                    <a:cubicBezTo>
                      <a:pt x="6406" y="545"/>
                      <a:pt x="6407" y="545"/>
                      <a:pt x="6408" y="544"/>
                    </a:cubicBezTo>
                    <a:lnTo>
                      <a:pt x="6632" y="528"/>
                    </a:lnTo>
                    <a:lnTo>
                      <a:pt x="6627" y="531"/>
                    </a:lnTo>
                    <a:lnTo>
                      <a:pt x="6851" y="307"/>
                    </a:lnTo>
                    <a:lnTo>
                      <a:pt x="7075" y="99"/>
                    </a:lnTo>
                    <a:cubicBezTo>
                      <a:pt x="7076" y="98"/>
                      <a:pt x="7077" y="97"/>
                      <a:pt x="7078" y="97"/>
                    </a:cubicBezTo>
                    <a:lnTo>
                      <a:pt x="7318" y="17"/>
                    </a:lnTo>
                    <a:cubicBezTo>
                      <a:pt x="7319" y="17"/>
                      <a:pt x="7319" y="17"/>
                      <a:pt x="7320" y="16"/>
                    </a:cubicBezTo>
                    <a:lnTo>
                      <a:pt x="7544" y="0"/>
                    </a:lnTo>
                    <a:cubicBezTo>
                      <a:pt x="7548" y="0"/>
                      <a:pt x="7552" y="3"/>
                      <a:pt x="7552" y="8"/>
                    </a:cubicBezTo>
                    <a:cubicBezTo>
                      <a:pt x="7553" y="12"/>
                      <a:pt x="7549" y="16"/>
                      <a:pt x="7545" y="16"/>
                    </a:cubicBezTo>
                    <a:lnTo>
                      <a:pt x="7321" y="32"/>
                    </a:lnTo>
                    <a:lnTo>
                      <a:pt x="7323" y="32"/>
                    </a:lnTo>
                    <a:lnTo>
                      <a:pt x="7083" y="112"/>
                    </a:lnTo>
                    <a:lnTo>
                      <a:pt x="7086" y="110"/>
                    </a:lnTo>
                    <a:lnTo>
                      <a:pt x="6862" y="318"/>
                    </a:lnTo>
                    <a:lnTo>
                      <a:pt x="6638" y="542"/>
                    </a:lnTo>
                    <a:cubicBezTo>
                      <a:pt x="6637" y="543"/>
                      <a:pt x="6635" y="544"/>
                      <a:pt x="6633" y="544"/>
                    </a:cubicBezTo>
                    <a:lnTo>
                      <a:pt x="6409" y="560"/>
                    </a:lnTo>
                    <a:lnTo>
                      <a:pt x="6412" y="560"/>
                    </a:lnTo>
                    <a:lnTo>
                      <a:pt x="6172" y="688"/>
                    </a:lnTo>
                    <a:lnTo>
                      <a:pt x="5948" y="800"/>
                    </a:lnTo>
                    <a:lnTo>
                      <a:pt x="5949" y="799"/>
                    </a:lnTo>
                    <a:lnTo>
                      <a:pt x="5725" y="959"/>
                    </a:lnTo>
                    <a:lnTo>
                      <a:pt x="5485" y="1151"/>
                    </a:lnTo>
                    <a:lnTo>
                      <a:pt x="5486" y="1150"/>
                    </a:lnTo>
                    <a:lnTo>
                      <a:pt x="5262" y="1391"/>
                    </a:lnTo>
                    <a:lnTo>
                      <a:pt x="5038" y="1583"/>
                    </a:lnTo>
                    <a:cubicBezTo>
                      <a:pt x="5036" y="1584"/>
                      <a:pt x="5035" y="1584"/>
                      <a:pt x="5033" y="1584"/>
                    </a:cubicBezTo>
                    <a:lnTo>
                      <a:pt x="4809" y="1600"/>
                    </a:lnTo>
                    <a:lnTo>
                      <a:pt x="4812" y="1600"/>
                    </a:lnTo>
                    <a:lnTo>
                      <a:pt x="4572" y="1728"/>
                    </a:lnTo>
                    <a:cubicBezTo>
                      <a:pt x="4571" y="1728"/>
                      <a:pt x="4570" y="1728"/>
                      <a:pt x="4569" y="1728"/>
                    </a:cubicBezTo>
                    <a:lnTo>
                      <a:pt x="4345" y="1744"/>
                    </a:lnTo>
                    <a:lnTo>
                      <a:pt x="4120" y="1760"/>
                    </a:lnTo>
                    <a:lnTo>
                      <a:pt x="3880" y="1744"/>
                    </a:lnTo>
                    <a:lnTo>
                      <a:pt x="3882" y="1744"/>
                    </a:lnTo>
                    <a:lnTo>
                      <a:pt x="3658" y="1776"/>
                    </a:lnTo>
                    <a:lnTo>
                      <a:pt x="3434" y="1808"/>
                    </a:lnTo>
                    <a:lnTo>
                      <a:pt x="3210" y="1856"/>
                    </a:lnTo>
                    <a:lnTo>
                      <a:pt x="3211" y="1856"/>
                    </a:lnTo>
                    <a:lnTo>
                      <a:pt x="2971" y="1952"/>
                    </a:lnTo>
                    <a:cubicBezTo>
                      <a:pt x="2970" y="1953"/>
                      <a:pt x="2968" y="1953"/>
                      <a:pt x="2966" y="1952"/>
                    </a:cubicBezTo>
                    <a:lnTo>
                      <a:pt x="2742" y="1888"/>
                    </a:lnTo>
                    <a:lnTo>
                      <a:pt x="2745" y="1888"/>
                    </a:lnTo>
                    <a:lnTo>
                      <a:pt x="2521" y="1904"/>
                    </a:lnTo>
                    <a:cubicBezTo>
                      <a:pt x="2520" y="1905"/>
                      <a:pt x="2519" y="1904"/>
                      <a:pt x="2518" y="1904"/>
                    </a:cubicBezTo>
                    <a:lnTo>
                      <a:pt x="2294" y="1824"/>
                    </a:lnTo>
                    <a:lnTo>
                      <a:pt x="2298" y="1824"/>
                    </a:lnTo>
                    <a:lnTo>
                      <a:pt x="2059" y="1872"/>
                    </a:lnTo>
                    <a:lnTo>
                      <a:pt x="1834" y="1936"/>
                    </a:lnTo>
                    <a:lnTo>
                      <a:pt x="1611" y="1984"/>
                    </a:lnTo>
                    <a:lnTo>
                      <a:pt x="1370" y="2048"/>
                    </a:lnTo>
                    <a:lnTo>
                      <a:pt x="1147" y="2096"/>
                    </a:lnTo>
                    <a:lnTo>
                      <a:pt x="923" y="2160"/>
                    </a:lnTo>
                    <a:lnTo>
                      <a:pt x="925" y="2159"/>
                    </a:lnTo>
                    <a:lnTo>
                      <a:pt x="701" y="2303"/>
                    </a:lnTo>
                    <a:cubicBezTo>
                      <a:pt x="699" y="2304"/>
                      <a:pt x="698" y="2305"/>
                      <a:pt x="696" y="2304"/>
                    </a:cubicBezTo>
                    <a:lnTo>
                      <a:pt x="456" y="2288"/>
                    </a:lnTo>
                    <a:lnTo>
                      <a:pt x="458" y="2288"/>
                    </a:lnTo>
                    <a:lnTo>
                      <a:pt x="233" y="2320"/>
                    </a:lnTo>
                    <a:lnTo>
                      <a:pt x="9" y="2336"/>
                    </a:lnTo>
                    <a:cubicBezTo>
                      <a:pt x="5" y="2337"/>
                      <a:pt x="1" y="2333"/>
                      <a:pt x="0" y="2329"/>
                    </a:cubicBezTo>
                    <a:cubicBezTo>
                      <a:pt x="0" y="2325"/>
                      <a:pt x="3" y="2321"/>
                      <a:pt x="8" y="23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566" name="Freeform 61">
                <a:extLst>
                  <a:ext uri="{FF2B5EF4-FFF2-40B4-BE49-F238E27FC236}">
                    <a16:creationId xmlns:a16="http://schemas.microsoft.com/office/drawing/2014/main" id="{2D5F53F2-56A5-4A95-9F9B-7C631C1B4A5C}"/>
                  </a:ext>
                </a:extLst>
              </p:cNvPr>
              <p:cNvSpPr>
                <a:spLocks/>
              </p:cNvSpPr>
              <p:nvPr/>
            </p:nvSpPr>
            <p:spPr bwMode="auto">
              <a:xfrm>
                <a:off x="2266980" y="2305741"/>
                <a:ext cx="3636248" cy="1226092"/>
              </a:xfrm>
              <a:custGeom>
                <a:avLst/>
                <a:gdLst>
                  <a:gd name="T0" fmla="*/ 53771987 w 7553"/>
                  <a:gd name="T1" fmla="*/ 575883109 h 2577"/>
                  <a:gd name="T2" fmla="*/ 105226367 w 7553"/>
                  <a:gd name="T3" fmla="*/ 557999872 h 2577"/>
                  <a:gd name="T4" fmla="*/ 161547545 w 7553"/>
                  <a:gd name="T5" fmla="*/ 561395532 h 2577"/>
                  <a:gd name="T6" fmla="*/ 212538292 w 7553"/>
                  <a:gd name="T7" fmla="*/ 536268506 h 2577"/>
                  <a:gd name="T8" fmla="*/ 264919952 w 7553"/>
                  <a:gd name="T9" fmla="*/ 503671694 h 2577"/>
                  <a:gd name="T10" fmla="*/ 372463896 w 7553"/>
                  <a:gd name="T11" fmla="*/ 481939733 h 2577"/>
                  <a:gd name="T12" fmla="*/ 476299379 w 7553"/>
                  <a:gd name="T13" fmla="*/ 456586710 h 2577"/>
                  <a:gd name="T14" fmla="*/ 532621130 w 7553"/>
                  <a:gd name="T15" fmla="*/ 463830499 h 2577"/>
                  <a:gd name="T16" fmla="*/ 585002248 w 7553"/>
                  <a:gd name="T17" fmla="*/ 485561865 h 2577"/>
                  <a:gd name="T18" fmla="*/ 636224563 w 7553"/>
                  <a:gd name="T19" fmla="*/ 488957525 h 2577"/>
                  <a:gd name="T20" fmla="*/ 688605681 w 7553"/>
                  <a:gd name="T21" fmla="*/ 507293351 h 2577"/>
                  <a:gd name="T22" fmla="*/ 743073321 w 7553"/>
                  <a:gd name="T23" fmla="*/ 492805654 h 2577"/>
                  <a:gd name="T24" fmla="*/ 847140372 w 7553"/>
                  <a:gd name="T25" fmla="*/ 463830499 h 2577"/>
                  <a:gd name="T26" fmla="*/ 899753541 w 7553"/>
                  <a:gd name="T27" fmla="*/ 456586710 h 2577"/>
                  <a:gd name="T28" fmla="*/ 954916366 w 7553"/>
                  <a:gd name="T29" fmla="*/ 467226159 h 2577"/>
                  <a:gd name="T30" fmla="*/ 1058751609 w 7553"/>
                  <a:gd name="T31" fmla="*/ 463604027 h 2577"/>
                  <a:gd name="T32" fmla="*/ 1113682866 w 7553"/>
                  <a:gd name="T33" fmla="*/ 434854868 h 2577"/>
                  <a:gd name="T34" fmla="*/ 1166295553 w 7553"/>
                  <a:gd name="T35" fmla="*/ 431006739 h 2577"/>
                  <a:gd name="T36" fmla="*/ 1217054731 w 7553"/>
                  <a:gd name="T37" fmla="*/ 380979160 h 2577"/>
                  <a:gd name="T38" fmla="*/ 1268972232 w 7553"/>
                  <a:gd name="T39" fmla="*/ 319180721 h 2577"/>
                  <a:gd name="T40" fmla="*/ 1376516177 w 7553"/>
                  <a:gd name="T41" fmla="*/ 225237404 h 2577"/>
                  <a:gd name="T42" fmla="*/ 1428665727 w 7553"/>
                  <a:gd name="T43" fmla="*/ 192413644 h 2577"/>
                  <a:gd name="T44" fmla="*/ 1485219407 w 7553"/>
                  <a:gd name="T45" fmla="*/ 162986020 h 2577"/>
                  <a:gd name="T46" fmla="*/ 1535746535 w 7553"/>
                  <a:gd name="T47" fmla="*/ 160042830 h 2577"/>
                  <a:gd name="T48" fmla="*/ 1639581536 w 7553"/>
                  <a:gd name="T49" fmla="*/ 33502716 h 2577"/>
                  <a:gd name="T50" fmla="*/ 1695903166 w 7553"/>
                  <a:gd name="T51" fmla="*/ 7470263 h 2577"/>
                  <a:gd name="T52" fmla="*/ 1748284766 w 7553"/>
                  <a:gd name="T53" fmla="*/ 226473 h 2577"/>
                  <a:gd name="T54" fmla="*/ 1748979953 w 7553"/>
                  <a:gd name="T55" fmla="*/ 3622133 h 2577"/>
                  <a:gd name="T56" fmla="*/ 1697525588 w 7553"/>
                  <a:gd name="T57" fmla="*/ 10865925 h 2577"/>
                  <a:gd name="T58" fmla="*/ 1642594331 w 7553"/>
                  <a:gd name="T59" fmla="*/ 35540017 h 2577"/>
                  <a:gd name="T60" fmla="*/ 1538527280 w 7553"/>
                  <a:gd name="T61" fmla="*/ 162533075 h 2577"/>
                  <a:gd name="T62" fmla="*/ 1485450493 w 7553"/>
                  <a:gd name="T63" fmla="*/ 166607677 h 2577"/>
                  <a:gd name="T64" fmla="*/ 1430751285 w 7553"/>
                  <a:gd name="T65" fmla="*/ 195356359 h 2577"/>
                  <a:gd name="T66" fmla="*/ 1379065834 w 7553"/>
                  <a:gd name="T67" fmla="*/ 227727174 h 2577"/>
                  <a:gd name="T68" fmla="*/ 1271521890 w 7553"/>
                  <a:gd name="T69" fmla="*/ 322123436 h 2577"/>
                  <a:gd name="T70" fmla="*/ 1219604389 w 7553"/>
                  <a:gd name="T71" fmla="*/ 383469405 h 2577"/>
                  <a:gd name="T72" fmla="*/ 1166527603 w 7553"/>
                  <a:gd name="T73" fmla="*/ 434628872 h 2577"/>
                  <a:gd name="T74" fmla="*/ 1115305288 w 7553"/>
                  <a:gd name="T75" fmla="*/ 438250528 h 2577"/>
                  <a:gd name="T76" fmla="*/ 1058983658 w 7553"/>
                  <a:gd name="T77" fmla="*/ 467226159 h 2577"/>
                  <a:gd name="T78" fmla="*/ 954916366 w 7553"/>
                  <a:gd name="T79" fmla="*/ 470847815 h 2577"/>
                  <a:gd name="T80" fmla="*/ 899058354 w 7553"/>
                  <a:gd name="T81" fmla="*/ 459981894 h 2577"/>
                  <a:gd name="T82" fmla="*/ 847835558 w 7553"/>
                  <a:gd name="T83" fmla="*/ 467226159 h 2577"/>
                  <a:gd name="T84" fmla="*/ 744232125 w 7553"/>
                  <a:gd name="T85" fmla="*/ 496201314 h 2577"/>
                  <a:gd name="T86" fmla="*/ 687446877 w 7553"/>
                  <a:gd name="T87" fmla="*/ 510689010 h 2577"/>
                  <a:gd name="T88" fmla="*/ 635992995 w 7553"/>
                  <a:gd name="T89" fmla="*/ 492579182 h 2577"/>
                  <a:gd name="T90" fmla="*/ 583379826 w 7553"/>
                  <a:gd name="T91" fmla="*/ 488957525 h 2577"/>
                  <a:gd name="T92" fmla="*/ 531925462 w 7553"/>
                  <a:gd name="T93" fmla="*/ 467226159 h 2577"/>
                  <a:gd name="T94" fmla="*/ 476994565 w 7553"/>
                  <a:gd name="T95" fmla="*/ 459981894 h 2577"/>
                  <a:gd name="T96" fmla="*/ 373159082 w 7553"/>
                  <a:gd name="T97" fmla="*/ 485335393 h 2577"/>
                  <a:gd name="T98" fmla="*/ 265615138 w 7553"/>
                  <a:gd name="T99" fmla="*/ 507066878 h 2577"/>
                  <a:gd name="T100" fmla="*/ 214160713 w 7553"/>
                  <a:gd name="T101" fmla="*/ 539664166 h 2577"/>
                  <a:gd name="T102" fmla="*/ 161315977 w 7553"/>
                  <a:gd name="T103" fmla="*/ 565017664 h 2577"/>
                  <a:gd name="T104" fmla="*/ 106385171 w 7553"/>
                  <a:gd name="T105" fmla="*/ 561395532 h 2577"/>
                  <a:gd name="T106" fmla="*/ 54003556 w 7553"/>
                  <a:gd name="T107" fmla="*/ 579505242 h 2577"/>
                  <a:gd name="T108" fmla="*/ 0 w 7553"/>
                  <a:gd name="T109" fmla="*/ 581542542 h 2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53"/>
                  <a:gd name="T166" fmla="*/ 0 h 2577"/>
                  <a:gd name="T167" fmla="*/ 7553 w 7553"/>
                  <a:gd name="T168" fmla="*/ 2577 h 2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53" h="2577">
                    <a:moveTo>
                      <a:pt x="8" y="2560"/>
                    </a:moveTo>
                    <a:lnTo>
                      <a:pt x="232" y="2544"/>
                    </a:lnTo>
                    <a:lnTo>
                      <a:pt x="230" y="2545"/>
                    </a:lnTo>
                    <a:lnTo>
                      <a:pt x="454" y="2465"/>
                    </a:lnTo>
                    <a:cubicBezTo>
                      <a:pt x="455" y="2465"/>
                      <a:pt x="456" y="2464"/>
                      <a:pt x="457" y="2464"/>
                    </a:cubicBezTo>
                    <a:lnTo>
                      <a:pt x="697" y="2480"/>
                    </a:lnTo>
                    <a:lnTo>
                      <a:pt x="693" y="2481"/>
                    </a:lnTo>
                    <a:lnTo>
                      <a:pt x="917" y="2369"/>
                    </a:lnTo>
                    <a:lnTo>
                      <a:pt x="1140" y="2226"/>
                    </a:lnTo>
                    <a:cubicBezTo>
                      <a:pt x="1141" y="2225"/>
                      <a:pt x="1142" y="2225"/>
                      <a:pt x="1143" y="2225"/>
                    </a:cubicBezTo>
                    <a:lnTo>
                      <a:pt x="1367" y="2177"/>
                    </a:lnTo>
                    <a:lnTo>
                      <a:pt x="1607" y="2129"/>
                    </a:lnTo>
                    <a:lnTo>
                      <a:pt x="1830" y="2065"/>
                    </a:lnTo>
                    <a:lnTo>
                      <a:pt x="2055" y="2017"/>
                    </a:lnTo>
                    <a:cubicBezTo>
                      <a:pt x="2056" y="2016"/>
                      <a:pt x="2057" y="2016"/>
                      <a:pt x="2058" y="2017"/>
                    </a:cubicBezTo>
                    <a:lnTo>
                      <a:pt x="2298" y="2049"/>
                    </a:lnTo>
                    <a:cubicBezTo>
                      <a:pt x="2298" y="2049"/>
                      <a:pt x="2299" y="2049"/>
                      <a:pt x="2300" y="2049"/>
                    </a:cubicBezTo>
                    <a:lnTo>
                      <a:pt x="2524" y="2145"/>
                    </a:lnTo>
                    <a:lnTo>
                      <a:pt x="2521" y="2144"/>
                    </a:lnTo>
                    <a:lnTo>
                      <a:pt x="2745" y="2160"/>
                    </a:lnTo>
                    <a:cubicBezTo>
                      <a:pt x="2746" y="2161"/>
                      <a:pt x="2746" y="2161"/>
                      <a:pt x="2747" y="2161"/>
                    </a:cubicBezTo>
                    <a:lnTo>
                      <a:pt x="2971" y="2241"/>
                    </a:lnTo>
                    <a:lnTo>
                      <a:pt x="2966" y="2241"/>
                    </a:lnTo>
                    <a:lnTo>
                      <a:pt x="3206" y="2177"/>
                    </a:lnTo>
                    <a:lnTo>
                      <a:pt x="3430" y="2097"/>
                    </a:lnTo>
                    <a:lnTo>
                      <a:pt x="3655" y="2049"/>
                    </a:lnTo>
                    <a:lnTo>
                      <a:pt x="3879" y="2017"/>
                    </a:lnTo>
                    <a:cubicBezTo>
                      <a:pt x="3880" y="2016"/>
                      <a:pt x="3881" y="2016"/>
                      <a:pt x="3882" y="2017"/>
                    </a:cubicBezTo>
                    <a:lnTo>
                      <a:pt x="4122" y="2065"/>
                    </a:lnTo>
                    <a:lnTo>
                      <a:pt x="4120" y="2064"/>
                    </a:lnTo>
                    <a:lnTo>
                      <a:pt x="4344" y="2064"/>
                    </a:lnTo>
                    <a:lnTo>
                      <a:pt x="4568" y="2048"/>
                    </a:lnTo>
                    <a:lnTo>
                      <a:pt x="4565" y="2049"/>
                    </a:lnTo>
                    <a:lnTo>
                      <a:pt x="4805" y="1921"/>
                    </a:lnTo>
                    <a:cubicBezTo>
                      <a:pt x="4806" y="1921"/>
                      <a:pt x="4807" y="1921"/>
                      <a:pt x="4808" y="1920"/>
                    </a:cubicBezTo>
                    <a:lnTo>
                      <a:pt x="5032" y="1904"/>
                    </a:lnTo>
                    <a:lnTo>
                      <a:pt x="5027" y="1907"/>
                    </a:lnTo>
                    <a:lnTo>
                      <a:pt x="5251" y="1683"/>
                    </a:lnTo>
                    <a:lnTo>
                      <a:pt x="5474" y="1411"/>
                    </a:lnTo>
                    <a:cubicBezTo>
                      <a:pt x="5475" y="1411"/>
                      <a:pt x="5475" y="1411"/>
                      <a:pt x="5475" y="1410"/>
                    </a:cubicBezTo>
                    <a:lnTo>
                      <a:pt x="5715" y="1202"/>
                    </a:lnTo>
                    <a:lnTo>
                      <a:pt x="5939" y="995"/>
                    </a:lnTo>
                    <a:cubicBezTo>
                      <a:pt x="5939" y="994"/>
                      <a:pt x="5940" y="994"/>
                      <a:pt x="5940" y="994"/>
                    </a:cubicBezTo>
                    <a:lnTo>
                      <a:pt x="6164" y="850"/>
                    </a:lnTo>
                    <a:lnTo>
                      <a:pt x="6405" y="721"/>
                    </a:lnTo>
                    <a:cubicBezTo>
                      <a:pt x="6406" y="721"/>
                      <a:pt x="6407" y="721"/>
                      <a:pt x="6408" y="720"/>
                    </a:cubicBezTo>
                    <a:lnTo>
                      <a:pt x="6632" y="704"/>
                    </a:lnTo>
                    <a:lnTo>
                      <a:pt x="6626" y="707"/>
                    </a:lnTo>
                    <a:lnTo>
                      <a:pt x="6850" y="451"/>
                    </a:lnTo>
                    <a:lnTo>
                      <a:pt x="7074" y="148"/>
                    </a:lnTo>
                    <a:cubicBezTo>
                      <a:pt x="7075" y="147"/>
                      <a:pt x="7076" y="146"/>
                      <a:pt x="7077" y="145"/>
                    </a:cubicBezTo>
                    <a:lnTo>
                      <a:pt x="7317" y="33"/>
                    </a:lnTo>
                    <a:cubicBezTo>
                      <a:pt x="7318" y="33"/>
                      <a:pt x="7319" y="33"/>
                      <a:pt x="7319" y="33"/>
                    </a:cubicBezTo>
                    <a:lnTo>
                      <a:pt x="7543" y="1"/>
                    </a:lnTo>
                    <a:cubicBezTo>
                      <a:pt x="7548" y="0"/>
                      <a:pt x="7552" y="3"/>
                      <a:pt x="7552" y="7"/>
                    </a:cubicBezTo>
                    <a:cubicBezTo>
                      <a:pt x="7553" y="12"/>
                      <a:pt x="7550" y="16"/>
                      <a:pt x="7546" y="16"/>
                    </a:cubicBezTo>
                    <a:lnTo>
                      <a:pt x="7322" y="48"/>
                    </a:lnTo>
                    <a:lnTo>
                      <a:pt x="7324" y="48"/>
                    </a:lnTo>
                    <a:lnTo>
                      <a:pt x="7084" y="160"/>
                    </a:lnTo>
                    <a:lnTo>
                      <a:pt x="7087" y="157"/>
                    </a:lnTo>
                    <a:lnTo>
                      <a:pt x="6862" y="462"/>
                    </a:lnTo>
                    <a:lnTo>
                      <a:pt x="6638" y="718"/>
                    </a:lnTo>
                    <a:cubicBezTo>
                      <a:pt x="6637" y="719"/>
                      <a:pt x="6635" y="720"/>
                      <a:pt x="6633" y="720"/>
                    </a:cubicBezTo>
                    <a:lnTo>
                      <a:pt x="6409" y="736"/>
                    </a:lnTo>
                    <a:lnTo>
                      <a:pt x="6412" y="736"/>
                    </a:lnTo>
                    <a:lnTo>
                      <a:pt x="6173" y="863"/>
                    </a:lnTo>
                    <a:lnTo>
                      <a:pt x="5949" y="1007"/>
                    </a:lnTo>
                    <a:lnTo>
                      <a:pt x="5950" y="1006"/>
                    </a:lnTo>
                    <a:lnTo>
                      <a:pt x="5726" y="1215"/>
                    </a:lnTo>
                    <a:lnTo>
                      <a:pt x="5486" y="1423"/>
                    </a:lnTo>
                    <a:lnTo>
                      <a:pt x="5487" y="1422"/>
                    </a:lnTo>
                    <a:lnTo>
                      <a:pt x="5262" y="1694"/>
                    </a:lnTo>
                    <a:lnTo>
                      <a:pt x="5038" y="1918"/>
                    </a:lnTo>
                    <a:cubicBezTo>
                      <a:pt x="5037" y="1919"/>
                      <a:pt x="5035" y="1920"/>
                      <a:pt x="5033" y="1920"/>
                    </a:cubicBezTo>
                    <a:lnTo>
                      <a:pt x="4809" y="1936"/>
                    </a:lnTo>
                    <a:lnTo>
                      <a:pt x="4812" y="1936"/>
                    </a:lnTo>
                    <a:lnTo>
                      <a:pt x="4572" y="2064"/>
                    </a:lnTo>
                    <a:cubicBezTo>
                      <a:pt x="4571" y="2064"/>
                      <a:pt x="4570" y="2064"/>
                      <a:pt x="4569" y="2064"/>
                    </a:cubicBezTo>
                    <a:lnTo>
                      <a:pt x="4344" y="2080"/>
                    </a:lnTo>
                    <a:lnTo>
                      <a:pt x="4120" y="2080"/>
                    </a:lnTo>
                    <a:cubicBezTo>
                      <a:pt x="4120" y="2080"/>
                      <a:pt x="4119" y="2080"/>
                      <a:pt x="4119" y="2080"/>
                    </a:cubicBezTo>
                    <a:lnTo>
                      <a:pt x="3879" y="2032"/>
                    </a:lnTo>
                    <a:lnTo>
                      <a:pt x="3882" y="2032"/>
                    </a:lnTo>
                    <a:lnTo>
                      <a:pt x="3658" y="2064"/>
                    </a:lnTo>
                    <a:lnTo>
                      <a:pt x="3435" y="2112"/>
                    </a:lnTo>
                    <a:lnTo>
                      <a:pt x="3211" y="2192"/>
                    </a:lnTo>
                    <a:lnTo>
                      <a:pt x="2971" y="2256"/>
                    </a:lnTo>
                    <a:cubicBezTo>
                      <a:pt x="2969" y="2257"/>
                      <a:pt x="2967" y="2257"/>
                      <a:pt x="2966" y="2256"/>
                    </a:cubicBezTo>
                    <a:lnTo>
                      <a:pt x="2742" y="2176"/>
                    </a:lnTo>
                    <a:lnTo>
                      <a:pt x="2744" y="2176"/>
                    </a:lnTo>
                    <a:lnTo>
                      <a:pt x="2520" y="2160"/>
                    </a:lnTo>
                    <a:cubicBezTo>
                      <a:pt x="2519" y="2160"/>
                      <a:pt x="2518" y="2160"/>
                      <a:pt x="2517" y="2160"/>
                    </a:cubicBezTo>
                    <a:lnTo>
                      <a:pt x="2293" y="2064"/>
                    </a:lnTo>
                    <a:lnTo>
                      <a:pt x="2295" y="2064"/>
                    </a:lnTo>
                    <a:lnTo>
                      <a:pt x="2055" y="2032"/>
                    </a:lnTo>
                    <a:lnTo>
                      <a:pt x="2058" y="2032"/>
                    </a:lnTo>
                    <a:lnTo>
                      <a:pt x="1835" y="2080"/>
                    </a:lnTo>
                    <a:lnTo>
                      <a:pt x="1610" y="2144"/>
                    </a:lnTo>
                    <a:lnTo>
                      <a:pt x="1370" y="2192"/>
                    </a:lnTo>
                    <a:lnTo>
                      <a:pt x="1146" y="2240"/>
                    </a:lnTo>
                    <a:lnTo>
                      <a:pt x="1149" y="2239"/>
                    </a:lnTo>
                    <a:lnTo>
                      <a:pt x="924" y="2384"/>
                    </a:lnTo>
                    <a:lnTo>
                      <a:pt x="700" y="2496"/>
                    </a:lnTo>
                    <a:cubicBezTo>
                      <a:pt x="699" y="2496"/>
                      <a:pt x="697" y="2497"/>
                      <a:pt x="696" y="2496"/>
                    </a:cubicBezTo>
                    <a:lnTo>
                      <a:pt x="456" y="2480"/>
                    </a:lnTo>
                    <a:lnTo>
                      <a:pt x="459" y="2480"/>
                    </a:lnTo>
                    <a:lnTo>
                      <a:pt x="235" y="2560"/>
                    </a:lnTo>
                    <a:cubicBezTo>
                      <a:pt x="234" y="2560"/>
                      <a:pt x="234" y="2560"/>
                      <a:pt x="233" y="2560"/>
                    </a:cubicBezTo>
                    <a:lnTo>
                      <a:pt x="9" y="2576"/>
                    </a:lnTo>
                    <a:cubicBezTo>
                      <a:pt x="5" y="2577"/>
                      <a:pt x="1" y="2573"/>
                      <a:pt x="0" y="2569"/>
                    </a:cubicBezTo>
                    <a:cubicBezTo>
                      <a:pt x="0" y="2565"/>
                      <a:pt x="3" y="2561"/>
                      <a:pt x="8" y="2560"/>
                    </a:cubicBezTo>
                    <a:close/>
                  </a:path>
                </a:pathLst>
              </a:custGeom>
              <a:solidFill>
                <a:srgbClr val="000000"/>
              </a:solidFill>
              <a:ln w="5" cap="flat">
                <a:solidFill>
                  <a:srgbClr val="000000"/>
                </a:solidFill>
                <a:prstDash val="solid"/>
                <a:bevel/>
                <a:headEnd/>
                <a:tailEnd/>
              </a:ln>
            </p:spPr>
            <p:txBody>
              <a:bodyPr/>
              <a:lstStyle/>
              <a:p>
                <a:endParaRPr lang="de-DE"/>
              </a:p>
            </p:txBody>
          </p:sp>
          <p:sp>
            <p:nvSpPr>
              <p:cNvPr id="23567" name="Rectangle 62">
                <a:extLst>
                  <a:ext uri="{FF2B5EF4-FFF2-40B4-BE49-F238E27FC236}">
                    <a16:creationId xmlns:a16="http://schemas.microsoft.com/office/drawing/2014/main" id="{294E474A-DEBD-466C-89C6-DEC3C7AB902E}"/>
                  </a:ext>
                </a:extLst>
              </p:cNvPr>
              <p:cNvSpPr>
                <a:spLocks noChangeArrowheads="1"/>
              </p:cNvSpPr>
              <p:nvPr/>
            </p:nvSpPr>
            <p:spPr bwMode="auto">
              <a:xfrm>
                <a:off x="2030859" y="4614746"/>
                <a:ext cx="80469"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0</a:t>
                </a:r>
                <a:endParaRPr lang="en-US" altLang="en-US" sz="2000" i="0">
                  <a:latin typeface="Calibri" panose="020F0502020204030204" pitchFamily="34" charset="0"/>
                </a:endParaRPr>
              </a:p>
            </p:txBody>
          </p:sp>
          <p:sp>
            <p:nvSpPr>
              <p:cNvPr id="23568" name="Rectangle 63">
                <a:extLst>
                  <a:ext uri="{FF2B5EF4-FFF2-40B4-BE49-F238E27FC236}">
                    <a16:creationId xmlns:a16="http://schemas.microsoft.com/office/drawing/2014/main" id="{F4762DE5-F996-4FE3-9A8C-AA4423E6E889}"/>
                  </a:ext>
                </a:extLst>
              </p:cNvPr>
              <p:cNvSpPr>
                <a:spLocks noChangeArrowheads="1"/>
              </p:cNvSpPr>
              <p:nvPr/>
            </p:nvSpPr>
            <p:spPr bwMode="auto">
              <a:xfrm>
                <a:off x="1809173" y="3936838"/>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1000</a:t>
                </a:r>
                <a:endParaRPr lang="en-US" altLang="en-US" sz="2000" i="0">
                  <a:latin typeface="Calibri" panose="020F0502020204030204" pitchFamily="34" charset="0"/>
                </a:endParaRPr>
              </a:p>
            </p:txBody>
          </p:sp>
          <p:sp>
            <p:nvSpPr>
              <p:cNvPr id="23569" name="Rectangle 64">
                <a:extLst>
                  <a:ext uri="{FF2B5EF4-FFF2-40B4-BE49-F238E27FC236}">
                    <a16:creationId xmlns:a16="http://schemas.microsoft.com/office/drawing/2014/main" id="{16CB24D9-56E5-4E25-A5C4-1444A61A9C16}"/>
                  </a:ext>
                </a:extLst>
              </p:cNvPr>
              <p:cNvSpPr>
                <a:spLocks noChangeArrowheads="1"/>
              </p:cNvSpPr>
              <p:nvPr/>
            </p:nvSpPr>
            <p:spPr bwMode="auto">
              <a:xfrm>
                <a:off x="1809173" y="328749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2000</a:t>
                </a:r>
                <a:endParaRPr lang="en-US" altLang="en-US" sz="2000" i="0">
                  <a:latin typeface="Calibri" panose="020F0502020204030204" pitchFamily="34" charset="0"/>
                </a:endParaRPr>
              </a:p>
            </p:txBody>
          </p:sp>
          <p:sp>
            <p:nvSpPr>
              <p:cNvPr id="23570" name="Rectangle 65">
                <a:extLst>
                  <a:ext uri="{FF2B5EF4-FFF2-40B4-BE49-F238E27FC236}">
                    <a16:creationId xmlns:a16="http://schemas.microsoft.com/office/drawing/2014/main" id="{9774B927-ACA0-4A8A-BBF4-84AB1748A9CC}"/>
                  </a:ext>
                </a:extLst>
              </p:cNvPr>
              <p:cNvSpPr>
                <a:spLocks noChangeArrowheads="1"/>
              </p:cNvSpPr>
              <p:nvPr/>
            </p:nvSpPr>
            <p:spPr bwMode="auto">
              <a:xfrm>
                <a:off x="1809173" y="2638149"/>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3000</a:t>
                </a:r>
                <a:endParaRPr lang="en-US" altLang="en-US" sz="2000" i="0">
                  <a:latin typeface="Calibri" panose="020F0502020204030204" pitchFamily="34" charset="0"/>
                </a:endParaRPr>
              </a:p>
            </p:txBody>
          </p:sp>
          <p:sp>
            <p:nvSpPr>
              <p:cNvPr id="23571" name="Rectangle 66">
                <a:extLst>
                  <a:ext uri="{FF2B5EF4-FFF2-40B4-BE49-F238E27FC236}">
                    <a16:creationId xmlns:a16="http://schemas.microsoft.com/office/drawing/2014/main" id="{E3B9BB1E-663D-4D5D-9A20-0F503F25D18B}"/>
                  </a:ext>
                </a:extLst>
              </p:cNvPr>
              <p:cNvSpPr>
                <a:spLocks noChangeArrowheads="1"/>
              </p:cNvSpPr>
              <p:nvPr/>
            </p:nvSpPr>
            <p:spPr bwMode="auto">
              <a:xfrm>
                <a:off x="1809174" y="198880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4000</a:t>
                </a:r>
                <a:endParaRPr lang="en-US" altLang="en-US" sz="2000" i="0">
                  <a:latin typeface="Calibri" panose="020F0502020204030204" pitchFamily="34" charset="0"/>
                </a:endParaRPr>
              </a:p>
            </p:txBody>
          </p:sp>
          <p:sp>
            <p:nvSpPr>
              <p:cNvPr id="23572" name="Rectangle 67">
                <a:extLst>
                  <a:ext uri="{FF2B5EF4-FFF2-40B4-BE49-F238E27FC236}">
                    <a16:creationId xmlns:a16="http://schemas.microsoft.com/office/drawing/2014/main" id="{064A020D-D7D1-46E3-92A0-442F25B51E7D}"/>
                  </a:ext>
                </a:extLst>
              </p:cNvPr>
              <p:cNvSpPr>
                <a:spLocks noChangeArrowheads="1"/>
              </p:cNvSpPr>
              <p:nvPr/>
            </p:nvSpPr>
            <p:spPr bwMode="auto">
              <a:xfrm>
                <a:off x="2164661" y="4751875"/>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1980</a:t>
                </a:r>
                <a:endParaRPr lang="en-US" altLang="en-US" sz="2000" i="0">
                  <a:latin typeface="Calibri" panose="020F0502020204030204" pitchFamily="34" charset="0"/>
                </a:endParaRPr>
              </a:p>
            </p:txBody>
          </p:sp>
          <p:sp>
            <p:nvSpPr>
              <p:cNvPr id="23573" name="Rectangle 69">
                <a:extLst>
                  <a:ext uri="{FF2B5EF4-FFF2-40B4-BE49-F238E27FC236}">
                    <a16:creationId xmlns:a16="http://schemas.microsoft.com/office/drawing/2014/main" id="{A6C7C51C-FE34-4202-9B32-B2AABAFF4CC8}"/>
                  </a:ext>
                </a:extLst>
              </p:cNvPr>
              <p:cNvSpPr>
                <a:spLocks noChangeArrowheads="1"/>
              </p:cNvSpPr>
              <p:nvPr/>
            </p:nvSpPr>
            <p:spPr bwMode="auto">
              <a:xfrm>
                <a:off x="3252781" y="475187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1990</a:t>
                </a:r>
                <a:endParaRPr lang="en-US" altLang="en-US" sz="2000" i="0">
                  <a:latin typeface="Calibri" panose="020F0502020204030204" pitchFamily="34" charset="0"/>
                </a:endParaRPr>
              </a:p>
            </p:txBody>
          </p:sp>
          <p:sp>
            <p:nvSpPr>
              <p:cNvPr id="23574" name="Rectangle 71">
                <a:extLst>
                  <a:ext uri="{FF2B5EF4-FFF2-40B4-BE49-F238E27FC236}">
                    <a16:creationId xmlns:a16="http://schemas.microsoft.com/office/drawing/2014/main" id="{E0958FFF-B487-4204-84F0-67395C363FD2}"/>
                  </a:ext>
                </a:extLst>
              </p:cNvPr>
              <p:cNvSpPr>
                <a:spLocks noChangeArrowheads="1"/>
              </p:cNvSpPr>
              <p:nvPr/>
            </p:nvSpPr>
            <p:spPr bwMode="auto">
              <a:xfrm>
                <a:off x="4341884" y="475187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2000</a:t>
                </a:r>
                <a:endParaRPr lang="en-US" altLang="en-US" sz="2000" i="0">
                  <a:latin typeface="Calibri" panose="020F0502020204030204" pitchFamily="34" charset="0"/>
                </a:endParaRPr>
              </a:p>
            </p:txBody>
          </p:sp>
          <p:sp>
            <p:nvSpPr>
              <p:cNvPr id="23575" name="Rectangle 73">
                <a:extLst>
                  <a:ext uri="{FF2B5EF4-FFF2-40B4-BE49-F238E27FC236}">
                    <a16:creationId xmlns:a16="http://schemas.microsoft.com/office/drawing/2014/main" id="{1D5A8471-5D0E-40BB-87ED-8998CF289553}"/>
                  </a:ext>
                </a:extLst>
              </p:cNvPr>
              <p:cNvSpPr>
                <a:spLocks noChangeArrowheads="1"/>
              </p:cNvSpPr>
              <p:nvPr/>
            </p:nvSpPr>
            <p:spPr bwMode="auto">
              <a:xfrm>
                <a:off x="5429020" y="4751874"/>
                <a:ext cx="32187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2010</a:t>
                </a:r>
                <a:endParaRPr lang="en-US" altLang="en-US" sz="2000" i="0">
                  <a:latin typeface="Calibri" panose="020F0502020204030204" pitchFamily="34" charset="0"/>
                </a:endParaRPr>
              </a:p>
            </p:txBody>
          </p:sp>
          <p:sp>
            <p:nvSpPr>
              <p:cNvPr id="23576" name="Rectangle 75">
                <a:extLst>
                  <a:ext uri="{FF2B5EF4-FFF2-40B4-BE49-F238E27FC236}">
                    <a16:creationId xmlns:a16="http://schemas.microsoft.com/office/drawing/2014/main" id="{499D227E-8671-4C59-8134-63B41BB45A6A}"/>
                  </a:ext>
                </a:extLst>
              </p:cNvPr>
              <p:cNvSpPr>
                <a:spLocks noChangeArrowheads="1"/>
              </p:cNvSpPr>
              <p:nvPr/>
            </p:nvSpPr>
            <p:spPr bwMode="auto">
              <a:xfrm>
                <a:off x="2989113" y="3427978"/>
                <a:ext cx="329545"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ROW</a:t>
                </a:r>
                <a:endParaRPr lang="en-US" altLang="en-US" sz="2000" i="0">
                  <a:latin typeface="Calibri" panose="020F0502020204030204" pitchFamily="34" charset="0"/>
                </a:endParaRPr>
              </a:p>
            </p:txBody>
          </p:sp>
          <p:sp>
            <p:nvSpPr>
              <p:cNvPr id="23577" name="Rectangle 77">
                <a:extLst>
                  <a:ext uri="{FF2B5EF4-FFF2-40B4-BE49-F238E27FC236}">
                    <a16:creationId xmlns:a16="http://schemas.microsoft.com/office/drawing/2014/main" id="{2B495EDE-6560-4ACB-BD16-83FC51779EF0}"/>
                  </a:ext>
                </a:extLst>
              </p:cNvPr>
              <p:cNvSpPr>
                <a:spLocks noChangeArrowheads="1"/>
              </p:cNvSpPr>
              <p:nvPr/>
            </p:nvSpPr>
            <p:spPr bwMode="auto">
              <a:xfrm>
                <a:off x="2989113" y="3829281"/>
                <a:ext cx="381727"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China</a:t>
                </a:r>
                <a:endParaRPr lang="en-US" altLang="en-US" sz="2000" i="0">
                  <a:latin typeface="Calibri" panose="020F0502020204030204" pitchFamily="34" charset="0"/>
                </a:endParaRPr>
              </a:p>
            </p:txBody>
          </p:sp>
          <p:sp>
            <p:nvSpPr>
              <p:cNvPr id="23578" name="Rectangle 79">
                <a:extLst>
                  <a:ext uri="{FF2B5EF4-FFF2-40B4-BE49-F238E27FC236}">
                    <a16:creationId xmlns:a16="http://schemas.microsoft.com/office/drawing/2014/main" id="{E56CB3A6-ABBC-40D9-8A7A-C6AA826840AA}"/>
                  </a:ext>
                </a:extLst>
              </p:cNvPr>
              <p:cNvSpPr>
                <a:spLocks noChangeArrowheads="1"/>
              </p:cNvSpPr>
              <p:nvPr/>
            </p:nvSpPr>
            <p:spPr bwMode="auto">
              <a:xfrm>
                <a:off x="5412295" y="3984558"/>
                <a:ext cx="569163"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Australia</a:t>
                </a:r>
                <a:endParaRPr lang="en-US" altLang="en-US" sz="2000" i="0">
                  <a:latin typeface="Calibri" panose="020F0502020204030204" pitchFamily="34" charset="0"/>
                </a:endParaRPr>
              </a:p>
            </p:txBody>
          </p:sp>
          <p:sp>
            <p:nvSpPr>
              <p:cNvPr id="23579" name="Rectangle 81">
                <a:extLst>
                  <a:ext uri="{FF2B5EF4-FFF2-40B4-BE49-F238E27FC236}">
                    <a16:creationId xmlns:a16="http://schemas.microsoft.com/office/drawing/2014/main" id="{1C086C4B-063A-4F1F-A634-9C4EDC7CAEF7}"/>
                  </a:ext>
                </a:extLst>
              </p:cNvPr>
              <p:cNvSpPr>
                <a:spLocks noChangeArrowheads="1"/>
              </p:cNvSpPr>
              <p:nvPr/>
            </p:nvSpPr>
            <p:spPr bwMode="auto">
              <a:xfrm>
                <a:off x="2989113" y="4152944"/>
                <a:ext cx="637524"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FSU</a:t>
                </a:r>
                <a:endParaRPr lang="en-US" altLang="en-US" sz="2000" i="0">
                  <a:latin typeface="Calibri" panose="020F0502020204030204" pitchFamily="34" charset="0"/>
                </a:endParaRPr>
              </a:p>
            </p:txBody>
          </p:sp>
          <p:sp>
            <p:nvSpPr>
              <p:cNvPr id="23580" name="Rectangle 83">
                <a:extLst>
                  <a:ext uri="{FF2B5EF4-FFF2-40B4-BE49-F238E27FC236}">
                    <a16:creationId xmlns:a16="http://schemas.microsoft.com/office/drawing/2014/main" id="{6E6FBA34-8AB5-470A-97B1-81E5DDD129B8}"/>
                  </a:ext>
                </a:extLst>
              </p:cNvPr>
              <p:cNvSpPr>
                <a:spLocks noChangeArrowheads="1"/>
              </p:cNvSpPr>
              <p:nvPr/>
            </p:nvSpPr>
            <p:spPr bwMode="auto">
              <a:xfrm>
                <a:off x="2989113" y="4473584"/>
                <a:ext cx="267077" cy="19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USA</a:t>
                </a:r>
                <a:endParaRPr lang="en-US" altLang="en-US" sz="2000" i="0">
                  <a:latin typeface="Calibri" panose="020F0502020204030204" pitchFamily="34" charset="0"/>
                </a:endParaRPr>
              </a:p>
            </p:txBody>
          </p:sp>
        </p:grpSp>
        <p:sp>
          <p:nvSpPr>
            <p:cNvPr id="23557" name="Line 123">
              <a:extLst>
                <a:ext uri="{FF2B5EF4-FFF2-40B4-BE49-F238E27FC236}">
                  <a16:creationId xmlns:a16="http://schemas.microsoft.com/office/drawing/2014/main" id="{E574090F-6F2A-429F-BFBB-96B2DFA08AAA}"/>
                </a:ext>
              </a:extLst>
            </p:cNvPr>
            <p:cNvSpPr>
              <a:spLocks noChangeShapeType="1"/>
            </p:cNvSpPr>
            <p:nvPr/>
          </p:nvSpPr>
          <p:spPr bwMode="auto">
            <a:xfrm>
              <a:off x="2257141" y="2192968"/>
              <a:ext cx="0" cy="2508155"/>
            </a:xfrm>
            <a:prstGeom prst="line">
              <a:avLst/>
            </a:prstGeom>
            <a:noFill/>
            <a:ln w="6350">
              <a:solidFill>
                <a:srgbClr val="000000"/>
              </a:solidFill>
              <a:round/>
              <a:headEnd type="triangle" w="med" len="lg"/>
              <a:tailEnd type="none" w="med" len="lg"/>
            </a:ln>
            <a:extLst>
              <a:ext uri="{909E8E84-426E-40DD-AFC4-6F175D3DCCD1}">
                <a14:hiddenFill xmlns:a14="http://schemas.microsoft.com/office/drawing/2010/main">
                  <a:noFill/>
                </a14:hiddenFill>
              </a:ext>
            </a:extLst>
          </p:spPr>
          <p:txBody>
            <a:bodyPr/>
            <a:lstStyle/>
            <a:p>
              <a:endParaRPr lang="de-DE"/>
            </a:p>
          </p:txBody>
        </p:sp>
        <p:sp>
          <p:nvSpPr>
            <p:cNvPr id="23558" name="Line 130">
              <a:extLst>
                <a:ext uri="{FF2B5EF4-FFF2-40B4-BE49-F238E27FC236}">
                  <a16:creationId xmlns:a16="http://schemas.microsoft.com/office/drawing/2014/main" id="{00A2BDED-D7C2-4C5D-9B8F-34DF4981FFD9}"/>
                </a:ext>
              </a:extLst>
            </p:cNvPr>
            <p:cNvSpPr>
              <a:spLocks noChangeShapeType="1"/>
            </p:cNvSpPr>
            <p:nvPr/>
          </p:nvSpPr>
          <p:spPr bwMode="auto">
            <a:xfrm>
              <a:off x="2255173" y="4701123"/>
              <a:ext cx="3829080" cy="907"/>
            </a:xfrm>
            <a:prstGeom prst="line">
              <a:avLst/>
            </a:prstGeom>
            <a:noFill/>
            <a:ln w="6350">
              <a:solidFill>
                <a:srgbClr val="000000"/>
              </a:solidFill>
              <a:round/>
              <a:headEnd type="none" w="med" len="lg"/>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23559" name="Rectangle 161">
              <a:extLst>
                <a:ext uri="{FF2B5EF4-FFF2-40B4-BE49-F238E27FC236}">
                  <a16:creationId xmlns:a16="http://schemas.microsoft.com/office/drawing/2014/main" id="{014482FA-316F-4FCB-A911-DAD7E850D70C}"/>
                </a:ext>
              </a:extLst>
            </p:cNvPr>
            <p:cNvSpPr>
              <a:spLocks noChangeArrowheads="1"/>
            </p:cNvSpPr>
            <p:nvPr/>
          </p:nvSpPr>
          <p:spPr bwMode="auto">
            <a:xfrm>
              <a:off x="2340106" y="2245510"/>
              <a:ext cx="1559464" cy="17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pPr eaLnBrk="1" hangingPunct="1"/>
              <a:r>
                <a:rPr lang="en-US" altLang="en-US" sz="2000" i="0">
                  <a:solidFill>
                    <a:srgbClr val="000000"/>
                  </a:solidFill>
                  <a:latin typeface="Calibri" panose="020F0502020204030204" pitchFamily="34" charset="0"/>
                </a:rPr>
                <a:t>Coal extraction [Mt.c.e.]</a:t>
              </a:r>
              <a:endParaRPr lang="en-US" altLang="en-US" sz="2000" i="0">
                <a:latin typeface="Calibri" panose="020F0502020204030204" pitchFamily="34" charset="0"/>
              </a:endParaRPr>
            </a:p>
          </p:txBody>
        </p:sp>
      </p:grpSp>
      <p:sp>
        <p:nvSpPr>
          <p:cNvPr id="23555" name="Titel 27">
            <a:extLst>
              <a:ext uri="{FF2B5EF4-FFF2-40B4-BE49-F238E27FC236}">
                <a16:creationId xmlns:a16="http://schemas.microsoft.com/office/drawing/2014/main" id="{66DEFC9F-AA7E-4C90-B11E-C3C9A433E368}"/>
              </a:ext>
            </a:extLst>
          </p:cNvPr>
          <p:cNvSpPr>
            <a:spLocks noGrp="1"/>
          </p:cNvSpPr>
          <p:nvPr>
            <p:ph type="title"/>
          </p:nvPr>
        </p:nvSpPr>
        <p:spPr>
          <a:xfrm>
            <a:off x="1984375" y="381000"/>
            <a:ext cx="6473825" cy="889000"/>
          </a:xfrm>
        </p:spPr>
        <p:txBody>
          <a:bodyPr/>
          <a:lstStyle/>
          <a:p>
            <a:r>
              <a:rPr lang="en-US" altLang="en-US"/>
              <a:t>Global Coal Extraction </a:t>
            </a:r>
            <a:r>
              <a:rPr lang="en-US" altLang="en-US" sz="1800"/>
              <a:t>[source: BP]</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527D75D5-A7B5-46AB-9A2E-C94034E7F65B}"/>
              </a:ext>
            </a:extLst>
          </p:cNvPr>
          <p:cNvSpPr>
            <a:spLocks noGrp="1" noChangeArrowheads="1"/>
          </p:cNvSpPr>
          <p:nvPr>
            <p:ph type="title" idx="4294967295"/>
          </p:nvPr>
        </p:nvSpPr>
        <p:spPr>
          <a:xfrm>
            <a:off x="685800" y="381000"/>
            <a:ext cx="7924800"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Characteristics of the Greehouse Problem</a:t>
            </a:r>
          </a:p>
        </p:txBody>
      </p:sp>
      <p:sp>
        <p:nvSpPr>
          <p:cNvPr id="24579" name="Rectangle 2">
            <a:extLst>
              <a:ext uri="{FF2B5EF4-FFF2-40B4-BE49-F238E27FC236}">
                <a16:creationId xmlns:a16="http://schemas.microsoft.com/office/drawing/2014/main" id="{D7178F72-F311-4F27-BCF8-3D49BC130549}"/>
              </a:ext>
            </a:extLst>
          </p:cNvPr>
          <p:cNvSpPr>
            <a:spLocks noGrp="1" noChangeArrowheads="1"/>
          </p:cNvSpPr>
          <p:nvPr>
            <p:ph type="body" idx="1"/>
          </p:nvPr>
        </p:nvSpPr>
        <p:spPr>
          <a:xfrm>
            <a:off x="1250156" y="1628800"/>
            <a:ext cx="6643687" cy="4745038"/>
          </a:xfrm>
        </p:spPr>
        <p:txBody>
          <a:bodyPr/>
          <a:lstStyle/>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Globalism: The location of emissions does not matter (Leakage problem)</a:t>
            </a:r>
          </a:p>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Timeline: Damages affect future generations while the current generation has relatively minor impairments</a:t>
            </a:r>
          </a:p>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Unavailability of reliable abatement technologies</a:t>
            </a:r>
          </a:p>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Politics against Free riding: Solutions require an internationally coordinated and future-oriented approach: Who should provide what contributions? (International and intra-national distributive conflicts; Developing countries against grandfathering)</a:t>
            </a:r>
          </a:p>
          <a:p>
            <a:pPr marL="339725" indent="-339725">
              <a:spcBef>
                <a:spcPts val="2400"/>
              </a:spcBef>
              <a:buClr>
                <a:srgbClr val="CC3300"/>
              </a:buCl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dirty="0">
                <a:latin typeface="Calibri" panose="020F0502020204030204" pitchFamily="34" charset="0"/>
              </a:rPr>
              <a:t>Measurement, Reporting and Verification</a:t>
            </a:r>
          </a:p>
        </p:txBody>
      </p:sp>
      <p:sp>
        <p:nvSpPr>
          <p:cNvPr id="4" name="Textfeld 3">
            <a:extLst>
              <a:ext uri="{FF2B5EF4-FFF2-40B4-BE49-F238E27FC236}">
                <a16:creationId xmlns:a16="http://schemas.microsoft.com/office/drawing/2014/main" id="{562D4372-1E2F-4D33-84D2-A153CAA4D109}"/>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cSld>
  <p:clrMapOvr>
    <a:masterClrMapping/>
  </p:clrMapOvr>
  <p:transition>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6">
            <a:extLst>
              <a:ext uri="{FF2B5EF4-FFF2-40B4-BE49-F238E27FC236}">
                <a16:creationId xmlns:a16="http://schemas.microsoft.com/office/drawing/2014/main" id="{7341B591-F74C-4D55-8003-AC755319C964}"/>
              </a:ext>
            </a:extLst>
          </p:cNvPr>
          <p:cNvSpPr>
            <a:spLocks noGrp="1"/>
          </p:cNvSpPr>
          <p:nvPr>
            <p:ph type="title"/>
          </p:nvPr>
        </p:nvSpPr>
        <p:spPr>
          <a:xfrm>
            <a:off x="1984375" y="381000"/>
            <a:ext cx="6473825" cy="962025"/>
          </a:xfrm>
        </p:spPr>
        <p:txBody>
          <a:bodyPr/>
          <a:lstStyle/>
          <a:p>
            <a:r>
              <a:rPr lang="en-US" altLang="en-US"/>
              <a:t>Definitions</a:t>
            </a:r>
          </a:p>
        </p:txBody>
      </p:sp>
      <p:sp>
        <p:nvSpPr>
          <p:cNvPr id="7171" name="Inhaltsplatzhalter 5">
            <a:extLst>
              <a:ext uri="{FF2B5EF4-FFF2-40B4-BE49-F238E27FC236}">
                <a16:creationId xmlns:a16="http://schemas.microsoft.com/office/drawing/2014/main" id="{2DBC5911-48EF-4B94-9737-869B1D375891}"/>
              </a:ext>
            </a:extLst>
          </p:cNvPr>
          <p:cNvSpPr>
            <a:spLocks noGrp="1"/>
          </p:cNvSpPr>
          <p:nvPr>
            <p:ph idx="1"/>
          </p:nvPr>
        </p:nvSpPr>
        <p:spPr>
          <a:xfrm>
            <a:off x="1692275" y="1577975"/>
            <a:ext cx="7053263" cy="4926013"/>
          </a:xfrm>
        </p:spPr>
        <p:txBody>
          <a:bodyPr/>
          <a:lstStyle/>
          <a:p>
            <a:pPr>
              <a:spcBef>
                <a:spcPts val="1800"/>
              </a:spcBef>
              <a:buClr>
                <a:srgbClr val="C00000"/>
              </a:buClr>
            </a:pPr>
            <a:r>
              <a:rPr lang="en-GB" altLang="en-US" sz="1800" dirty="0">
                <a:latin typeface="Arial" panose="020B0604020202020204" pitchFamily="34" charset="0"/>
                <a:cs typeface="Arial" panose="020B0604020202020204" pitchFamily="34" charset="0"/>
              </a:rPr>
              <a:t>Emissions: Substances exhausted from a facility into the atmosphere, the hydrosphere etc. Likewise noise, tremor, odour, contamination, and radiation</a:t>
            </a:r>
            <a:endParaRPr lang="en-US" altLang="en-US" sz="1800" dirty="0">
              <a:latin typeface="Arial" panose="020B0604020202020204" pitchFamily="34" charset="0"/>
              <a:cs typeface="Arial" panose="020B0604020202020204" pitchFamily="34" charset="0"/>
            </a:endParaRPr>
          </a:p>
          <a:p>
            <a:pPr>
              <a:spcBef>
                <a:spcPts val="1800"/>
              </a:spcBef>
              <a:buClr>
                <a:srgbClr val="C00000"/>
              </a:buClr>
            </a:pPr>
            <a:r>
              <a:rPr lang="en-GB" altLang="en-US" sz="1800" dirty="0" err="1">
                <a:latin typeface="Arial" panose="020B0604020202020204" pitchFamily="34" charset="0"/>
                <a:cs typeface="Arial" panose="020B0604020202020204" pitchFamily="34" charset="0"/>
              </a:rPr>
              <a:t>Immissions</a:t>
            </a:r>
            <a:r>
              <a:rPr lang="en-GB" altLang="en-US" sz="1800" dirty="0">
                <a:latin typeface="Arial" panose="020B0604020202020204" pitchFamily="34" charset="0"/>
                <a:cs typeface="Arial" panose="020B0604020202020204" pitchFamily="34" charset="0"/>
              </a:rPr>
              <a:t>: distribution, transformation and metamorphosis of the emitted substances in the receiving ecosphere media </a:t>
            </a:r>
            <a:endParaRPr lang="en-US" altLang="en-US" sz="1800" dirty="0">
              <a:latin typeface="Arial" panose="020B0604020202020204" pitchFamily="34" charset="0"/>
              <a:cs typeface="Arial" panose="020B0604020202020204" pitchFamily="34" charset="0"/>
            </a:endParaRPr>
          </a:p>
          <a:p>
            <a:pPr>
              <a:spcBef>
                <a:spcPts val="1800"/>
              </a:spcBef>
              <a:buClr>
                <a:srgbClr val="C00000"/>
              </a:buClr>
            </a:pPr>
            <a:r>
              <a:rPr lang="en-GB" altLang="en-US" sz="1800" dirty="0">
                <a:latin typeface="Arial" panose="020B0604020202020204" pitchFamily="34" charset="0"/>
                <a:cs typeface="Arial" panose="020B0604020202020204" pitchFamily="34" charset="0"/>
              </a:rPr>
              <a:t>Damages: Impacts of </a:t>
            </a:r>
            <a:r>
              <a:rPr lang="en-GB" altLang="en-US" sz="1800" dirty="0" err="1">
                <a:latin typeface="Arial" panose="020B0604020202020204" pitchFamily="34" charset="0"/>
                <a:cs typeface="Arial" panose="020B0604020202020204" pitchFamily="34" charset="0"/>
              </a:rPr>
              <a:t>immissions</a:t>
            </a:r>
            <a:r>
              <a:rPr lang="en-GB" altLang="en-US" sz="1800" dirty="0">
                <a:latin typeface="Arial" panose="020B0604020202020204" pitchFamily="34" charset="0"/>
                <a:cs typeface="Arial" panose="020B0604020202020204" pitchFamily="34" charset="0"/>
              </a:rPr>
              <a:t> that are somehow negatively valued by humans</a:t>
            </a:r>
            <a:endParaRPr lang="en-US" altLang="en-US" sz="1800" dirty="0">
              <a:latin typeface="Arial" panose="020B0604020202020204" pitchFamily="34" charset="0"/>
              <a:cs typeface="Arial" panose="020B0604020202020204" pitchFamily="34" charset="0"/>
            </a:endParaRPr>
          </a:p>
          <a:p>
            <a:pPr>
              <a:spcBef>
                <a:spcPts val="1800"/>
              </a:spcBef>
              <a:buClr>
                <a:srgbClr val="C00000"/>
              </a:buClr>
            </a:pPr>
            <a:r>
              <a:rPr lang="en-US" altLang="en-US" sz="1800" dirty="0">
                <a:latin typeface="Arial" panose="020B0604020202020204" pitchFamily="34" charset="0"/>
                <a:cs typeface="Arial" panose="020B0604020202020204" pitchFamily="34" charset="0"/>
              </a:rPr>
              <a:t>External effects: Impacts of economic activities on outsiders without compensation. In the case of damages, these impacts are “negative external effects”; if the impacts represent advantages, they are called “positive external effects”</a:t>
            </a:r>
          </a:p>
          <a:p>
            <a:pPr>
              <a:spcBef>
                <a:spcPts val="1800"/>
              </a:spcBef>
              <a:buClr>
                <a:srgbClr val="C00000"/>
              </a:buClr>
            </a:pPr>
            <a:r>
              <a:rPr lang="en-US" altLang="en-US" sz="1800" dirty="0">
                <a:latin typeface="Arial" panose="020B0604020202020204" pitchFamily="34" charset="0"/>
                <a:cs typeface="Arial" panose="020B0604020202020204" pitchFamily="34" charset="0"/>
              </a:rPr>
              <a:t>External cost: Negative external effects expressed in money units</a:t>
            </a:r>
          </a:p>
        </p:txBody>
      </p:sp>
      <p:sp>
        <p:nvSpPr>
          <p:cNvPr id="2" name="Textfeld 1">
            <a:extLst>
              <a:ext uri="{FF2B5EF4-FFF2-40B4-BE49-F238E27FC236}">
                <a16:creationId xmlns:a16="http://schemas.microsoft.com/office/drawing/2014/main" id="{93096D35-8690-4D58-A144-47BABC65F886}"/>
              </a:ext>
            </a:extLst>
          </p:cNvPr>
          <p:cNvSpPr txBox="1"/>
          <p:nvPr/>
        </p:nvSpPr>
        <p:spPr>
          <a:xfrm>
            <a:off x="6298555" y="6227873"/>
            <a:ext cx="2159645" cy="276999"/>
          </a:xfrm>
          <a:prstGeom prst="rect">
            <a:avLst/>
          </a:prstGeom>
          <a:noFill/>
        </p:spPr>
        <p:txBody>
          <a:bodyPr wrap="square" rtlCol="0">
            <a:spAutoFit/>
          </a:bodyPr>
          <a:lstStyle/>
          <a:p>
            <a:pPr algn="l"/>
            <a:r>
              <a:rPr lang="de-DE" dirty="0"/>
              <a:t>© Prof. Dr. Georg Erdmann</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Definitions</a:t>
            </a:r>
          </a:p>
        </p:txBody>
      </p:sp>
      <p:pic>
        <p:nvPicPr>
          <p:cNvPr id="4" name="Grafik 3" descr="Ein Bild, das Zeichnung enthält.&#10;&#10;Automatisch generierte Beschreibung">
            <a:extLst>
              <a:ext uri="{FF2B5EF4-FFF2-40B4-BE49-F238E27FC236}">
                <a16:creationId xmlns:a16="http://schemas.microsoft.com/office/drawing/2014/main" id="{820C12D3-1562-46C2-A8DB-644ACFCE4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918" y="1902772"/>
            <a:ext cx="5200650" cy="3400425"/>
          </a:xfrm>
          <a:prstGeom prst="rect">
            <a:avLst/>
          </a:prstGeom>
        </p:spPr>
      </p:pic>
    </p:spTree>
    <p:extLst>
      <p:ext uri="{BB962C8B-B14F-4D97-AF65-F5344CB8AC3E}">
        <p14:creationId xmlns:p14="http://schemas.microsoft.com/office/powerpoint/2010/main" val="596638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err="1"/>
              <a:t>If</a:t>
            </a:r>
            <a:r>
              <a:rPr lang="de-DE" dirty="0"/>
              <a:t> private </a:t>
            </a:r>
            <a:r>
              <a:rPr lang="de-DE" dirty="0" err="1"/>
              <a:t>parties</a:t>
            </a:r>
            <a:r>
              <a:rPr lang="de-DE" dirty="0"/>
              <a:t> </a:t>
            </a:r>
            <a:r>
              <a:rPr lang="de-DE" dirty="0" err="1"/>
              <a:t>can</a:t>
            </a:r>
            <a:r>
              <a:rPr lang="de-DE" dirty="0"/>
              <a:t> </a:t>
            </a:r>
            <a:r>
              <a:rPr lang="de-DE" dirty="0" err="1"/>
              <a:t>negotiate</a:t>
            </a:r>
            <a:r>
              <a:rPr lang="de-DE" dirty="0"/>
              <a:t> </a:t>
            </a:r>
            <a:r>
              <a:rPr lang="de-DE" dirty="0" err="1"/>
              <a:t>about</a:t>
            </a:r>
            <a:r>
              <a:rPr lang="de-DE" dirty="0"/>
              <a:t> </a:t>
            </a:r>
            <a:r>
              <a:rPr lang="de-DE" dirty="0" err="1"/>
              <a:t>allocation</a:t>
            </a:r>
            <a:r>
              <a:rPr lang="de-DE" dirty="0"/>
              <a:t> </a:t>
            </a:r>
            <a:r>
              <a:rPr lang="de-DE" dirty="0" err="1"/>
              <a:t>of</a:t>
            </a:r>
            <a:r>
              <a:rPr lang="de-DE" dirty="0"/>
              <a:t> </a:t>
            </a:r>
            <a:r>
              <a:rPr lang="de-DE" dirty="0" err="1"/>
              <a:t>resources</a:t>
            </a:r>
            <a:r>
              <a:rPr lang="de-DE" dirty="0"/>
              <a:t> at </a:t>
            </a:r>
            <a:r>
              <a:rPr lang="de-DE" dirty="0" err="1"/>
              <a:t>no</a:t>
            </a:r>
            <a:r>
              <a:rPr lang="de-DE" dirty="0"/>
              <a:t> </a:t>
            </a:r>
            <a:r>
              <a:rPr lang="de-DE" dirty="0" err="1"/>
              <a:t>cost</a:t>
            </a:r>
            <a:r>
              <a:rPr lang="de-DE" dirty="0"/>
              <a:t>, </a:t>
            </a:r>
            <a:r>
              <a:rPr lang="de-DE" dirty="0" err="1"/>
              <a:t>the</a:t>
            </a:r>
            <a:r>
              <a:rPr lang="de-DE" dirty="0"/>
              <a:t> </a:t>
            </a:r>
            <a:r>
              <a:rPr lang="de-DE" dirty="0" err="1"/>
              <a:t>market</a:t>
            </a:r>
            <a:r>
              <a:rPr lang="de-DE" dirty="0"/>
              <a:t> will </a:t>
            </a:r>
            <a:r>
              <a:rPr lang="de-DE" dirty="0" err="1"/>
              <a:t>solve</a:t>
            </a:r>
            <a:r>
              <a:rPr lang="de-DE" dirty="0"/>
              <a:t> </a:t>
            </a:r>
            <a:r>
              <a:rPr lang="de-DE" dirty="0" err="1"/>
              <a:t>the</a:t>
            </a:r>
            <a:r>
              <a:rPr lang="de-DE" dirty="0"/>
              <a:t> </a:t>
            </a:r>
            <a:r>
              <a:rPr lang="de-DE" dirty="0" err="1"/>
              <a:t>problem</a:t>
            </a:r>
            <a:r>
              <a:rPr lang="de-DE" dirty="0"/>
              <a:t> </a:t>
            </a:r>
            <a:r>
              <a:rPr lang="de-DE" dirty="0" err="1"/>
              <a:t>of</a:t>
            </a:r>
            <a:r>
              <a:rPr lang="de-DE" dirty="0"/>
              <a:t> </a:t>
            </a:r>
            <a:r>
              <a:rPr lang="de-DE" dirty="0" err="1"/>
              <a:t>externalities</a:t>
            </a:r>
            <a:r>
              <a:rPr lang="de-DE" dirty="0"/>
              <a:t> and </a:t>
            </a:r>
            <a:r>
              <a:rPr lang="de-DE" dirty="0" err="1"/>
              <a:t>allocate</a:t>
            </a:r>
            <a:r>
              <a:rPr lang="de-DE" dirty="0"/>
              <a:t> </a:t>
            </a:r>
            <a:r>
              <a:rPr lang="de-DE" dirty="0" err="1"/>
              <a:t>resources</a:t>
            </a:r>
            <a:r>
              <a:rPr lang="de-DE" dirty="0"/>
              <a:t> </a:t>
            </a:r>
            <a:r>
              <a:rPr lang="de-DE" dirty="0" err="1"/>
              <a:t>efficiently</a:t>
            </a:r>
            <a:r>
              <a:rPr lang="de-DE" dirty="0"/>
              <a:t>.</a:t>
            </a:r>
          </a:p>
          <a:p>
            <a:pPr marL="0" indent="0"/>
            <a:endParaRPr lang="de-DE" dirty="0"/>
          </a:p>
          <a:p>
            <a:pPr marL="0" indent="0"/>
            <a:r>
              <a:rPr lang="de-DE" dirty="0"/>
              <a:t>Pareto </a:t>
            </a:r>
            <a:r>
              <a:rPr lang="de-DE" dirty="0" err="1"/>
              <a:t>efficiency</a:t>
            </a:r>
            <a:r>
              <a:rPr lang="de-DE" dirty="0"/>
              <a:t>: </a:t>
            </a:r>
            <a:r>
              <a:rPr lang="de-DE" dirty="0" err="1"/>
              <a:t>outcome</a:t>
            </a:r>
            <a:r>
              <a:rPr lang="de-DE" dirty="0"/>
              <a:t> </a:t>
            </a:r>
            <a:r>
              <a:rPr lang="de-DE" dirty="0" err="1"/>
              <a:t>where</a:t>
            </a:r>
            <a:r>
              <a:rPr lang="de-DE" dirty="0"/>
              <a:t> </a:t>
            </a:r>
            <a:r>
              <a:rPr lang="de-DE" dirty="0" err="1"/>
              <a:t>no</a:t>
            </a:r>
            <a:r>
              <a:rPr lang="de-DE" dirty="0"/>
              <a:t> </a:t>
            </a:r>
            <a:r>
              <a:rPr lang="de-DE" dirty="0" err="1"/>
              <a:t>player</a:t>
            </a:r>
            <a:r>
              <a:rPr lang="de-DE" dirty="0"/>
              <a:t> </a:t>
            </a:r>
            <a:r>
              <a:rPr lang="de-DE" dirty="0" err="1"/>
              <a:t>can</a:t>
            </a:r>
            <a:r>
              <a:rPr lang="de-DE" dirty="0"/>
              <a:t> </a:t>
            </a:r>
            <a:r>
              <a:rPr lang="de-DE" dirty="0" err="1"/>
              <a:t>be</a:t>
            </a:r>
            <a:r>
              <a:rPr lang="de-DE" dirty="0"/>
              <a:t> </a:t>
            </a:r>
            <a:r>
              <a:rPr lang="de-DE" dirty="0" err="1"/>
              <a:t>made</a:t>
            </a:r>
            <a:r>
              <a:rPr lang="de-DE" dirty="0"/>
              <a:t> </a:t>
            </a:r>
            <a:r>
              <a:rPr lang="de-DE" dirty="0" err="1"/>
              <a:t>better</a:t>
            </a:r>
            <a:r>
              <a:rPr lang="de-DE" dirty="0"/>
              <a:t> off </a:t>
            </a:r>
            <a:r>
              <a:rPr lang="de-DE" dirty="0" err="1"/>
              <a:t>without</a:t>
            </a:r>
            <a:r>
              <a:rPr lang="de-DE" dirty="0"/>
              <a:t> </a:t>
            </a:r>
            <a:r>
              <a:rPr lang="de-DE" dirty="0" err="1"/>
              <a:t>hurting</a:t>
            </a:r>
            <a:r>
              <a:rPr lang="de-DE" dirty="0"/>
              <a:t> at least </a:t>
            </a:r>
            <a:r>
              <a:rPr lang="de-DE" dirty="0" err="1"/>
              <a:t>one</a:t>
            </a:r>
            <a:r>
              <a:rPr lang="de-DE" dirty="0"/>
              <a:t> </a:t>
            </a:r>
            <a:r>
              <a:rPr lang="de-DE" dirty="0" err="1"/>
              <a:t>other</a:t>
            </a:r>
            <a:r>
              <a:rPr lang="de-DE" dirty="0"/>
              <a:t> </a:t>
            </a:r>
            <a:r>
              <a:rPr lang="de-DE" dirty="0" err="1"/>
              <a:t>player</a:t>
            </a:r>
            <a:r>
              <a:rPr lang="de-DE" dirty="0"/>
              <a:t>.</a:t>
            </a:r>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Coase Theorem</a:t>
            </a:r>
          </a:p>
        </p:txBody>
      </p:sp>
      <p:pic>
        <p:nvPicPr>
          <p:cNvPr id="4" name="Grafik 3" descr="Ein Bild, das draußen, Zug, Spur, Verkehr enthält.&#10;&#10;Automatisch generierte Beschreibung">
            <a:extLst>
              <a:ext uri="{FF2B5EF4-FFF2-40B4-BE49-F238E27FC236}">
                <a16:creationId xmlns:a16="http://schemas.microsoft.com/office/drawing/2014/main" id="{46C77DEA-22D7-4528-A983-4CF54C79A1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576" y="3935264"/>
            <a:ext cx="3508995" cy="2339330"/>
          </a:xfrm>
          <a:prstGeom prst="rect">
            <a:avLst/>
          </a:prstGeom>
        </p:spPr>
      </p:pic>
      <p:pic>
        <p:nvPicPr>
          <p:cNvPr id="10" name="Grafik 9" descr="Ein Bild, das Gras, draußen, Haus, Gebäude enthält.&#10;&#10;Automatisch generierte Beschreibung">
            <a:extLst>
              <a:ext uri="{FF2B5EF4-FFF2-40B4-BE49-F238E27FC236}">
                <a16:creationId xmlns:a16="http://schemas.microsoft.com/office/drawing/2014/main" id="{3CF02AEA-8493-49E4-B283-F7E40EBD44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629" y="3935264"/>
            <a:ext cx="3508995" cy="2339330"/>
          </a:xfrm>
          <a:prstGeom prst="rect">
            <a:avLst/>
          </a:prstGeom>
        </p:spPr>
      </p:pic>
    </p:spTree>
    <p:extLst>
      <p:ext uri="{BB962C8B-B14F-4D97-AF65-F5344CB8AC3E}">
        <p14:creationId xmlns:p14="http://schemas.microsoft.com/office/powerpoint/2010/main" val="270365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r>
              <a:rPr lang="de-DE" dirty="0"/>
              <a:t>The </a:t>
            </a:r>
            <a:r>
              <a:rPr lang="de-DE" dirty="0" err="1"/>
              <a:t>problem</a:t>
            </a:r>
            <a:r>
              <a:rPr lang="de-DE" dirty="0"/>
              <a:t> </a:t>
            </a:r>
            <a:r>
              <a:rPr lang="de-DE" dirty="0" err="1"/>
              <a:t>is</a:t>
            </a:r>
            <a:r>
              <a:rPr lang="de-DE" dirty="0"/>
              <a:t> </a:t>
            </a:r>
            <a:r>
              <a:rPr lang="de-DE" dirty="0" err="1"/>
              <a:t>reciprocal</a:t>
            </a:r>
            <a:r>
              <a:rPr lang="de-DE" dirty="0"/>
              <a:t>: </a:t>
            </a:r>
            <a:r>
              <a:rPr lang="de-DE" dirty="0" err="1"/>
              <a:t>meat</a:t>
            </a:r>
            <a:r>
              <a:rPr lang="de-DE" dirty="0"/>
              <a:t> </a:t>
            </a:r>
            <a:r>
              <a:rPr lang="de-DE" dirty="0" err="1"/>
              <a:t>or</a:t>
            </a:r>
            <a:r>
              <a:rPr lang="de-DE" dirty="0"/>
              <a:t> </a:t>
            </a:r>
            <a:r>
              <a:rPr lang="de-DE" dirty="0" err="1"/>
              <a:t>crops</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Coase Theorem: Rancher vs Farmer</a:t>
            </a:r>
          </a:p>
        </p:txBody>
      </p:sp>
      <p:pic>
        <p:nvPicPr>
          <p:cNvPr id="12" name="Grafik 11" descr="Ein Bild, das Gras, draußen, Zaun, Gebäude enthält.&#10;&#10;Automatisch generierte Beschreibung">
            <a:extLst>
              <a:ext uri="{FF2B5EF4-FFF2-40B4-BE49-F238E27FC236}">
                <a16:creationId xmlns:a16="http://schemas.microsoft.com/office/drawing/2014/main" id="{A71D656C-2F86-40EB-933C-49FAD4763E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2258568"/>
            <a:ext cx="3040338" cy="2052228"/>
          </a:xfrm>
          <a:prstGeom prst="rect">
            <a:avLst/>
          </a:prstGeom>
        </p:spPr>
      </p:pic>
      <p:pic>
        <p:nvPicPr>
          <p:cNvPr id="9" name="Grafik 8" descr="Ein Bild, das Pflanze, Gras, Feld enthält.&#10;&#10;Automatisch generierte Beschreibung">
            <a:extLst>
              <a:ext uri="{FF2B5EF4-FFF2-40B4-BE49-F238E27FC236}">
                <a16:creationId xmlns:a16="http://schemas.microsoft.com/office/drawing/2014/main" id="{C9056E9B-E7A5-4E0F-B9BF-F8ECA4EF2C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364088" y="2258568"/>
            <a:ext cx="3078342" cy="2052228"/>
          </a:xfrm>
          <a:prstGeom prst="rect">
            <a:avLst/>
          </a:prstGeom>
        </p:spPr>
      </p:pic>
      <p:pic>
        <p:nvPicPr>
          <p:cNvPr id="6" name="Grafik 5" descr="Ein Bild, das Gras, Kuh, Feld, draußen enthält.&#10;&#10;Automatisch generierte Beschreibung">
            <a:extLst>
              <a:ext uri="{FF2B5EF4-FFF2-40B4-BE49-F238E27FC236}">
                <a16:creationId xmlns:a16="http://schemas.microsoft.com/office/drawing/2014/main" id="{6853379B-87C6-479C-902D-B3EA6620E1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570" y="2258568"/>
            <a:ext cx="2736304" cy="2052228"/>
          </a:xfrm>
          <a:prstGeom prst="rect">
            <a:avLst/>
          </a:prstGeom>
        </p:spPr>
      </p:pic>
      <p:sp>
        <p:nvSpPr>
          <p:cNvPr id="13" name="Textfeld 12">
            <a:extLst>
              <a:ext uri="{FF2B5EF4-FFF2-40B4-BE49-F238E27FC236}">
                <a16:creationId xmlns:a16="http://schemas.microsoft.com/office/drawing/2014/main" id="{895EDFAC-5566-46E6-9A7D-7BA21BF3E9D1}"/>
              </a:ext>
            </a:extLst>
          </p:cNvPr>
          <p:cNvSpPr txBox="1"/>
          <p:nvPr/>
        </p:nvSpPr>
        <p:spPr>
          <a:xfrm>
            <a:off x="3437874" y="4447195"/>
            <a:ext cx="3240360" cy="2062103"/>
          </a:xfrm>
          <a:prstGeom prst="rect">
            <a:avLst/>
          </a:prstGeom>
          <a:noFill/>
        </p:spPr>
        <p:txBody>
          <a:bodyPr wrap="square" rtlCol="0">
            <a:spAutoFit/>
          </a:bodyPr>
          <a:lstStyle/>
          <a:p>
            <a:pPr marL="285750" indent="-285750" algn="l">
              <a:buFont typeface="Arial" panose="020B0604020202020204" pitchFamily="34" charset="0"/>
              <a:buChar char="•"/>
            </a:pPr>
            <a:r>
              <a:rPr lang="de-DE" sz="1600" dirty="0"/>
              <a:t>Put </a:t>
            </a:r>
            <a:r>
              <a:rPr lang="de-DE" sz="1600" dirty="0" err="1"/>
              <a:t>up</a:t>
            </a:r>
            <a:r>
              <a:rPr lang="de-DE" sz="1600" dirty="0"/>
              <a:t> a </a:t>
            </a:r>
            <a:r>
              <a:rPr lang="de-DE" sz="1600" dirty="0" err="1"/>
              <a:t>fence</a:t>
            </a:r>
            <a:r>
              <a:rPr lang="de-DE" sz="1600" dirty="0"/>
              <a:t>:</a:t>
            </a:r>
          </a:p>
          <a:p>
            <a:pPr marL="285750" indent="-285750" algn="l">
              <a:buFont typeface="Symbol" panose="05050102010706020507" pitchFamily="18" charset="2"/>
              <a:buChar char="-"/>
            </a:pPr>
            <a:r>
              <a:rPr lang="de-DE" sz="1600" dirty="0" err="1"/>
              <a:t>rancher</a:t>
            </a:r>
            <a:r>
              <a:rPr lang="de-DE" sz="1600" dirty="0"/>
              <a:t> </a:t>
            </a:r>
            <a:r>
              <a:rPr lang="de-DE" sz="1600" dirty="0" err="1"/>
              <a:t>pays</a:t>
            </a:r>
            <a:endParaRPr lang="de-DE" sz="1600" dirty="0"/>
          </a:p>
          <a:p>
            <a:pPr marL="285750" indent="-285750" algn="l">
              <a:buFont typeface="Symbol" panose="05050102010706020507" pitchFamily="18" charset="2"/>
              <a:buChar char="-"/>
            </a:pPr>
            <a:r>
              <a:rPr lang="de-DE" sz="1600" dirty="0" err="1"/>
              <a:t>farmer</a:t>
            </a:r>
            <a:r>
              <a:rPr lang="de-DE" sz="1600" dirty="0"/>
              <a:t> </a:t>
            </a:r>
            <a:r>
              <a:rPr lang="de-DE" sz="1600" dirty="0" err="1"/>
              <a:t>pays</a:t>
            </a:r>
            <a:endParaRPr lang="de-DE" sz="1600" dirty="0"/>
          </a:p>
          <a:p>
            <a:pPr marL="285750" indent="-285750" algn="l">
              <a:buFont typeface="Arial" panose="020B0604020202020204" pitchFamily="34" charset="0"/>
              <a:buChar char="•"/>
            </a:pPr>
            <a:r>
              <a:rPr lang="de-DE" sz="1600" dirty="0" err="1"/>
              <a:t>Allow</a:t>
            </a:r>
            <a:r>
              <a:rPr lang="de-DE" sz="1600" dirty="0"/>
              <a:t> </a:t>
            </a:r>
            <a:r>
              <a:rPr lang="de-DE" sz="1600" dirty="0" err="1"/>
              <a:t>crops</a:t>
            </a:r>
            <a:r>
              <a:rPr lang="de-DE" sz="1600" dirty="0"/>
              <a:t> </a:t>
            </a:r>
            <a:r>
              <a:rPr lang="de-DE" sz="1600" dirty="0" err="1"/>
              <a:t>damage</a:t>
            </a:r>
            <a:r>
              <a:rPr lang="de-DE" sz="1600" dirty="0"/>
              <a:t>:</a:t>
            </a:r>
          </a:p>
          <a:p>
            <a:pPr marL="285750" indent="-285750" algn="l">
              <a:buFont typeface="Symbol" panose="05050102010706020507" pitchFamily="18" charset="2"/>
              <a:buChar char="-"/>
            </a:pPr>
            <a:r>
              <a:rPr lang="de-DE" sz="1600" dirty="0" err="1"/>
              <a:t>rancher</a:t>
            </a:r>
            <a:r>
              <a:rPr lang="de-DE" sz="1600" dirty="0"/>
              <a:t> </a:t>
            </a:r>
            <a:r>
              <a:rPr lang="de-DE" sz="1600" dirty="0" err="1"/>
              <a:t>reimburses</a:t>
            </a:r>
            <a:endParaRPr lang="de-DE" sz="1600" dirty="0"/>
          </a:p>
          <a:p>
            <a:pPr marL="285750" indent="-285750" algn="l">
              <a:buFont typeface="Symbol" panose="05050102010706020507" pitchFamily="18" charset="2"/>
              <a:buChar char="-"/>
            </a:pPr>
            <a:r>
              <a:rPr lang="de-DE" sz="1600" dirty="0" err="1"/>
              <a:t>farmer</a:t>
            </a:r>
            <a:r>
              <a:rPr lang="de-DE" sz="1600" dirty="0"/>
              <a:t> </a:t>
            </a:r>
            <a:r>
              <a:rPr lang="de-DE" sz="1600" dirty="0" err="1"/>
              <a:t>absorbs</a:t>
            </a:r>
            <a:endParaRPr lang="de-DE" sz="1600" dirty="0"/>
          </a:p>
          <a:p>
            <a:pPr marL="285750" indent="-285750" algn="l">
              <a:buFont typeface="Arial" panose="020B0604020202020204" pitchFamily="34" charset="0"/>
              <a:buChar char="•"/>
            </a:pPr>
            <a:r>
              <a:rPr lang="de-DE" sz="1600" dirty="0"/>
              <a:t>Rancher </a:t>
            </a:r>
            <a:r>
              <a:rPr lang="de-DE" sz="1600" dirty="0" err="1"/>
              <a:t>stops</a:t>
            </a:r>
            <a:r>
              <a:rPr lang="de-DE" sz="1600" dirty="0"/>
              <a:t> </a:t>
            </a:r>
            <a:r>
              <a:rPr lang="de-DE" sz="1600" dirty="0" err="1"/>
              <a:t>raising</a:t>
            </a:r>
            <a:r>
              <a:rPr lang="de-DE" sz="1600" dirty="0"/>
              <a:t> </a:t>
            </a:r>
            <a:r>
              <a:rPr lang="de-DE" sz="1600" dirty="0" err="1"/>
              <a:t>cattle</a:t>
            </a:r>
            <a:r>
              <a:rPr lang="de-DE" sz="1600" dirty="0"/>
              <a:t>.</a:t>
            </a:r>
          </a:p>
          <a:p>
            <a:pPr marL="285750" indent="-285750" algn="l">
              <a:buFont typeface="Arial" panose="020B0604020202020204" pitchFamily="34" charset="0"/>
              <a:buChar char="•"/>
            </a:pPr>
            <a:r>
              <a:rPr lang="de-DE" sz="1600" dirty="0"/>
              <a:t>Farmer </a:t>
            </a:r>
            <a:r>
              <a:rPr lang="de-DE" sz="1600" dirty="0" err="1"/>
              <a:t>stops</a:t>
            </a:r>
            <a:r>
              <a:rPr lang="de-DE" sz="1600" dirty="0"/>
              <a:t> </a:t>
            </a:r>
            <a:r>
              <a:rPr lang="de-DE" sz="1600" dirty="0" err="1"/>
              <a:t>growing</a:t>
            </a:r>
            <a:r>
              <a:rPr lang="de-DE" sz="1600" dirty="0"/>
              <a:t> </a:t>
            </a:r>
            <a:r>
              <a:rPr lang="de-DE" sz="1600" dirty="0" err="1"/>
              <a:t>crops</a:t>
            </a:r>
            <a:r>
              <a:rPr lang="de-DE" sz="1600" dirty="0"/>
              <a:t>. </a:t>
            </a:r>
          </a:p>
        </p:txBody>
      </p:sp>
    </p:spTree>
    <p:extLst>
      <p:ext uri="{BB962C8B-B14F-4D97-AF65-F5344CB8AC3E}">
        <p14:creationId xmlns:p14="http://schemas.microsoft.com/office/powerpoint/2010/main" val="330026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More </a:t>
            </a:r>
            <a:r>
              <a:rPr lang="de-DE" dirty="0" err="1"/>
              <a:t>crops</a:t>
            </a:r>
            <a:r>
              <a:rPr lang="de-DE" dirty="0"/>
              <a:t> </a:t>
            </a:r>
            <a:r>
              <a:rPr lang="de-DE" dirty="0" err="1"/>
              <a:t>get</a:t>
            </a:r>
            <a:r>
              <a:rPr lang="de-DE" dirty="0"/>
              <a:t> </a:t>
            </a:r>
            <a:r>
              <a:rPr lang="de-DE" dirty="0" err="1"/>
              <a:t>damaged</a:t>
            </a:r>
            <a:r>
              <a:rPr lang="de-DE" dirty="0"/>
              <a:t> </a:t>
            </a:r>
            <a:r>
              <a:rPr lang="de-DE" dirty="0" err="1"/>
              <a:t>as</a:t>
            </a:r>
            <a:r>
              <a:rPr lang="de-DE" dirty="0"/>
              <a:t> </a:t>
            </a:r>
            <a:r>
              <a:rPr lang="de-DE" dirty="0" err="1"/>
              <a:t>the</a:t>
            </a:r>
            <a:r>
              <a:rPr lang="de-DE" dirty="0"/>
              <a:t> </a:t>
            </a:r>
            <a:r>
              <a:rPr lang="de-DE" dirty="0" err="1"/>
              <a:t>herd</a:t>
            </a:r>
            <a:r>
              <a:rPr lang="de-DE" dirty="0"/>
              <a:t> </a:t>
            </a:r>
            <a:r>
              <a:rPr lang="de-DE" dirty="0" err="1"/>
              <a:t>count</a:t>
            </a:r>
            <a:r>
              <a:rPr lang="de-DE" dirty="0"/>
              <a:t> </a:t>
            </a:r>
            <a:r>
              <a:rPr lang="de-DE" dirty="0" err="1"/>
              <a:t>increases</a:t>
            </a:r>
            <a:r>
              <a:rPr lang="de-DE" dirty="0"/>
              <a:t>.</a:t>
            </a:r>
          </a:p>
          <a:p>
            <a:pPr marL="0" indent="0"/>
            <a:endParaRPr lang="de-DE" dirty="0"/>
          </a:p>
          <a:p>
            <a:pPr marL="0" indent="0"/>
            <a:endParaRPr lang="de-DE" dirty="0"/>
          </a:p>
          <a:p>
            <a:pPr marL="0" indent="0"/>
            <a:endParaRPr lang="de-DE" dirty="0"/>
          </a:p>
          <a:p>
            <a:pPr marL="0" indent="0"/>
            <a:endParaRPr lang="de-DE" dirty="0"/>
          </a:p>
          <a:p>
            <a:pPr marL="0" indent="0"/>
            <a:endParaRPr lang="de-DE" dirty="0"/>
          </a:p>
          <a:p>
            <a:pPr marL="0" indent="0"/>
            <a:r>
              <a:rPr lang="de-DE" dirty="0"/>
              <a:t>Annual </a:t>
            </a:r>
            <a:r>
              <a:rPr lang="de-DE" dirty="0" err="1"/>
              <a:t>cost</a:t>
            </a:r>
            <a:r>
              <a:rPr lang="de-DE" dirty="0"/>
              <a:t> </a:t>
            </a:r>
            <a:r>
              <a:rPr lang="de-DE" dirty="0" err="1"/>
              <a:t>of</a:t>
            </a:r>
            <a:r>
              <a:rPr lang="de-DE" dirty="0"/>
              <a:t> </a:t>
            </a:r>
            <a:r>
              <a:rPr lang="de-DE" dirty="0" err="1"/>
              <a:t>fencing</a:t>
            </a:r>
            <a:r>
              <a:rPr lang="de-DE" dirty="0"/>
              <a:t>:	$9</a:t>
            </a:r>
          </a:p>
          <a:p>
            <a:pPr marL="0" indent="0"/>
            <a:r>
              <a:rPr lang="de-DE" dirty="0"/>
              <a:t>Price </a:t>
            </a:r>
            <a:r>
              <a:rPr lang="de-DE" dirty="0" err="1"/>
              <a:t>of</a:t>
            </a:r>
            <a:r>
              <a:rPr lang="de-DE" dirty="0"/>
              <a:t> </a:t>
            </a:r>
            <a:r>
              <a:rPr lang="de-DE" dirty="0" err="1"/>
              <a:t>crop</a:t>
            </a:r>
            <a:r>
              <a:rPr lang="de-DE" dirty="0"/>
              <a:t>:		$1 per ton</a:t>
            </a:r>
          </a:p>
          <a:p>
            <a:pPr marL="0" indent="0"/>
            <a:endParaRPr lang="de-DE" dirty="0"/>
          </a:p>
          <a:p>
            <a:pPr marL="0" indent="0"/>
            <a:r>
              <a:rPr lang="de-DE" dirty="0"/>
              <a:t>Value </a:t>
            </a:r>
            <a:r>
              <a:rPr lang="de-DE" dirty="0" err="1"/>
              <a:t>of</a:t>
            </a:r>
            <a:r>
              <a:rPr lang="de-DE" dirty="0"/>
              <a:t> </a:t>
            </a:r>
            <a:r>
              <a:rPr lang="de-DE" dirty="0" err="1"/>
              <a:t>crops</a:t>
            </a:r>
            <a:r>
              <a:rPr lang="de-DE" dirty="0"/>
              <a:t>:	 	$12</a:t>
            </a:r>
          </a:p>
          <a:p>
            <a:pPr marL="0" indent="0"/>
            <a:r>
              <a:rPr lang="de-DE" dirty="0" err="1"/>
              <a:t>Cost</a:t>
            </a:r>
            <a:r>
              <a:rPr lang="de-DE" dirty="0"/>
              <a:t> </a:t>
            </a:r>
            <a:r>
              <a:rPr lang="de-DE" dirty="0" err="1"/>
              <a:t>of</a:t>
            </a:r>
            <a:r>
              <a:rPr lang="de-DE" dirty="0"/>
              <a:t> </a:t>
            </a:r>
            <a:r>
              <a:rPr lang="de-DE" dirty="0" err="1"/>
              <a:t>cultivation</a:t>
            </a:r>
            <a:r>
              <a:rPr lang="de-DE" dirty="0"/>
              <a:t>:	$10</a:t>
            </a:r>
          </a:p>
          <a:p>
            <a:pPr marL="0" indent="0"/>
            <a:r>
              <a:rPr lang="de-DE" dirty="0"/>
              <a:t>Value </a:t>
            </a:r>
            <a:r>
              <a:rPr lang="de-DE" dirty="0" err="1"/>
              <a:t>of</a:t>
            </a:r>
            <a:r>
              <a:rPr lang="de-DE" dirty="0"/>
              <a:t> </a:t>
            </a:r>
            <a:r>
              <a:rPr lang="de-DE" dirty="0" err="1"/>
              <a:t>damaged</a:t>
            </a:r>
            <a:r>
              <a:rPr lang="de-DE" dirty="0"/>
              <a:t> </a:t>
            </a:r>
            <a:r>
              <a:rPr lang="de-DE" dirty="0" err="1"/>
              <a:t>crops</a:t>
            </a:r>
            <a:r>
              <a:rPr lang="de-DE" dirty="0"/>
              <a:t>:	$1</a:t>
            </a:r>
          </a:p>
          <a:p>
            <a:pPr marL="0" indent="0"/>
            <a:endParaRPr lang="de-DE" dirty="0"/>
          </a:p>
          <a:p>
            <a:pPr marL="0" indent="0"/>
            <a:endParaRPr lang="de-DE" dirty="0"/>
          </a:p>
          <a:p>
            <a:pPr marL="0" indent="0"/>
            <a:endParaRPr lang="de-DE" dirty="0"/>
          </a:p>
          <a:p>
            <a:pPr marL="0" indent="0"/>
            <a:endParaRPr lang="de-DE" dirty="0"/>
          </a:p>
          <a:p>
            <a:pPr marL="285750" indent="-285750">
              <a:buFont typeface="Arial" panose="020B0604020202020204" pitchFamily="34" charset="0"/>
              <a:buChar char="•"/>
            </a:pPr>
            <a:endParaRPr lang="de-DE" dirty="0"/>
          </a:p>
        </p:txBody>
      </p:sp>
      <p:sp>
        <p:nvSpPr>
          <p:cNvPr id="5" name="Foliennummernplatzhalter 4"/>
          <p:cNvSpPr>
            <a:spLocks noGrp="1"/>
          </p:cNvSpPr>
          <p:nvPr>
            <p:ph type="sldNum" sz="quarter" idx="11"/>
          </p:nvPr>
        </p:nvSpPr>
        <p:spPr/>
        <p:txBody>
          <a:bodyPr/>
          <a:lstStyle/>
          <a:p>
            <a:r>
              <a:rPr lang="de-DE" dirty="0"/>
              <a:t>Seite </a:t>
            </a:r>
            <a:fld id="{E66A7B7C-08CC-4993-82C8-3B54832252F2}" type="slidenum">
              <a:rPr lang="de-DE" smtClean="0"/>
              <a:pPr/>
              <a:t>7</a:t>
            </a:fld>
            <a:endParaRPr lang="de-DE" dirty="0"/>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Coase Theorem: Rancher vs Farmer</a:t>
            </a:r>
          </a:p>
        </p:txBody>
      </p:sp>
      <p:pic>
        <p:nvPicPr>
          <p:cNvPr id="2" name="Grafik 1">
            <a:extLst>
              <a:ext uri="{FF2B5EF4-FFF2-40B4-BE49-F238E27FC236}">
                <a16:creationId xmlns:a16="http://schemas.microsoft.com/office/drawing/2014/main" id="{B1EF38A7-658B-4E1E-B27E-A84965A574E2}"/>
              </a:ext>
            </a:extLst>
          </p:cNvPr>
          <p:cNvPicPr>
            <a:picLocks noChangeAspect="1"/>
          </p:cNvPicPr>
          <p:nvPr/>
        </p:nvPicPr>
        <p:blipFill>
          <a:blip r:embed="rId2"/>
          <a:stretch>
            <a:fillRect/>
          </a:stretch>
        </p:blipFill>
        <p:spPr>
          <a:xfrm>
            <a:off x="677199" y="2371406"/>
            <a:ext cx="7786426" cy="1499733"/>
          </a:xfrm>
          <a:prstGeom prst="rect">
            <a:avLst/>
          </a:prstGeom>
        </p:spPr>
      </p:pic>
      <p:sp>
        <p:nvSpPr>
          <p:cNvPr id="4" name="Textfeld 3">
            <a:extLst>
              <a:ext uri="{FF2B5EF4-FFF2-40B4-BE49-F238E27FC236}">
                <a16:creationId xmlns:a16="http://schemas.microsoft.com/office/drawing/2014/main" id="{2590EB2E-F6EF-4F22-ADB6-8C9E9741DC62}"/>
              </a:ext>
            </a:extLst>
          </p:cNvPr>
          <p:cNvSpPr txBox="1"/>
          <p:nvPr/>
        </p:nvSpPr>
        <p:spPr>
          <a:xfrm>
            <a:off x="6660232" y="6280964"/>
            <a:ext cx="1728192" cy="276999"/>
          </a:xfrm>
          <a:prstGeom prst="rect">
            <a:avLst/>
          </a:prstGeom>
          <a:noFill/>
        </p:spPr>
        <p:txBody>
          <a:bodyPr wrap="square" rtlCol="0">
            <a:spAutoFit/>
          </a:bodyPr>
          <a:lstStyle/>
          <a:p>
            <a:pPr algn="l"/>
            <a:r>
              <a:rPr lang="de-DE" dirty="0"/>
              <a:t>Source: </a:t>
            </a:r>
            <a:r>
              <a:rPr lang="de-DE" dirty="0" err="1"/>
              <a:t>Coase</a:t>
            </a:r>
            <a:r>
              <a:rPr lang="de-DE" dirty="0"/>
              <a:t> (1960)</a:t>
            </a:r>
          </a:p>
        </p:txBody>
      </p:sp>
      <p:cxnSp>
        <p:nvCxnSpPr>
          <p:cNvPr id="8" name="Gerader Verbinder 7">
            <a:extLst>
              <a:ext uri="{FF2B5EF4-FFF2-40B4-BE49-F238E27FC236}">
                <a16:creationId xmlns:a16="http://schemas.microsoft.com/office/drawing/2014/main" id="{75AE41DB-C640-4340-B7B3-8A5479713ACC}"/>
              </a:ext>
            </a:extLst>
          </p:cNvPr>
          <p:cNvCxnSpPr/>
          <p:nvPr/>
        </p:nvCxnSpPr>
        <p:spPr bwMode="auto">
          <a:xfrm>
            <a:off x="1115617" y="4797152"/>
            <a:ext cx="7272807" cy="0"/>
          </a:xfrm>
          <a:prstGeom prst="line">
            <a:avLst/>
          </a:prstGeom>
          <a:solidFill>
            <a:schemeClr val="tx2"/>
          </a:solidFill>
          <a:ln w="190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60110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a:extLst>
              <a:ext uri="{FF2B5EF4-FFF2-40B4-BE49-F238E27FC236}">
                <a16:creationId xmlns:a16="http://schemas.microsoft.com/office/drawing/2014/main" id="{AFE978EC-BC96-449C-B521-6C5B5F43DD4C}"/>
              </a:ext>
            </a:extLst>
          </p:cNvPr>
          <p:cNvSpPr>
            <a:spLocks noGrp="1" noChangeArrowheads="1"/>
          </p:cNvSpPr>
          <p:nvPr>
            <p:ph type="title" idx="4294967295"/>
          </p:nvPr>
        </p:nvSpPr>
        <p:spPr>
          <a:xfrm>
            <a:off x="1682750" y="381000"/>
            <a:ext cx="6994525" cy="960438"/>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a:t>Optimal Emmision Levels</a:t>
            </a:r>
          </a:p>
        </p:txBody>
      </p:sp>
      <p:sp>
        <p:nvSpPr>
          <p:cNvPr id="1028" name="Line 2">
            <a:extLst>
              <a:ext uri="{FF2B5EF4-FFF2-40B4-BE49-F238E27FC236}">
                <a16:creationId xmlns:a16="http://schemas.microsoft.com/office/drawing/2014/main" id="{7172916F-21B8-47E2-94C0-654F4394A135}"/>
              </a:ext>
            </a:extLst>
          </p:cNvPr>
          <p:cNvSpPr>
            <a:spLocks noChangeShapeType="1"/>
          </p:cNvSpPr>
          <p:nvPr/>
        </p:nvSpPr>
        <p:spPr bwMode="auto">
          <a:xfrm>
            <a:off x="1657350" y="5978525"/>
            <a:ext cx="6775450" cy="3175"/>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029" name="Line 3">
            <a:extLst>
              <a:ext uri="{FF2B5EF4-FFF2-40B4-BE49-F238E27FC236}">
                <a16:creationId xmlns:a16="http://schemas.microsoft.com/office/drawing/2014/main" id="{E029ED64-83C2-4D13-9E18-642387D7EF4C}"/>
              </a:ext>
            </a:extLst>
          </p:cNvPr>
          <p:cNvSpPr>
            <a:spLocks noChangeShapeType="1"/>
          </p:cNvSpPr>
          <p:nvPr/>
        </p:nvSpPr>
        <p:spPr bwMode="auto">
          <a:xfrm flipV="1">
            <a:off x="1662113" y="1625600"/>
            <a:ext cx="1587" cy="4335463"/>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 name="Freeform 4">
            <a:extLst>
              <a:ext uri="{FF2B5EF4-FFF2-40B4-BE49-F238E27FC236}">
                <a16:creationId xmlns:a16="http://schemas.microsoft.com/office/drawing/2014/main" id="{C22AD3F8-5D6C-423C-A90A-0AFA6DD60890}"/>
              </a:ext>
            </a:extLst>
          </p:cNvPr>
          <p:cNvSpPr>
            <a:spLocks noChangeArrowheads="1"/>
          </p:cNvSpPr>
          <p:nvPr/>
        </p:nvSpPr>
        <p:spPr bwMode="auto">
          <a:xfrm>
            <a:off x="1666875" y="1684338"/>
            <a:ext cx="5200650" cy="4279900"/>
          </a:xfrm>
          <a:custGeom>
            <a:avLst/>
            <a:gdLst>
              <a:gd name="T0" fmla="*/ 0 w 2226"/>
              <a:gd name="T1" fmla="*/ 2147483647 h 1465"/>
              <a:gd name="T2" fmla="*/ 2147483647 w 2226"/>
              <a:gd name="T3" fmla="*/ 2147483647 h 1465"/>
              <a:gd name="T4" fmla="*/ 2147483647 w 2226"/>
              <a:gd name="T5" fmla="*/ 2147483647 h 1465"/>
              <a:gd name="T6" fmla="*/ 2147483647 w 2226"/>
              <a:gd name="T7" fmla="*/ 2147483647 h 1465"/>
              <a:gd name="T8" fmla="*/ 2147483647 w 2226"/>
              <a:gd name="T9" fmla="*/ 0 h 1465"/>
              <a:gd name="T10" fmla="*/ 0 60000 65536"/>
              <a:gd name="T11" fmla="*/ 0 60000 65536"/>
              <a:gd name="T12" fmla="*/ 0 60000 65536"/>
              <a:gd name="T13" fmla="*/ 0 60000 65536"/>
              <a:gd name="T14" fmla="*/ 0 60000 65536"/>
              <a:gd name="T15" fmla="*/ 0 w 2226"/>
              <a:gd name="T16" fmla="*/ 0 h 1465"/>
              <a:gd name="T17" fmla="*/ 2226 w 2226"/>
              <a:gd name="T18" fmla="*/ 1465 h 1465"/>
            </a:gdLst>
            <a:ahLst/>
            <a:cxnLst>
              <a:cxn ang="T10">
                <a:pos x="T0" y="T1"/>
              </a:cxn>
              <a:cxn ang="T11">
                <a:pos x="T2" y="T3"/>
              </a:cxn>
              <a:cxn ang="T12">
                <a:pos x="T4" y="T5"/>
              </a:cxn>
              <a:cxn ang="T13">
                <a:pos x="T6" y="T7"/>
              </a:cxn>
              <a:cxn ang="T14">
                <a:pos x="T8" y="T9"/>
              </a:cxn>
            </a:cxnLst>
            <a:rect l="T15" t="T16" r="T17" b="T18"/>
            <a:pathLst>
              <a:path w="2226" h="1465">
                <a:moveTo>
                  <a:pt x="0" y="1465"/>
                </a:moveTo>
                <a:cubicBezTo>
                  <a:pt x="140" y="1435"/>
                  <a:pt x="587" y="1371"/>
                  <a:pt x="842" y="1288"/>
                </a:cubicBezTo>
                <a:cubicBezTo>
                  <a:pt x="1097" y="1205"/>
                  <a:pt x="1323" y="1117"/>
                  <a:pt x="1533" y="969"/>
                </a:cubicBezTo>
                <a:cubicBezTo>
                  <a:pt x="1730" y="835"/>
                  <a:pt x="1829" y="713"/>
                  <a:pt x="1944" y="552"/>
                </a:cubicBezTo>
                <a:cubicBezTo>
                  <a:pt x="2059" y="391"/>
                  <a:pt x="2167" y="115"/>
                  <a:pt x="2226" y="0"/>
                </a:cubicBezTo>
              </a:path>
            </a:pathLst>
          </a:cu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31" name="Text Box 5">
            <a:extLst>
              <a:ext uri="{FF2B5EF4-FFF2-40B4-BE49-F238E27FC236}">
                <a16:creationId xmlns:a16="http://schemas.microsoft.com/office/drawing/2014/main" id="{B2089AE5-A891-4560-8FF7-B223EF650CCB}"/>
              </a:ext>
            </a:extLst>
          </p:cNvPr>
          <p:cNvSpPr txBox="1">
            <a:spLocks noChangeArrowheads="1"/>
          </p:cNvSpPr>
          <p:nvPr/>
        </p:nvSpPr>
        <p:spPr bwMode="auto">
          <a:xfrm>
            <a:off x="1671638" y="1692275"/>
            <a:ext cx="233203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r>
              <a:rPr lang="de-DE" altLang="en-US" sz="1800" i="0">
                <a:solidFill>
                  <a:srgbClr val="000000"/>
                </a:solidFill>
                <a:latin typeface="Arial" panose="020B0604020202020204" pitchFamily="34" charset="0"/>
              </a:rPr>
              <a:t>Profit</a:t>
            </a:r>
            <a:r>
              <a:rPr lang="de-DE" altLang="en-US" sz="1800">
                <a:solidFill>
                  <a:srgbClr val="000000"/>
                </a:solidFill>
                <a:latin typeface="Arial" panose="020B0604020202020204" pitchFamily="34" charset="0"/>
              </a:rPr>
              <a:t> </a:t>
            </a:r>
            <a:r>
              <a:rPr lang="el-GR" altLang="en-US" sz="1800">
                <a:solidFill>
                  <a:srgbClr val="000000"/>
                </a:solidFill>
                <a:latin typeface="Arial" panose="020B0604020202020204" pitchFamily="34" charset="0"/>
              </a:rPr>
              <a:t>Π</a:t>
            </a:r>
          </a:p>
          <a:p>
            <a:pPr eaLnBrk="1" hangingPunct="1"/>
            <a:r>
              <a:rPr lang="de-DE" altLang="en-US" sz="1800" i="0">
                <a:solidFill>
                  <a:srgbClr val="000000"/>
                </a:solidFill>
                <a:latin typeface="Arial" panose="020B0604020202020204" pitchFamily="34" charset="0"/>
              </a:rPr>
              <a:t>External Costs</a:t>
            </a:r>
            <a:r>
              <a:rPr lang="de-DE" altLang="en-US" sz="1800">
                <a:solidFill>
                  <a:srgbClr val="000000"/>
                </a:solidFill>
                <a:latin typeface="Arial" panose="020B0604020202020204" pitchFamily="34" charset="0"/>
              </a:rPr>
              <a:t> C</a:t>
            </a:r>
            <a:r>
              <a:rPr lang="de-DE" altLang="en-US" sz="1800" baseline="-25000">
                <a:solidFill>
                  <a:srgbClr val="000000"/>
                </a:solidFill>
                <a:latin typeface="Arial" panose="020B0604020202020204" pitchFamily="34" charset="0"/>
              </a:rPr>
              <a:t>ext</a:t>
            </a:r>
          </a:p>
        </p:txBody>
      </p:sp>
      <p:sp>
        <p:nvSpPr>
          <p:cNvPr id="1032" name="Text Box 6">
            <a:extLst>
              <a:ext uri="{FF2B5EF4-FFF2-40B4-BE49-F238E27FC236}">
                <a16:creationId xmlns:a16="http://schemas.microsoft.com/office/drawing/2014/main" id="{3B486919-6B07-4C94-8A7B-C06AA14F2476}"/>
              </a:ext>
            </a:extLst>
          </p:cNvPr>
          <p:cNvSpPr txBox="1">
            <a:spLocks noChangeArrowheads="1"/>
          </p:cNvSpPr>
          <p:nvPr/>
        </p:nvSpPr>
        <p:spPr bwMode="auto">
          <a:xfrm>
            <a:off x="7040563" y="5978525"/>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Emissions</a:t>
            </a:r>
            <a:r>
              <a:rPr lang="de-DE" altLang="en-US" sz="1800">
                <a:solidFill>
                  <a:srgbClr val="000000"/>
                </a:solidFill>
                <a:latin typeface="Arial" panose="020B0604020202020204" pitchFamily="34" charset="0"/>
              </a:rPr>
              <a:t> Em</a:t>
            </a:r>
          </a:p>
        </p:txBody>
      </p:sp>
      <p:sp>
        <p:nvSpPr>
          <p:cNvPr id="1033" name="Line 7">
            <a:extLst>
              <a:ext uri="{FF2B5EF4-FFF2-40B4-BE49-F238E27FC236}">
                <a16:creationId xmlns:a16="http://schemas.microsoft.com/office/drawing/2014/main" id="{A5D0C1FC-4E1D-481D-9B73-56C79E139D8A}"/>
              </a:ext>
            </a:extLst>
          </p:cNvPr>
          <p:cNvSpPr>
            <a:spLocks noChangeShapeType="1"/>
          </p:cNvSpPr>
          <p:nvPr/>
        </p:nvSpPr>
        <p:spPr bwMode="auto">
          <a:xfrm>
            <a:off x="6429375" y="2459038"/>
            <a:ext cx="4763" cy="3535362"/>
          </a:xfrm>
          <a:prstGeom prst="line">
            <a:avLst/>
          </a:prstGeom>
          <a:noFill/>
          <a:ln w="255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1034" name="Text Box 8">
            <a:extLst>
              <a:ext uri="{FF2B5EF4-FFF2-40B4-BE49-F238E27FC236}">
                <a16:creationId xmlns:a16="http://schemas.microsoft.com/office/drawing/2014/main" id="{23B18676-011D-4FCF-8DAD-0F8955CD8554}"/>
              </a:ext>
            </a:extLst>
          </p:cNvPr>
          <p:cNvSpPr txBox="1">
            <a:spLocks noChangeArrowheads="1"/>
          </p:cNvSpPr>
          <p:nvPr/>
        </p:nvSpPr>
        <p:spPr bwMode="auto">
          <a:xfrm>
            <a:off x="6469063" y="3722688"/>
            <a:ext cx="6111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el-GR" altLang="en-US" sz="1800">
                <a:solidFill>
                  <a:srgbClr val="000000"/>
                </a:solidFill>
                <a:latin typeface="Arial" panose="020B0604020202020204" pitchFamily="34" charset="0"/>
              </a:rPr>
              <a:t>Π</a:t>
            </a:r>
            <a:r>
              <a:rPr lang="de-DE" altLang="en-US" sz="1800" baseline="-25000">
                <a:solidFill>
                  <a:srgbClr val="000000"/>
                </a:solidFill>
                <a:latin typeface="Arial" panose="020B0604020202020204" pitchFamily="34" charset="0"/>
              </a:rPr>
              <a:t>0</a:t>
            </a:r>
          </a:p>
        </p:txBody>
      </p:sp>
      <p:sp>
        <p:nvSpPr>
          <p:cNvPr id="1035" name="Text Box 9">
            <a:extLst>
              <a:ext uri="{FF2B5EF4-FFF2-40B4-BE49-F238E27FC236}">
                <a16:creationId xmlns:a16="http://schemas.microsoft.com/office/drawing/2014/main" id="{D07EAB74-FC30-4AB9-AB11-6AF5BAC2DD5A}"/>
              </a:ext>
            </a:extLst>
          </p:cNvPr>
          <p:cNvSpPr txBox="1">
            <a:spLocks noChangeArrowheads="1"/>
          </p:cNvSpPr>
          <p:nvPr/>
        </p:nvSpPr>
        <p:spPr bwMode="auto">
          <a:xfrm>
            <a:off x="6169025" y="5938838"/>
            <a:ext cx="7715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r>
              <a:rPr lang="de-DE" altLang="en-US" sz="1800" baseline="-25000">
                <a:solidFill>
                  <a:srgbClr val="000000"/>
                </a:solidFill>
                <a:latin typeface="Arial" panose="020B0604020202020204" pitchFamily="34" charset="0"/>
              </a:rPr>
              <a:t>0</a:t>
            </a:r>
          </a:p>
        </p:txBody>
      </p:sp>
      <p:sp>
        <p:nvSpPr>
          <p:cNvPr id="4" name="Text Box 10">
            <a:extLst>
              <a:ext uri="{FF2B5EF4-FFF2-40B4-BE49-F238E27FC236}">
                <a16:creationId xmlns:a16="http://schemas.microsoft.com/office/drawing/2014/main" id="{BD4DD762-DD5D-4560-821B-56E35EF6A769}"/>
              </a:ext>
            </a:extLst>
          </p:cNvPr>
          <p:cNvSpPr txBox="1">
            <a:spLocks noChangeArrowheads="1"/>
          </p:cNvSpPr>
          <p:nvPr/>
        </p:nvSpPr>
        <p:spPr bwMode="auto">
          <a:xfrm>
            <a:off x="4419600" y="3735388"/>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el-GR" altLang="en-US" sz="1800">
                <a:solidFill>
                  <a:srgbClr val="000000"/>
                </a:solidFill>
                <a:latin typeface="Arial" panose="020B0604020202020204" pitchFamily="34" charset="0"/>
              </a:rPr>
              <a:t>Π</a:t>
            </a:r>
            <a:r>
              <a:rPr lang="de-DE" altLang="en-US" sz="1800">
                <a:solidFill>
                  <a:srgbClr val="000000"/>
                </a:solidFill>
                <a:latin typeface="Arial" panose="020B0604020202020204" pitchFamily="34" charset="0"/>
              </a:rPr>
              <a:t>*</a:t>
            </a:r>
          </a:p>
        </p:txBody>
      </p:sp>
      <p:sp>
        <p:nvSpPr>
          <p:cNvPr id="1037" name="Text Box 11">
            <a:extLst>
              <a:ext uri="{FF2B5EF4-FFF2-40B4-BE49-F238E27FC236}">
                <a16:creationId xmlns:a16="http://schemas.microsoft.com/office/drawing/2014/main" id="{50D273FD-1340-4618-AAF6-3888504D740A}"/>
              </a:ext>
            </a:extLst>
          </p:cNvPr>
          <p:cNvSpPr txBox="1">
            <a:spLocks noChangeArrowheads="1"/>
          </p:cNvSpPr>
          <p:nvPr/>
        </p:nvSpPr>
        <p:spPr bwMode="auto">
          <a:xfrm>
            <a:off x="6518275" y="2822575"/>
            <a:ext cx="8572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C</a:t>
            </a:r>
            <a:r>
              <a:rPr lang="de-DE" altLang="en-US" sz="1800" baseline="-25000">
                <a:solidFill>
                  <a:srgbClr val="000000"/>
                </a:solidFill>
                <a:latin typeface="Arial" panose="020B0604020202020204" pitchFamily="34" charset="0"/>
              </a:rPr>
              <a:t>ext,0</a:t>
            </a:r>
          </a:p>
        </p:txBody>
      </p:sp>
      <p:sp>
        <p:nvSpPr>
          <p:cNvPr id="6156" name="Text Box 12">
            <a:extLst>
              <a:ext uri="{FF2B5EF4-FFF2-40B4-BE49-F238E27FC236}">
                <a16:creationId xmlns:a16="http://schemas.microsoft.com/office/drawing/2014/main" id="{A8FABB51-83D0-481B-86D5-3A60500307F3}"/>
              </a:ext>
            </a:extLst>
          </p:cNvPr>
          <p:cNvSpPr txBox="1">
            <a:spLocks noChangeArrowheads="1"/>
          </p:cNvSpPr>
          <p:nvPr/>
        </p:nvSpPr>
        <p:spPr bwMode="auto">
          <a:xfrm>
            <a:off x="4594225" y="5967413"/>
            <a:ext cx="111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p>
        </p:txBody>
      </p:sp>
      <p:sp>
        <p:nvSpPr>
          <p:cNvPr id="1039" name="Text Box 13">
            <a:extLst>
              <a:ext uri="{FF2B5EF4-FFF2-40B4-BE49-F238E27FC236}">
                <a16:creationId xmlns:a16="http://schemas.microsoft.com/office/drawing/2014/main" id="{94156D79-62F4-4D0A-9C94-1B78F6D7FD4D}"/>
              </a:ext>
            </a:extLst>
          </p:cNvPr>
          <p:cNvSpPr txBox="1">
            <a:spLocks noChangeArrowheads="1"/>
          </p:cNvSpPr>
          <p:nvPr/>
        </p:nvSpPr>
        <p:spPr bwMode="auto">
          <a:xfrm>
            <a:off x="1547813" y="5922963"/>
            <a:ext cx="1017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0</a:t>
            </a:r>
          </a:p>
        </p:txBody>
      </p:sp>
      <p:sp>
        <p:nvSpPr>
          <p:cNvPr id="5" name="Oval 14">
            <a:extLst>
              <a:ext uri="{FF2B5EF4-FFF2-40B4-BE49-F238E27FC236}">
                <a16:creationId xmlns:a16="http://schemas.microsoft.com/office/drawing/2014/main" id="{A4A886FC-8863-4E40-A7FA-D6EEC10D483D}"/>
              </a:ext>
            </a:extLst>
          </p:cNvPr>
          <p:cNvSpPr>
            <a:spLocks noChangeArrowheads="1"/>
          </p:cNvSpPr>
          <p:nvPr/>
        </p:nvSpPr>
        <p:spPr bwMode="auto">
          <a:xfrm>
            <a:off x="1628775" y="5922963"/>
            <a:ext cx="79375"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1" name="Freeform 15">
            <a:extLst>
              <a:ext uri="{FF2B5EF4-FFF2-40B4-BE49-F238E27FC236}">
                <a16:creationId xmlns:a16="http://schemas.microsoft.com/office/drawing/2014/main" id="{86C8B4C4-E647-476E-9986-864C4C9D1BFF}"/>
              </a:ext>
            </a:extLst>
          </p:cNvPr>
          <p:cNvSpPr>
            <a:spLocks noChangeArrowheads="1"/>
          </p:cNvSpPr>
          <p:nvPr/>
        </p:nvSpPr>
        <p:spPr bwMode="auto">
          <a:xfrm>
            <a:off x="3278188" y="3578225"/>
            <a:ext cx="4692650" cy="2382838"/>
          </a:xfrm>
          <a:custGeom>
            <a:avLst/>
            <a:gdLst>
              <a:gd name="T0" fmla="*/ 0 w 2008"/>
              <a:gd name="T1" fmla="*/ 2147483647 h 816"/>
              <a:gd name="T2" fmla="*/ 2147483647 w 2008"/>
              <a:gd name="T3" fmla="*/ 2147483647 h 816"/>
              <a:gd name="T4" fmla="*/ 2147483647 w 2008"/>
              <a:gd name="T5" fmla="*/ 2147483647 h 816"/>
              <a:gd name="T6" fmla="*/ 2147483647 w 2008"/>
              <a:gd name="T7" fmla="*/ 2147483647 h 816"/>
              <a:gd name="T8" fmla="*/ 0 60000 65536"/>
              <a:gd name="T9" fmla="*/ 0 60000 65536"/>
              <a:gd name="T10" fmla="*/ 0 60000 65536"/>
              <a:gd name="T11" fmla="*/ 0 60000 65536"/>
              <a:gd name="T12" fmla="*/ 0 w 2008"/>
              <a:gd name="T13" fmla="*/ 0 h 816"/>
              <a:gd name="T14" fmla="*/ 2008 w 2008"/>
              <a:gd name="T15" fmla="*/ 816 h 816"/>
            </a:gdLst>
            <a:ahLst/>
            <a:cxnLst>
              <a:cxn ang="T8">
                <a:pos x="T0" y="T1"/>
              </a:cxn>
              <a:cxn ang="T9">
                <a:pos x="T2" y="T3"/>
              </a:cxn>
              <a:cxn ang="T10">
                <a:pos x="T4" y="T5"/>
              </a:cxn>
              <a:cxn ang="T11">
                <a:pos x="T6" y="T7"/>
              </a:cxn>
            </a:cxnLst>
            <a:rect l="T12" t="T13" r="T14" b="T15"/>
            <a:pathLst>
              <a:path w="2008" h="816">
                <a:moveTo>
                  <a:pt x="0" y="816"/>
                </a:moveTo>
                <a:cubicBezTo>
                  <a:pt x="95" y="727"/>
                  <a:pt x="351" y="413"/>
                  <a:pt x="568" y="280"/>
                </a:cubicBezTo>
                <a:cubicBezTo>
                  <a:pt x="785" y="147"/>
                  <a:pt x="1037" y="32"/>
                  <a:pt x="1304" y="16"/>
                </a:cubicBezTo>
                <a:cubicBezTo>
                  <a:pt x="1571" y="0"/>
                  <a:pt x="1861" y="117"/>
                  <a:pt x="2008" y="144"/>
                </a:cubicBezTo>
              </a:path>
            </a:pathLst>
          </a:custGeom>
          <a:noFill/>
          <a:ln w="2556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 name="Line 16">
            <a:extLst>
              <a:ext uri="{FF2B5EF4-FFF2-40B4-BE49-F238E27FC236}">
                <a16:creationId xmlns:a16="http://schemas.microsoft.com/office/drawing/2014/main" id="{394CDBA4-76B7-4A04-814F-E8576BE21A7C}"/>
              </a:ext>
            </a:extLst>
          </p:cNvPr>
          <p:cNvSpPr>
            <a:spLocks noChangeShapeType="1"/>
          </p:cNvSpPr>
          <p:nvPr/>
        </p:nvSpPr>
        <p:spPr bwMode="auto">
          <a:xfrm flipV="1">
            <a:off x="3578225" y="4065588"/>
            <a:ext cx="2449513" cy="1619250"/>
          </a:xfrm>
          <a:prstGeom prst="line">
            <a:avLst/>
          </a:prstGeom>
          <a:noFill/>
          <a:ln w="2556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1" name="Line 17">
            <a:extLst>
              <a:ext uri="{FF2B5EF4-FFF2-40B4-BE49-F238E27FC236}">
                <a16:creationId xmlns:a16="http://schemas.microsoft.com/office/drawing/2014/main" id="{536FA467-2740-4DD4-8ABB-CA7F248FD4B6}"/>
              </a:ext>
            </a:extLst>
          </p:cNvPr>
          <p:cNvSpPr>
            <a:spLocks noChangeShapeType="1"/>
          </p:cNvSpPr>
          <p:nvPr/>
        </p:nvSpPr>
        <p:spPr bwMode="auto">
          <a:xfrm flipV="1">
            <a:off x="3492500" y="3489325"/>
            <a:ext cx="2447925" cy="1619250"/>
          </a:xfrm>
          <a:prstGeom prst="line">
            <a:avLst/>
          </a:prstGeom>
          <a:noFill/>
          <a:ln w="25560">
            <a:solidFill>
              <a:srgbClr val="000000"/>
            </a:solidFill>
            <a:prstDash val="dash"/>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2" name="Line 18">
            <a:extLst>
              <a:ext uri="{FF2B5EF4-FFF2-40B4-BE49-F238E27FC236}">
                <a16:creationId xmlns:a16="http://schemas.microsoft.com/office/drawing/2014/main" id="{6F7386B1-1836-4223-8D51-19AF7FE115A8}"/>
              </a:ext>
            </a:extLst>
          </p:cNvPr>
          <p:cNvSpPr>
            <a:spLocks noChangeShapeType="1"/>
          </p:cNvSpPr>
          <p:nvPr/>
        </p:nvSpPr>
        <p:spPr bwMode="auto">
          <a:xfrm>
            <a:off x="4860925" y="2055813"/>
            <a:ext cx="4763" cy="3932237"/>
          </a:xfrm>
          <a:prstGeom prst="line">
            <a:avLst/>
          </a:prstGeom>
          <a:noFill/>
          <a:ln w="255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6163" name="Oval 19">
            <a:extLst>
              <a:ext uri="{FF2B5EF4-FFF2-40B4-BE49-F238E27FC236}">
                <a16:creationId xmlns:a16="http://schemas.microsoft.com/office/drawing/2014/main" id="{105E8B83-F29C-45FC-8B44-EC08511C8E76}"/>
              </a:ext>
            </a:extLst>
          </p:cNvPr>
          <p:cNvSpPr>
            <a:spLocks noChangeArrowheads="1"/>
          </p:cNvSpPr>
          <p:nvPr/>
        </p:nvSpPr>
        <p:spPr bwMode="auto">
          <a:xfrm>
            <a:off x="4814888" y="4787900"/>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6164" name="Oval 20">
            <a:extLst>
              <a:ext uri="{FF2B5EF4-FFF2-40B4-BE49-F238E27FC236}">
                <a16:creationId xmlns:a16="http://schemas.microsoft.com/office/drawing/2014/main" id="{8B105A36-75EF-48DF-85B1-429288A82E83}"/>
              </a:ext>
            </a:extLst>
          </p:cNvPr>
          <p:cNvSpPr>
            <a:spLocks noChangeArrowheads="1"/>
          </p:cNvSpPr>
          <p:nvPr/>
        </p:nvSpPr>
        <p:spPr bwMode="auto">
          <a:xfrm>
            <a:off x="4819650" y="4175125"/>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7" name="Oval 21">
            <a:extLst>
              <a:ext uri="{FF2B5EF4-FFF2-40B4-BE49-F238E27FC236}">
                <a16:creationId xmlns:a16="http://schemas.microsoft.com/office/drawing/2014/main" id="{D99A3987-5E3C-40D3-B726-488C6E7F8093}"/>
              </a:ext>
            </a:extLst>
          </p:cNvPr>
          <p:cNvSpPr>
            <a:spLocks noChangeArrowheads="1"/>
          </p:cNvSpPr>
          <p:nvPr/>
        </p:nvSpPr>
        <p:spPr bwMode="auto">
          <a:xfrm>
            <a:off x="6392863" y="3576638"/>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1048" name="Text Box 22">
            <a:extLst>
              <a:ext uri="{FF2B5EF4-FFF2-40B4-BE49-F238E27FC236}">
                <a16:creationId xmlns:a16="http://schemas.microsoft.com/office/drawing/2014/main" id="{D99447F4-5443-44B7-9064-A7FDB4E51359}"/>
              </a:ext>
            </a:extLst>
          </p:cNvPr>
          <p:cNvSpPr txBox="1">
            <a:spLocks noChangeArrowheads="1"/>
          </p:cNvSpPr>
          <p:nvPr/>
        </p:nvSpPr>
        <p:spPr bwMode="auto">
          <a:xfrm>
            <a:off x="7143750" y="4010025"/>
            <a:ext cx="1603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Profit</a:t>
            </a:r>
            <a:r>
              <a:rPr lang="de-DE" altLang="en-US" sz="1800">
                <a:solidFill>
                  <a:srgbClr val="000000"/>
                </a:solidFill>
                <a:latin typeface="Arial" panose="020B0604020202020204" pitchFamily="34" charset="0"/>
              </a:rPr>
              <a:t> </a:t>
            </a:r>
            <a:r>
              <a:rPr lang="el-GR" altLang="en-US" sz="1800">
                <a:solidFill>
                  <a:srgbClr val="000000"/>
                </a:solidFill>
                <a:latin typeface="Arial" panose="020B0604020202020204" pitchFamily="34" charset="0"/>
              </a:rPr>
              <a:t>Π</a:t>
            </a:r>
          </a:p>
        </p:txBody>
      </p:sp>
      <p:sp>
        <p:nvSpPr>
          <p:cNvPr id="1049" name="Oval 23">
            <a:extLst>
              <a:ext uri="{FF2B5EF4-FFF2-40B4-BE49-F238E27FC236}">
                <a16:creationId xmlns:a16="http://schemas.microsoft.com/office/drawing/2014/main" id="{DC157573-A266-4667-A8DF-A494C67B1625}"/>
              </a:ext>
            </a:extLst>
          </p:cNvPr>
          <p:cNvSpPr>
            <a:spLocks noChangeArrowheads="1"/>
          </p:cNvSpPr>
          <p:nvPr/>
        </p:nvSpPr>
        <p:spPr bwMode="auto">
          <a:xfrm>
            <a:off x="6383338" y="2820988"/>
            <a:ext cx="79375" cy="82550"/>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6168" name="Text Box 24">
            <a:extLst>
              <a:ext uri="{FF2B5EF4-FFF2-40B4-BE49-F238E27FC236}">
                <a16:creationId xmlns:a16="http://schemas.microsoft.com/office/drawing/2014/main" id="{9884003E-7220-4D2D-8C9A-7B4B3A730425}"/>
              </a:ext>
            </a:extLst>
          </p:cNvPr>
          <p:cNvSpPr txBox="1">
            <a:spLocks noChangeArrowheads="1"/>
          </p:cNvSpPr>
          <p:nvPr/>
        </p:nvSpPr>
        <p:spPr bwMode="auto">
          <a:xfrm>
            <a:off x="6864350" y="1762125"/>
            <a:ext cx="16033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External Costs</a:t>
            </a:r>
            <a:r>
              <a:rPr lang="de-DE" altLang="en-US" sz="1800">
                <a:solidFill>
                  <a:srgbClr val="000000"/>
                </a:solidFill>
                <a:latin typeface="Arial" panose="020B0604020202020204" pitchFamily="34" charset="0"/>
              </a:rPr>
              <a:t> C</a:t>
            </a:r>
            <a:r>
              <a:rPr lang="de-DE" altLang="en-US" sz="1800" baseline="-25000">
                <a:solidFill>
                  <a:srgbClr val="000000"/>
                </a:solidFill>
                <a:latin typeface="Arial" panose="020B0604020202020204" pitchFamily="34" charset="0"/>
              </a:rPr>
              <a:t>ext</a:t>
            </a:r>
          </a:p>
        </p:txBody>
      </p:sp>
      <p:grpSp>
        <p:nvGrpSpPr>
          <p:cNvPr id="2" name="Group 25">
            <a:extLst>
              <a:ext uri="{FF2B5EF4-FFF2-40B4-BE49-F238E27FC236}">
                <a16:creationId xmlns:a16="http://schemas.microsoft.com/office/drawing/2014/main" id="{F5DA2AB2-12F0-4AEB-A458-FD0367304BF6}"/>
              </a:ext>
            </a:extLst>
          </p:cNvPr>
          <p:cNvGrpSpPr>
            <a:grpSpLocks/>
          </p:cNvGrpSpPr>
          <p:nvPr/>
        </p:nvGrpSpPr>
        <p:grpSpPr bwMode="auto">
          <a:xfrm>
            <a:off x="1725613" y="2743200"/>
            <a:ext cx="3074987" cy="411163"/>
            <a:chOff x="1087" y="1728"/>
            <a:chExt cx="1937" cy="259"/>
          </a:xfrm>
        </p:grpSpPr>
        <p:graphicFrame>
          <p:nvGraphicFramePr>
            <p:cNvPr id="1026" name="Object 26">
              <a:extLst>
                <a:ext uri="{FF2B5EF4-FFF2-40B4-BE49-F238E27FC236}">
                  <a16:creationId xmlns:a16="http://schemas.microsoft.com/office/drawing/2014/main" id="{4C20BBE4-54CB-4D27-A3E9-3D8389B9A827}"/>
                </a:ext>
              </a:extLst>
            </p:cNvPr>
            <p:cNvGraphicFramePr>
              <a:graphicFrameLocks noChangeAspect="1"/>
            </p:cNvGraphicFramePr>
            <p:nvPr/>
          </p:nvGraphicFramePr>
          <p:xfrm>
            <a:off x="1859" y="1728"/>
            <a:ext cx="1165" cy="259"/>
          </p:xfrm>
          <a:graphic>
            <a:graphicData uri="http://schemas.openxmlformats.org/presentationml/2006/ole">
              <mc:AlternateContent xmlns:mc="http://schemas.openxmlformats.org/markup-compatibility/2006">
                <mc:Choice xmlns:v="urn:schemas-microsoft-com:vml" Requires="v">
                  <p:oleObj spid="_x0000_s1045" r:id="rId4" imgW="491432" imgH="228566" progId="">
                    <p:embed/>
                  </p:oleObj>
                </mc:Choice>
                <mc:Fallback>
                  <p:oleObj r:id="rId4" imgW="491432" imgH="228566" progId="">
                    <p:embed/>
                    <p:pic>
                      <p:nvPicPr>
                        <p:cNvPr id="1026" name="Object 26">
                          <a:extLst>
                            <a:ext uri="{FF2B5EF4-FFF2-40B4-BE49-F238E27FC236}">
                              <a16:creationId xmlns:a16="http://schemas.microsoft.com/office/drawing/2014/main" id="{4C20BBE4-54CB-4D27-A3E9-3D8389B9A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9" y="1728"/>
                          <a:ext cx="1165" cy="2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2" name="Text Box 27">
              <a:extLst>
                <a:ext uri="{FF2B5EF4-FFF2-40B4-BE49-F238E27FC236}">
                  <a16:creationId xmlns:a16="http://schemas.microsoft.com/office/drawing/2014/main" id="{108D5985-4914-427E-9BBB-8C492AFDFD51}"/>
                </a:ext>
              </a:extLst>
            </p:cNvPr>
            <p:cNvSpPr txBox="1">
              <a:spLocks noChangeArrowheads="1"/>
            </p:cNvSpPr>
            <p:nvPr/>
          </p:nvSpPr>
          <p:spPr bwMode="auto">
            <a:xfrm>
              <a:off x="1087" y="1748"/>
              <a:ext cx="72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r>
                <a:rPr lang="en-US" altLang="en-US" sz="1800" i="0">
                  <a:solidFill>
                    <a:srgbClr val="000000"/>
                  </a:solidFill>
                  <a:latin typeface="Arial" panose="020B0604020202020204" pitchFamily="34" charset="0"/>
                </a:rPr>
                <a:t>Maximize</a:t>
              </a:r>
            </a:p>
          </p:txBody>
        </p:sp>
      </p:gr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20BCAFE4-7104-49F9-BAB3-D94390ED5594}"/>
                  </a:ext>
                </a:extLst>
              </p14:cNvPr>
              <p14:cNvContentPartPr/>
              <p14:nvPr/>
            </p14:nvContentPartPr>
            <p14:xfrm>
              <a:off x="3293280" y="3043440"/>
              <a:ext cx="3103920" cy="3046680"/>
            </p14:xfrm>
          </p:contentPart>
        </mc:Choice>
        <mc:Fallback xmlns="">
          <p:pic>
            <p:nvPicPr>
              <p:cNvPr id="7" name="Freihand 6">
                <a:extLst>
                  <a:ext uri="{FF2B5EF4-FFF2-40B4-BE49-F238E27FC236}">
                    <a16:creationId xmlns:a16="http://schemas.microsoft.com/office/drawing/2014/main" id="{20BCAFE4-7104-49F9-BAB3-D94390ED5594}"/>
                  </a:ext>
                </a:extLst>
              </p:cNvPr>
              <p:cNvPicPr/>
              <p:nvPr/>
            </p:nvPicPr>
            <p:blipFill>
              <a:blip r:embed="rId7"/>
              <a:stretch>
                <a:fillRect/>
              </a:stretch>
            </p:blipFill>
            <p:spPr>
              <a:xfrm>
                <a:off x="3283920" y="3034080"/>
                <a:ext cx="3122640" cy="306540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blinds(horizontal)">
                                      <p:cBhvr>
                                        <p:cTn id="7" dur="500"/>
                                        <p:tgtEl>
                                          <p:spTgt spid="10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37"/>
                                        </p:tgtEl>
                                        <p:attrNameLst>
                                          <p:attrName>style.visibility</p:attrName>
                                        </p:attrNameLst>
                                      </p:cBhvr>
                                      <p:to>
                                        <p:strVal val="visible"/>
                                      </p:to>
                                    </p:set>
                                    <p:animEffect transition="in" filter="blinds(horizontal)">
                                      <p:cBhvr>
                                        <p:cTn id="10" dur="500"/>
                                        <p:tgtEl>
                                          <p:spTgt spid="1037"/>
                                        </p:tgtEl>
                                      </p:cBhvr>
                                    </p:animEffect>
                                  </p:childTnLst>
                                </p:cTn>
                              </p:par>
                              <p:par>
                                <p:cTn id="11" presetID="3" presetClass="entr" presetSubtype="10" fill="hold" grpId="0" nodeType="withEffect">
                                  <p:stCondLst>
                                    <p:cond delay="0"/>
                                  </p:stCondLst>
                                  <p:childTnLst>
                                    <p:set>
                                      <p:cBhvr additive="repl">
                                        <p:cTn id="12" dur="1" fill="hold">
                                          <p:stCondLst>
                                            <p:cond delay="0"/>
                                          </p:stCondLst>
                                        </p:cTn>
                                        <p:tgtEl>
                                          <p:spTgt spid="5"/>
                                        </p:tgtEl>
                                        <p:attrNameLst>
                                          <p:attrName>style.visibility</p:attrName>
                                        </p:attrNameLst>
                                      </p:cBhvr>
                                      <p:to>
                                        <p:strVal val="visible"/>
                                      </p:to>
                                    </p:set>
                                    <p:animEffect transition="in" filter="blinds(horizontal)">
                                      <p:cBhvr additive="repl">
                                        <p:cTn id="13" dur="500"/>
                                        <p:tgtEl>
                                          <p:spTgt spid="5"/>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3"/>
                                        </p:tgtEl>
                                        <p:attrNameLst>
                                          <p:attrName>style.visibility</p:attrName>
                                        </p:attrNameLst>
                                      </p:cBhvr>
                                      <p:to>
                                        <p:strVal val="visible"/>
                                      </p:to>
                                    </p:set>
                                    <p:animEffect transition="in" filter="blinds(horizontal)">
                                      <p:cBhvr additive="repl">
                                        <p:cTn id="16" dur="500"/>
                                        <p:tgtEl>
                                          <p:spTgt spid="3"/>
                                        </p:tgtEl>
                                      </p:cBhvr>
                                    </p:animEffect>
                                  </p:childTnLst>
                                </p:cTn>
                              </p:par>
                              <p:par>
                                <p:cTn id="17" presetID="3" presetClass="entr" presetSubtype="10" fill="hold" nodeType="withEffect">
                                  <p:stCondLst>
                                    <p:cond delay="0"/>
                                  </p:stCondLst>
                                  <p:childTnLst>
                                    <p:set>
                                      <p:cBhvr additive="repl">
                                        <p:cTn id="18" dur="1" fill="hold">
                                          <p:stCondLst>
                                            <p:cond delay="0"/>
                                          </p:stCondLst>
                                        </p:cTn>
                                        <p:tgtEl>
                                          <p:spTgt spid="6168"/>
                                        </p:tgtEl>
                                        <p:attrNameLst>
                                          <p:attrName>style.visibility</p:attrName>
                                        </p:attrNameLst>
                                      </p:cBhvr>
                                      <p:to>
                                        <p:strVal val="visible"/>
                                      </p:to>
                                    </p:set>
                                    <p:animEffect transition="in" filter="blinds(horizontal)">
                                      <p:cBhvr additive="repl">
                                        <p:cTn id="19" dur="500"/>
                                        <p:tgtEl>
                                          <p:spTgt spid="61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additive="repl">
                                        <p:cTn id="23" dur="1" fill="hold">
                                          <p:stCondLst>
                                            <p:cond delay="0"/>
                                          </p:stCondLst>
                                        </p:cTn>
                                        <p:tgtEl>
                                          <p:spTgt spid="2"/>
                                        </p:tgtEl>
                                        <p:attrNameLst>
                                          <p:attrName>style.visibility</p:attrName>
                                        </p:attrNameLst>
                                      </p:cBhvr>
                                      <p:to>
                                        <p:strVal val="visible"/>
                                      </p:to>
                                    </p:set>
                                    <p:animEffect transition="in" filter="blinds(horizontal)">
                                      <p:cBhvr additive="repl">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additive="repl">
                                        <p:cTn id="28" dur="1" fill="hold">
                                          <p:stCondLst>
                                            <p:cond delay="0"/>
                                          </p:stCondLst>
                                        </p:cTn>
                                        <p:tgtEl>
                                          <p:spTgt spid="6161"/>
                                        </p:tgtEl>
                                        <p:attrNameLst>
                                          <p:attrName>style.visibility</p:attrName>
                                        </p:attrNameLst>
                                      </p:cBhvr>
                                      <p:to>
                                        <p:strVal val="visible"/>
                                      </p:to>
                                    </p:set>
                                    <p:animEffect transition="in" filter="blinds(horizontal)">
                                      <p:cBhvr additive="repl">
                                        <p:cTn id="29" dur="500"/>
                                        <p:tgtEl>
                                          <p:spTgt spid="6161"/>
                                        </p:tgtEl>
                                      </p:cBhvr>
                                    </p:animEffect>
                                  </p:childTnLst>
                                </p:cTn>
                              </p:par>
                              <p:par>
                                <p:cTn id="30" presetID="3" presetClass="entr" presetSubtype="10" fill="hold" grpId="0" nodeType="withEffect">
                                  <p:stCondLst>
                                    <p:cond delay="0"/>
                                  </p:stCondLst>
                                  <p:childTnLst>
                                    <p:set>
                                      <p:cBhvr additive="repl">
                                        <p:cTn id="31" dur="1" fill="hold">
                                          <p:stCondLst>
                                            <p:cond delay="0"/>
                                          </p:stCondLst>
                                        </p:cTn>
                                        <p:tgtEl>
                                          <p:spTgt spid="6164"/>
                                        </p:tgtEl>
                                        <p:attrNameLst>
                                          <p:attrName>style.visibility</p:attrName>
                                        </p:attrNameLst>
                                      </p:cBhvr>
                                      <p:to>
                                        <p:strVal val="visible"/>
                                      </p:to>
                                    </p:set>
                                    <p:animEffect transition="in" filter="blinds(horizontal)">
                                      <p:cBhvr additive="repl">
                                        <p:cTn id="32" dur="500"/>
                                        <p:tgtEl>
                                          <p:spTgt spid="6164"/>
                                        </p:tgtEl>
                                      </p:cBhvr>
                                    </p:animEffect>
                                  </p:childTnLst>
                                </p:cTn>
                              </p:par>
                              <p:par>
                                <p:cTn id="33" presetID="3" presetClass="entr" presetSubtype="10" fill="hold" nodeType="withEffect">
                                  <p:stCondLst>
                                    <p:cond delay="0"/>
                                  </p:stCondLst>
                                  <p:childTnLst>
                                    <p:set>
                                      <p:cBhvr additive="repl">
                                        <p:cTn id="34" dur="1" fill="hold">
                                          <p:stCondLst>
                                            <p:cond delay="0"/>
                                          </p:stCondLst>
                                        </p:cTn>
                                        <p:tgtEl>
                                          <p:spTgt spid="6"/>
                                        </p:tgtEl>
                                        <p:attrNameLst>
                                          <p:attrName>style.visibility</p:attrName>
                                        </p:attrNameLst>
                                      </p:cBhvr>
                                      <p:to>
                                        <p:strVal val="visible"/>
                                      </p:to>
                                    </p:set>
                                    <p:animEffect transition="in" filter="blinds(horizontal)">
                                      <p:cBhvr additive="repl">
                                        <p:cTn id="35" dur="500"/>
                                        <p:tgtEl>
                                          <p:spTgt spid="6"/>
                                        </p:tgtEl>
                                      </p:cBhvr>
                                    </p:animEffect>
                                  </p:childTnLst>
                                </p:cTn>
                              </p:par>
                              <p:par>
                                <p:cTn id="36" presetID="3" presetClass="entr" presetSubtype="10" fill="hold" grpId="0" nodeType="withEffect">
                                  <p:stCondLst>
                                    <p:cond delay="0"/>
                                  </p:stCondLst>
                                  <p:childTnLst>
                                    <p:set>
                                      <p:cBhvr additive="repl">
                                        <p:cTn id="37" dur="1" fill="hold">
                                          <p:stCondLst>
                                            <p:cond delay="0"/>
                                          </p:stCondLst>
                                        </p:cTn>
                                        <p:tgtEl>
                                          <p:spTgt spid="6163"/>
                                        </p:tgtEl>
                                        <p:attrNameLst>
                                          <p:attrName>style.visibility</p:attrName>
                                        </p:attrNameLst>
                                      </p:cBhvr>
                                      <p:to>
                                        <p:strVal val="visible"/>
                                      </p:to>
                                    </p:set>
                                    <p:animEffect transition="in" filter="blinds(horizontal)">
                                      <p:cBhvr additive="repl">
                                        <p:cTn id="38" dur="500"/>
                                        <p:tgtEl>
                                          <p:spTgt spid="6163"/>
                                        </p:tgtEl>
                                      </p:cBhvr>
                                    </p:animEffect>
                                  </p:childTnLst>
                                </p:cTn>
                              </p:par>
                              <p:par>
                                <p:cTn id="39" presetID="3" presetClass="entr" presetSubtype="10" fill="hold" nodeType="withEffect">
                                  <p:stCondLst>
                                    <p:cond delay="0"/>
                                  </p:stCondLst>
                                  <p:childTnLst>
                                    <p:set>
                                      <p:cBhvr additive="repl">
                                        <p:cTn id="40" dur="1" fill="hold">
                                          <p:stCondLst>
                                            <p:cond delay="0"/>
                                          </p:stCondLst>
                                        </p:cTn>
                                        <p:tgtEl>
                                          <p:spTgt spid="4"/>
                                        </p:tgtEl>
                                        <p:attrNameLst>
                                          <p:attrName>style.visibility</p:attrName>
                                        </p:attrNameLst>
                                      </p:cBhvr>
                                      <p:to>
                                        <p:strVal val="visible"/>
                                      </p:to>
                                    </p:set>
                                    <p:animEffect transition="in" filter="blinds(horizontal)">
                                      <p:cBhvr additive="repl">
                                        <p:cTn id="41" dur="500"/>
                                        <p:tgtEl>
                                          <p:spTgt spid="4"/>
                                        </p:tgtEl>
                                      </p:cBhvr>
                                    </p:animEffect>
                                  </p:childTnLst>
                                </p:cTn>
                              </p:par>
                              <p:par>
                                <p:cTn id="42" presetID="3" presetClass="entr" presetSubtype="10" fill="hold" nodeType="withEffect">
                                  <p:stCondLst>
                                    <p:cond delay="0"/>
                                  </p:stCondLst>
                                  <p:childTnLst>
                                    <p:set>
                                      <p:cBhvr additive="repl">
                                        <p:cTn id="43" dur="1" fill="hold">
                                          <p:stCondLst>
                                            <p:cond delay="0"/>
                                          </p:stCondLst>
                                        </p:cTn>
                                        <p:tgtEl>
                                          <p:spTgt spid="6162"/>
                                        </p:tgtEl>
                                        <p:attrNameLst>
                                          <p:attrName>style.visibility</p:attrName>
                                        </p:attrNameLst>
                                      </p:cBhvr>
                                      <p:to>
                                        <p:strVal val="visible"/>
                                      </p:to>
                                    </p:set>
                                    <p:animEffect transition="in" filter="blinds(horizontal)">
                                      <p:cBhvr additive="repl">
                                        <p:cTn id="44" dur="500"/>
                                        <p:tgtEl>
                                          <p:spTgt spid="6162"/>
                                        </p:tgtEl>
                                      </p:cBhvr>
                                    </p:animEffect>
                                  </p:childTnLst>
                                </p:cTn>
                              </p:par>
                              <p:par>
                                <p:cTn id="45" presetID="3" presetClass="entr" presetSubtype="10" fill="hold" nodeType="withEffect">
                                  <p:stCondLst>
                                    <p:cond delay="0"/>
                                  </p:stCondLst>
                                  <p:childTnLst>
                                    <p:set>
                                      <p:cBhvr additive="repl">
                                        <p:cTn id="46" dur="1" fill="hold">
                                          <p:stCondLst>
                                            <p:cond delay="0"/>
                                          </p:stCondLst>
                                        </p:cTn>
                                        <p:tgtEl>
                                          <p:spTgt spid="6156"/>
                                        </p:tgtEl>
                                        <p:attrNameLst>
                                          <p:attrName>style.visibility</p:attrName>
                                        </p:attrNameLst>
                                      </p:cBhvr>
                                      <p:to>
                                        <p:strVal val="visible"/>
                                      </p:to>
                                    </p:set>
                                    <p:animEffect transition="in" filter="blinds(horizontal)">
                                      <p:cBhvr additive="repl">
                                        <p:cTn id="47"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 grpId="0"/>
      <p:bldP spid="5" grpId="0" animBg="1"/>
      <p:bldP spid="6163" grpId="0" animBg="1"/>
      <p:bldP spid="6164" grpId="0" animBg="1"/>
      <p:bldP spid="10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
            <a:extLst>
              <a:ext uri="{FF2B5EF4-FFF2-40B4-BE49-F238E27FC236}">
                <a16:creationId xmlns:a16="http://schemas.microsoft.com/office/drawing/2014/main" id="{9164D73E-78F9-4671-B8F9-98DE1E33E553}"/>
              </a:ext>
            </a:extLst>
          </p:cNvPr>
          <p:cNvSpPr>
            <a:spLocks noGrp="1" noChangeArrowheads="1"/>
          </p:cNvSpPr>
          <p:nvPr>
            <p:ph type="title" idx="4294967295"/>
          </p:nvPr>
        </p:nvSpPr>
        <p:spPr>
          <a:xfrm>
            <a:off x="1467717" y="1304926"/>
            <a:ext cx="6985000" cy="35856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de-DE" altLang="en-US" dirty="0"/>
              <a:t>Marginal </a:t>
            </a:r>
            <a:r>
              <a:rPr lang="de-DE" altLang="en-US" dirty="0" err="1"/>
              <a:t>Damages</a:t>
            </a:r>
            <a:r>
              <a:rPr lang="de-DE" altLang="en-US" dirty="0"/>
              <a:t> and Marginal </a:t>
            </a:r>
            <a:r>
              <a:rPr lang="de-DE" altLang="en-US" dirty="0" err="1"/>
              <a:t>Abatement</a:t>
            </a:r>
            <a:r>
              <a:rPr lang="de-DE" altLang="en-US" dirty="0"/>
              <a:t> Costs</a:t>
            </a:r>
          </a:p>
        </p:txBody>
      </p:sp>
      <p:sp>
        <p:nvSpPr>
          <p:cNvPr id="2054" name="Line 2">
            <a:extLst>
              <a:ext uri="{FF2B5EF4-FFF2-40B4-BE49-F238E27FC236}">
                <a16:creationId xmlns:a16="http://schemas.microsoft.com/office/drawing/2014/main" id="{D5BFB681-2C0D-40B5-8ADA-62970C3EDA98}"/>
              </a:ext>
            </a:extLst>
          </p:cNvPr>
          <p:cNvSpPr>
            <a:spLocks noChangeShapeType="1"/>
          </p:cNvSpPr>
          <p:nvPr/>
        </p:nvSpPr>
        <p:spPr bwMode="auto">
          <a:xfrm>
            <a:off x="1631950" y="5997575"/>
            <a:ext cx="6827838" cy="1588"/>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55" name="Line 3">
            <a:extLst>
              <a:ext uri="{FF2B5EF4-FFF2-40B4-BE49-F238E27FC236}">
                <a16:creationId xmlns:a16="http://schemas.microsoft.com/office/drawing/2014/main" id="{09DF850E-BC59-4E49-8BA2-70E583061397}"/>
              </a:ext>
            </a:extLst>
          </p:cNvPr>
          <p:cNvSpPr>
            <a:spLocks noChangeShapeType="1"/>
          </p:cNvSpPr>
          <p:nvPr/>
        </p:nvSpPr>
        <p:spPr bwMode="auto">
          <a:xfrm flipV="1">
            <a:off x="1682750" y="1644650"/>
            <a:ext cx="1588" cy="4318000"/>
          </a:xfrm>
          <a:prstGeom prst="line">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056" name="Text Box 4">
            <a:extLst>
              <a:ext uri="{FF2B5EF4-FFF2-40B4-BE49-F238E27FC236}">
                <a16:creationId xmlns:a16="http://schemas.microsoft.com/office/drawing/2014/main" id="{7029D4F3-4A1F-4190-83CA-2A0CEC5CE409}"/>
              </a:ext>
            </a:extLst>
          </p:cNvPr>
          <p:cNvSpPr txBox="1">
            <a:spLocks noChangeArrowheads="1"/>
          </p:cNvSpPr>
          <p:nvPr/>
        </p:nvSpPr>
        <p:spPr bwMode="auto">
          <a:xfrm>
            <a:off x="1444625" y="1792561"/>
            <a:ext cx="31273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r>
              <a:rPr lang="de-DE" altLang="en-US" sz="1800" i="0">
                <a:solidFill>
                  <a:srgbClr val="000000"/>
                </a:solidFill>
                <a:latin typeface="Arial" panose="020B0604020202020204" pitchFamily="34" charset="0"/>
              </a:rPr>
              <a:t> Marginal Profits, </a:t>
            </a:r>
          </a:p>
          <a:p>
            <a:pPr eaLnBrk="1" hangingPunct="1"/>
            <a:r>
              <a:rPr lang="de-DE" altLang="en-US" sz="1800" i="0">
                <a:solidFill>
                  <a:srgbClr val="000000"/>
                </a:solidFill>
                <a:latin typeface="Arial" panose="020B0604020202020204" pitchFamily="34" charset="0"/>
              </a:rPr>
              <a:t>External Marginal Costs</a:t>
            </a:r>
          </a:p>
        </p:txBody>
      </p:sp>
      <p:sp>
        <p:nvSpPr>
          <p:cNvPr id="2057" name="Text Box 5">
            <a:extLst>
              <a:ext uri="{FF2B5EF4-FFF2-40B4-BE49-F238E27FC236}">
                <a16:creationId xmlns:a16="http://schemas.microsoft.com/office/drawing/2014/main" id="{4D75D791-F2E8-4505-8F13-EC37428B1F4D}"/>
              </a:ext>
            </a:extLst>
          </p:cNvPr>
          <p:cNvSpPr txBox="1">
            <a:spLocks noChangeArrowheads="1"/>
          </p:cNvSpPr>
          <p:nvPr/>
        </p:nvSpPr>
        <p:spPr bwMode="auto">
          <a:xfrm>
            <a:off x="6178550" y="5949950"/>
            <a:ext cx="7762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r>
              <a:rPr lang="de-DE" altLang="en-US" sz="1800" baseline="-25000">
                <a:solidFill>
                  <a:srgbClr val="000000"/>
                </a:solidFill>
                <a:latin typeface="Arial" panose="020B0604020202020204" pitchFamily="34" charset="0"/>
              </a:rPr>
              <a:t>0</a:t>
            </a:r>
          </a:p>
        </p:txBody>
      </p:sp>
      <p:sp>
        <p:nvSpPr>
          <p:cNvPr id="2" name="Text Box 6">
            <a:extLst>
              <a:ext uri="{FF2B5EF4-FFF2-40B4-BE49-F238E27FC236}">
                <a16:creationId xmlns:a16="http://schemas.microsoft.com/office/drawing/2014/main" id="{1D68AFF5-CFCE-4BA9-9083-B31A9E124183}"/>
              </a:ext>
            </a:extLst>
          </p:cNvPr>
          <p:cNvSpPr txBox="1">
            <a:spLocks noChangeArrowheads="1"/>
          </p:cNvSpPr>
          <p:nvPr/>
        </p:nvSpPr>
        <p:spPr bwMode="auto">
          <a:xfrm>
            <a:off x="4591050" y="5984875"/>
            <a:ext cx="1125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Em*</a:t>
            </a:r>
          </a:p>
        </p:txBody>
      </p:sp>
      <p:sp>
        <p:nvSpPr>
          <p:cNvPr id="2059" name="Text Box 7">
            <a:extLst>
              <a:ext uri="{FF2B5EF4-FFF2-40B4-BE49-F238E27FC236}">
                <a16:creationId xmlns:a16="http://schemas.microsoft.com/office/drawing/2014/main" id="{3C190F12-BBA6-4010-A755-013B569293DF}"/>
              </a:ext>
            </a:extLst>
          </p:cNvPr>
          <p:cNvSpPr txBox="1">
            <a:spLocks noChangeArrowheads="1"/>
          </p:cNvSpPr>
          <p:nvPr/>
        </p:nvSpPr>
        <p:spPr bwMode="auto">
          <a:xfrm>
            <a:off x="1520825" y="5932488"/>
            <a:ext cx="10271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a:solidFill>
                  <a:srgbClr val="000000"/>
                </a:solidFill>
                <a:latin typeface="Arial" panose="020B0604020202020204" pitchFamily="34" charset="0"/>
              </a:rPr>
              <a:t>0</a:t>
            </a:r>
          </a:p>
        </p:txBody>
      </p:sp>
      <p:sp>
        <p:nvSpPr>
          <p:cNvPr id="2060" name="Oval 8">
            <a:extLst>
              <a:ext uri="{FF2B5EF4-FFF2-40B4-BE49-F238E27FC236}">
                <a16:creationId xmlns:a16="http://schemas.microsoft.com/office/drawing/2014/main" id="{7CD172D5-4B58-43D3-9B13-515BD1392A2A}"/>
              </a:ext>
            </a:extLst>
          </p:cNvPr>
          <p:cNvSpPr>
            <a:spLocks noChangeArrowheads="1"/>
          </p:cNvSpPr>
          <p:nvPr/>
        </p:nvSpPr>
        <p:spPr bwMode="auto">
          <a:xfrm>
            <a:off x="1603375" y="5932488"/>
            <a:ext cx="79375"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3" name="Line 9">
            <a:extLst>
              <a:ext uri="{FF2B5EF4-FFF2-40B4-BE49-F238E27FC236}">
                <a16:creationId xmlns:a16="http://schemas.microsoft.com/office/drawing/2014/main" id="{7CFC95E5-6DAF-4317-BBBC-3C98082B8D99}"/>
              </a:ext>
            </a:extLst>
          </p:cNvPr>
          <p:cNvSpPr>
            <a:spLocks noChangeShapeType="1"/>
          </p:cNvSpPr>
          <p:nvPr/>
        </p:nvSpPr>
        <p:spPr bwMode="auto">
          <a:xfrm flipH="1">
            <a:off x="4860925" y="4448175"/>
            <a:ext cx="9525" cy="1560513"/>
          </a:xfrm>
          <a:prstGeom prst="line">
            <a:avLst/>
          </a:prstGeom>
          <a:noFill/>
          <a:ln w="9360">
            <a:solidFill>
              <a:srgbClr val="000000"/>
            </a:solidFill>
            <a:prstDash val="sysDot"/>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2062" name="Line 10">
            <a:extLst>
              <a:ext uri="{FF2B5EF4-FFF2-40B4-BE49-F238E27FC236}">
                <a16:creationId xmlns:a16="http://schemas.microsoft.com/office/drawing/2014/main" id="{57807CD7-841C-49CB-901B-333FAC0D488E}"/>
              </a:ext>
            </a:extLst>
          </p:cNvPr>
          <p:cNvSpPr>
            <a:spLocks noChangeShapeType="1"/>
          </p:cNvSpPr>
          <p:nvPr/>
        </p:nvSpPr>
        <p:spPr bwMode="auto">
          <a:xfrm>
            <a:off x="1692275" y="2708275"/>
            <a:ext cx="4752975" cy="3279775"/>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2063" name="Line 11">
            <a:extLst>
              <a:ext uri="{FF2B5EF4-FFF2-40B4-BE49-F238E27FC236}">
                <a16:creationId xmlns:a16="http://schemas.microsoft.com/office/drawing/2014/main" id="{5649F238-1C5B-4307-AF22-25BE6390D971}"/>
              </a:ext>
            </a:extLst>
          </p:cNvPr>
          <p:cNvSpPr>
            <a:spLocks noChangeShapeType="1"/>
          </p:cNvSpPr>
          <p:nvPr/>
        </p:nvSpPr>
        <p:spPr bwMode="auto">
          <a:xfrm flipV="1">
            <a:off x="1646238" y="4311650"/>
            <a:ext cx="4976812" cy="1651000"/>
          </a:xfrm>
          <a:prstGeom prst="line">
            <a:avLst/>
          </a:prstGeom>
          <a:noFill/>
          <a:ln w="255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de-DE"/>
          </a:p>
        </p:txBody>
      </p:sp>
      <p:sp>
        <p:nvSpPr>
          <p:cNvPr id="4" name="Oval 12">
            <a:extLst>
              <a:ext uri="{FF2B5EF4-FFF2-40B4-BE49-F238E27FC236}">
                <a16:creationId xmlns:a16="http://schemas.microsoft.com/office/drawing/2014/main" id="{925C4C3A-3AC5-40B2-9118-BE30EC2419EF}"/>
              </a:ext>
            </a:extLst>
          </p:cNvPr>
          <p:cNvSpPr>
            <a:spLocks noChangeArrowheads="1"/>
          </p:cNvSpPr>
          <p:nvPr/>
        </p:nvSpPr>
        <p:spPr bwMode="auto">
          <a:xfrm>
            <a:off x="4824413" y="4852988"/>
            <a:ext cx="80962"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065" name="Oval 13">
            <a:extLst>
              <a:ext uri="{FF2B5EF4-FFF2-40B4-BE49-F238E27FC236}">
                <a16:creationId xmlns:a16="http://schemas.microsoft.com/office/drawing/2014/main" id="{3E16B418-45C6-458C-B05F-5C200B9039E2}"/>
              </a:ext>
            </a:extLst>
          </p:cNvPr>
          <p:cNvSpPr>
            <a:spLocks noChangeArrowheads="1"/>
          </p:cNvSpPr>
          <p:nvPr/>
        </p:nvSpPr>
        <p:spPr bwMode="auto">
          <a:xfrm>
            <a:off x="6405563" y="5956300"/>
            <a:ext cx="80962" cy="79375"/>
          </a:xfrm>
          <a:prstGeom prst="ellipse">
            <a:avLst/>
          </a:prstGeom>
          <a:solidFill>
            <a:srgbClr val="FF0000"/>
          </a:solidFill>
          <a:ln w="12600">
            <a:solidFill>
              <a:srgbClr val="000000"/>
            </a:solidFill>
            <a:miter lim="800000"/>
            <a:headEnd/>
            <a:tailEnd/>
          </a:ln>
        </p:spPr>
        <p:txBody>
          <a:bodyPr wrap="none" anchor="ctr"/>
          <a:lstStyle>
            <a:lvl1pPr>
              <a:defRPr sz="2400" i="1">
                <a:solidFill>
                  <a:schemeClr val="tx1"/>
                </a:solidFill>
                <a:latin typeface="Times New Roman" panose="02020603050405020304" pitchFamily="18" charset="0"/>
              </a:defRPr>
            </a:lvl1pPr>
            <a:lvl2pPr marL="742950" indent="-285750">
              <a:defRPr sz="2400" i="1">
                <a:solidFill>
                  <a:schemeClr val="tx1"/>
                </a:solidFill>
                <a:latin typeface="Times New Roman" panose="02020603050405020304" pitchFamily="18" charset="0"/>
              </a:defRPr>
            </a:lvl2pPr>
            <a:lvl3pPr marL="1143000" indent="-228600">
              <a:defRPr sz="2400" i="1">
                <a:solidFill>
                  <a:schemeClr val="tx1"/>
                </a:solidFill>
                <a:latin typeface="Times New Roman" panose="02020603050405020304" pitchFamily="18" charset="0"/>
              </a:defRPr>
            </a:lvl3pPr>
            <a:lvl4pPr marL="1600200" indent="-228600">
              <a:defRPr sz="2400" i="1">
                <a:solidFill>
                  <a:schemeClr val="tx1"/>
                </a:solidFill>
                <a:latin typeface="Times New Roman" panose="02020603050405020304" pitchFamily="18" charset="0"/>
              </a:defRPr>
            </a:lvl4pPr>
            <a:lvl5pPr marL="2057400" indent="-228600">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defRPr>
            </a:lvl9pPr>
          </a:lstStyle>
          <a:p>
            <a:endParaRPr lang="en-US" altLang="en-US"/>
          </a:p>
        </p:txBody>
      </p:sp>
      <p:sp>
        <p:nvSpPr>
          <p:cNvPr id="2066" name="Text Box 14">
            <a:extLst>
              <a:ext uri="{FF2B5EF4-FFF2-40B4-BE49-F238E27FC236}">
                <a16:creationId xmlns:a16="http://schemas.microsoft.com/office/drawing/2014/main" id="{C0902C4B-C837-4A7F-9094-D6B7A804FB80}"/>
              </a:ext>
            </a:extLst>
          </p:cNvPr>
          <p:cNvSpPr txBox="1">
            <a:spLocks noChangeArrowheads="1"/>
          </p:cNvSpPr>
          <p:nvPr/>
        </p:nvSpPr>
        <p:spPr bwMode="auto">
          <a:xfrm>
            <a:off x="7040563" y="5978525"/>
            <a:ext cx="182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i="1">
                <a:solidFill>
                  <a:schemeClr val="tx1"/>
                </a:solidFill>
                <a:latin typeface="Times New Roman" panose="02020603050405020304" pitchFamily="18" charset="0"/>
              </a:defRPr>
            </a:lvl9pPr>
          </a:lstStyle>
          <a:p>
            <a:pPr eaLnBrk="1" hangingPunct="1">
              <a:spcBef>
                <a:spcPts val="1125"/>
              </a:spcBef>
            </a:pPr>
            <a:r>
              <a:rPr lang="de-DE" altLang="en-US" sz="1800" i="0">
                <a:solidFill>
                  <a:srgbClr val="000000"/>
                </a:solidFill>
                <a:latin typeface="Arial" panose="020B0604020202020204" pitchFamily="34" charset="0"/>
              </a:rPr>
              <a:t>Emissions</a:t>
            </a:r>
            <a:r>
              <a:rPr lang="de-DE" altLang="en-US" sz="1800">
                <a:solidFill>
                  <a:srgbClr val="000000"/>
                </a:solidFill>
                <a:latin typeface="Arial" panose="020B0604020202020204" pitchFamily="34" charset="0"/>
              </a:rPr>
              <a:t> Em</a:t>
            </a:r>
          </a:p>
        </p:txBody>
      </p:sp>
      <p:graphicFrame>
        <p:nvGraphicFramePr>
          <p:cNvPr id="2050" name="Object 15">
            <a:extLst>
              <a:ext uri="{FF2B5EF4-FFF2-40B4-BE49-F238E27FC236}">
                <a16:creationId xmlns:a16="http://schemas.microsoft.com/office/drawing/2014/main" id="{383D73D7-1012-4A20-8561-AF48D20A9D58}"/>
              </a:ext>
            </a:extLst>
          </p:cNvPr>
          <p:cNvGraphicFramePr>
            <a:graphicFrameLocks noChangeAspect="1"/>
          </p:cNvGraphicFramePr>
          <p:nvPr/>
        </p:nvGraphicFramePr>
        <p:xfrm>
          <a:off x="5943600" y="5029200"/>
          <a:ext cx="593725" cy="639763"/>
        </p:xfrm>
        <a:graphic>
          <a:graphicData uri="http://schemas.openxmlformats.org/presentationml/2006/ole">
            <mc:AlternateContent xmlns:mc="http://schemas.openxmlformats.org/markup-compatibility/2006">
              <mc:Choice xmlns:v="urn:schemas-microsoft-com:vml" Requires="v">
                <p:oleObj spid="_x0000_s2113" r:id="rId4" imgW="330022" imgH="355418" progId="">
                  <p:embed/>
                </p:oleObj>
              </mc:Choice>
              <mc:Fallback>
                <p:oleObj r:id="rId4" imgW="330022" imgH="355418" progId="">
                  <p:embed/>
                  <p:pic>
                    <p:nvPicPr>
                      <p:cNvPr id="2050" name="Object 15">
                        <a:extLst>
                          <a:ext uri="{FF2B5EF4-FFF2-40B4-BE49-F238E27FC236}">
                            <a16:creationId xmlns:a16="http://schemas.microsoft.com/office/drawing/2014/main" id="{383D73D7-1012-4A20-8561-AF48D20A9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029200"/>
                        <a:ext cx="593725" cy="639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6">
            <a:extLst>
              <a:ext uri="{FF2B5EF4-FFF2-40B4-BE49-F238E27FC236}">
                <a16:creationId xmlns:a16="http://schemas.microsoft.com/office/drawing/2014/main" id="{9C92F813-BBA8-44FA-8CC8-AA2236F35878}"/>
              </a:ext>
            </a:extLst>
          </p:cNvPr>
          <p:cNvGraphicFramePr>
            <a:graphicFrameLocks noChangeAspect="1"/>
          </p:cNvGraphicFramePr>
          <p:nvPr/>
        </p:nvGraphicFramePr>
        <p:xfrm>
          <a:off x="4351338" y="3797300"/>
          <a:ext cx="1392237" cy="639763"/>
        </p:xfrm>
        <a:graphic>
          <a:graphicData uri="http://schemas.openxmlformats.org/presentationml/2006/ole">
            <mc:AlternateContent xmlns:mc="http://schemas.openxmlformats.org/markup-compatibility/2006">
              <mc:Choice xmlns:v="urn:schemas-microsoft-com:vml" Requires="v">
                <p:oleObj spid="_x0000_s2114" r:id="rId6" imgW="491231" imgH="355407" progId="">
                  <p:embed/>
                </p:oleObj>
              </mc:Choice>
              <mc:Fallback>
                <p:oleObj r:id="rId6" imgW="491231" imgH="355407" progId="">
                  <p:embed/>
                  <p:pic>
                    <p:nvPicPr>
                      <p:cNvPr id="5" name="Object 16">
                        <a:extLst>
                          <a:ext uri="{FF2B5EF4-FFF2-40B4-BE49-F238E27FC236}">
                            <a16:creationId xmlns:a16="http://schemas.microsoft.com/office/drawing/2014/main" id="{9C92F813-BBA8-44FA-8CC8-AA2236F358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1338" y="3797300"/>
                        <a:ext cx="1392237" cy="639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17">
            <a:extLst>
              <a:ext uri="{FF2B5EF4-FFF2-40B4-BE49-F238E27FC236}">
                <a16:creationId xmlns:a16="http://schemas.microsoft.com/office/drawing/2014/main" id="{4342D65D-6D10-4629-8024-E0452A44F0E2}"/>
              </a:ext>
            </a:extLst>
          </p:cNvPr>
          <p:cNvGraphicFramePr>
            <a:graphicFrameLocks noChangeAspect="1"/>
          </p:cNvGraphicFramePr>
          <p:nvPr/>
        </p:nvGraphicFramePr>
        <p:xfrm>
          <a:off x="6673850" y="3886200"/>
          <a:ext cx="641350" cy="641350"/>
        </p:xfrm>
        <a:graphic>
          <a:graphicData uri="http://schemas.openxmlformats.org/presentationml/2006/ole">
            <mc:AlternateContent xmlns:mc="http://schemas.openxmlformats.org/markup-compatibility/2006">
              <mc:Choice xmlns:v="urn:schemas-microsoft-com:vml" Requires="v">
                <p:oleObj spid="_x0000_s2115" r:id="rId8" imgW="355319" imgH="355319" progId="">
                  <p:embed/>
                </p:oleObj>
              </mc:Choice>
              <mc:Fallback>
                <p:oleObj r:id="rId8" imgW="355319" imgH="355319" progId="">
                  <p:embed/>
                  <p:pic>
                    <p:nvPicPr>
                      <p:cNvPr id="2052" name="Object 17">
                        <a:extLst>
                          <a:ext uri="{FF2B5EF4-FFF2-40B4-BE49-F238E27FC236}">
                            <a16:creationId xmlns:a16="http://schemas.microsoft.com/office/drawing/2014/main" id="{4342D65D-6D10-4629-8024-E0452A44F0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73850" y="3886200"/>
                        <a:ext cx="641350" cy="64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D74FF468-CCCB-4A6A-8604-02CEAB5950BA}"/>
                  </a:ext>
                </a:extLst>
              </p14:cNvPr>
              <p14:cNvContentPartPr/>
              <p14:nvPr/>
            </p14:nvContentPartPr>
            <p14:xfrm>
              <a:off x="4802040" y="4842720"/>
              <a:ext cx="123840" cy="115920"/>
            </p14:xfrm>
          </p:contentPart>
        </mc:Choice>
        <mc:Fallback xmlns="">
          <p:pic>
            <p:nvPicPr>
              <p:cNvPr id="6" name="Freihand 5">
                <a:extLst>
                  <a:ext uri="{FF2B5EF4-FFF2-40B4-BE49-F238E27FC236}">
                    <a16:creationId xmlns:a16="http://schemas.microsoft.com/office/drawing/2014/main" id="{D74FF468-CCCB-4A6A-8604-02CEAB5950BA}"/>
                  </a:ext>
                </a:extLst>
              </p:cNvPr>
              <p:cNvPicPr/>
              <p:nvPr/>
            </p:nvPicPr>
            <p:blipFill>
              <a:blip r:embed="rId11"/>
              <a:stretch>
                <a:fillRect/>
              </a:stretch>
            </p:blipFill>
            <p:spPr>
              <a:xfrm>
                <a:off x="4792680" y="4833360"/>
                <a:ext cx="142560" cy="134640"/>
              </a:xfrm>
              <a:prstGeom prst="rect">
                <a:avLst/>
              </a:prstGeom>
            </p:spPr>
          </p:pic>
        </mc:Fallback>
      </mc:AlternateContent>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blinds(horizontal)">
                                      <p:cBhvr additive="repl">
                                        <p:cTn id="7" dur="500"/>
                                        <p:tgtEl>
                                          <p:spTgt spid="5"/>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3"/>
                                        </p:tgtEl>
                                        <p:attrNameLst>
                                          <p:attrName>style.visibility</p:attrName>
                                        </p:attrNameLst>
                                      </p:cBhvr>
                                      <p:to>
                                        <p:strVal val="visible"/>
                                      </p:to>
                                    </p:set>
                                    <p:animEffect transition="in" filter="blinds(horizontal)">
                                      <p:cBhvr additive="repl">
                                        <p:cTn id="10" dur="500"/>
                                        <p:tgtEl>
                                          <p:spTgt spid="3"/>
                                        </p:tgtEl>
                                      </p:cBhvr>
                                    </p:animEffect>
                                  </p:childTnLst>
                                </p:cTn>
                              </p:par>
                              <p:par>
                                <p:cTn id="11" presetID="3" presetClass="entr" presetSubtype="10" fill="hold" grpId="0" nodeType="withEffect">
                                  <p:stCondLst>
                                    <p:cond delay="0"/>
                                  </p:stCondLst>
                                  <p:childTnLst>
                                    <p:set>
                                      <p:cBhvr additive="repl">
                                        <p:cTn id="12" dur="1" fill="hold">
                                          <p:stCondLst>
                                            <p:cond delay="0"/>
                                          </p:stCondLst>
                                        </p:cTn>
                                        <p:tgtEl>
                                          <p:spTgt spid="4"/>
                                        </p:tgtEl>
                                        <p:attrNameLst>
                                          <p:attrName>style.visibility</p:attrName>
                                        </p:attrNameLst>
                                      </p:cBhvr>
                                      <p:to>
                                        <p:strVal val="visible"/>
                                      </p:to>
                                    </p:set>
                                    <p:animEffect transition="in" filter="blinds(horizontal)">
                                      <p:cBhvr additive="repl">
                                        <p:cTn id="13" dur="500"/>
                                        <p:tgtEl>
                                          <p:spTgt spid="4"/>
                                        </p:tgtEl>
                                      </p:cBhvr>
                                    </p:animEffect>
                                  </p:childTnLst>
                                </p:cTn>
                              </p:par>
                              <p:par>
                                <p:cTn id="14" presetID="3" presetClass="entr" presetSubtype="10" fill="hold" nodeType="withEffect">
                                  <p:stCondLst>
                                    <p:cond delay="0"/>
                                  </p:stCondLst>
                                  <p:childTnLst>
                                    <p:set>
                                      <p:cBhvr additive="repl">
                                        <p:cTn id="15" dur="1" fill="hold">
                                          <p:stCondLst>
                                            <p:cond delay="0"/>
                                          </p:stCondLst>
                                        </p:cTn>
                                        <p:tgtEl>
                                          <p:spTgt spid="2"/>
                                        </p:tgtEl>
                                        <p:attrNameLst>
                                          <p:attrName>style.visibility</p:attrName>
                                        </p:attrNameLst>
                                      </p:cBhvr>
                                      <p:to>
                                        <p:strVal val="visible"/>
                                      </p:to>
                                    </p:set>
                                    <p:animEffect transition="in" filter="blinds(horizontal)">
                                      <p:cBhvr additive="repl">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1516</Words>
  <Application>Microsoft Office PowerPoint</Application>
  <PresentationFormat>Bildschirmpräsentation (4:3)</PresentationFormat>
  <Paragraphs>329</Paragraphs>
  <Slides>29</Slides>
  <Notes>13</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0</vt:i4>
      </vt:variant>
      <vt:variant>
        <vt:lpstr>Folientitel</vt:lpstr>
      </vt:variant>
      <vt:variant>
        <vt:i4>29</vt:i4>
      </vt:variant>
    </vt:vector>
  </HeadingPairs>
  <TitlesOfParts>
    <vt:vector size="34" baseType="lpstr">
      <vt:lpstr>Arial</vt:lpstr>
      <vt:lpstr>Calibri</vt:lpstr>
      <vt:lpstr>Symbol</vt:lpstr>
      <vt:lpstr>Times New Roman</vt:lpstr>
      <vt:lpstr>Technische Universität Berlin | PowerPoint Master</vt:lpstr>
      <vt:lpstr>Integrated course „Energy Economics“ - Markets for CO2 Emission Allowances</vt:lpstr>
      <vt:lpstr>Outline</vt:lpstr>
      <vt:lpstr>Definitions</vt:lpstr>
      <vt:lpstr>Definitions</vt:lpstr>
      <vt:lpstr>Coase Theorem</vt:lpstr>
      <vt:lpstr>Coase Theorem: Rancher vs Farmer</vt:lpstr>
      <vt:lpstr>Coase Theorem: Rancher vs Farmer</vt:lpstr>
      <vt:lpstr>Optimal Emmision Levels</vt:lpstr>
      <vt:lpstr>Marginal Damages and Marginal Abatement Costs</vt:lpstr>
      <vt:lpstr>Assumptions and Limitations</vt:lpstr>
      <vt:lpstr>External Costs and Market Failure</vt:lpstr>
      <vt:lpstr>Strategies to Correct Market Failure</vt:lpstr>
      <vt:lpstr>Strategies to Correct Market Failure (Cont.)</vt:lpstr>
      <vt:lpstr>Emission Taxes versus Standard Price</vt:lpstr>
      <vt:lpstr>GHG Abatement Costs and a Pigou Tax</vt:lpstr>
      <vt:lpstr>Uncertain GHG Abatement Costs Under Cap and Trade</vt:lpstr>
      <vt:lpstr>Unknown GHG Abatement Costs and Pigou Tax</vt:lpstr>
      <vt:lpstr>Pigou Tax</vt:lpstr>
      <vt:lpstr>Costs of abating CO2-Emissions (Source: McKinsey &amp; Company 2007)  </vt:lpstr>
      <vt:lpstr>Content of  the Lecture</vt:lpstr>
      <vt:lpstr>Quantification of External Costs</vt:lpstr>
      <vt:lpstr>Categories of Damages [VDI-directive No. 3780]</vt:lpstr>
      <vt:lpstr>Monetization of Damages</vt:lpstr>
      <vt:lpstr>External Costs [Source: ExternE 2003]</vt:lpstr>
      <vt:lpstr>Content of  the Lecture</vt:lpstr>
      <vt:lpstr>The Greenhouse Gas Problem [Data Source IPCC 1990; 2014]</vt:lpstr>
      <vt:lpstr>Global CO2 Emissions [Source: BP 2010]</vt:lpstr>
      <vt:lpstr>Global Coal Extraction [source: BP]</vt:lpstr>
      <vt:lpstr>Characteristics of the Greehouse Problem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1111</cp:revision>
  <cp:lastPrinted>2019-05-29T15:10:21Z</cp:lastPrinted>
  <dcterms:created xsi:type="dcterms:W3CDTF">2013-12-11T15:42:54Z</dcterms:created>
  <dcterms:modified xsi:type="dcterms:W3CDTF">2020-01-22T12:16:13Z</dcterms:modified>
</cp:coreProperties>
</file>