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619" r:id="rId2"/>
    <p:sldId id="643" r:id="rId3"/>
    <p:sldId id="473" r:id="rId4"/>
    <p:sldId id="484" r:id="rId5"/>
    <p:sldId id="634" r:id="rId6"/>
    <p:sldId id="621" r:id="rId7"/>
    <p:sldId id="485" r:id="rId8"/>
    <p:sldId id="451" r:id="rId9"/>
    <p:sldId id="477" r:id="rId10"/>
    <p:sldId id="450" r:id="rId11"/>
    <p:sldId id="487" r:id="rId12"/>
    <p:sldId id="494" r:id="rId13"/>
    <p:sldId id="493" r:id="rId14"/>
    <p:sldId id="616" r:id="rId15"/>
    <p:sldId id="617" r:id="rId16"/>
    <p:sldId id="498" r:id="rId17"/>
    <p:sldId id="495" r:id="rId18"/>
    <p:sldId id="490" r:id="rId19"/>
    <p:sldId id="492" r:id="rId20"/>
    <p:sldId id="496" r:id="rId21"/>
    <p:sldId id="461" r:id="rId22"/>
    <p:sldId id="635" r:id="rId23"/>
    <p:sldId id="368" r:id="rId24"/>
    <p:sldId id="366" r:id="rId25"/>
    <p:sldId id="369" r:id="rId26"/>
    <p:sldId id="370" r:id="rId27"/>
    <p:sldId id="371" r:id="rId28"/>
    <p:sldId id="372" r:id="rId29"/>
    <p:sldId id="637" r:id="rId30"/>
    <p:sldId id="345" r:id="rId31"/>
    <p:sldId id="346" r:id="rId32"/>
    <p:sldId id="638" r:id="rId33"/>
    <p:sldId id="639" r:id="rId34"/>
    <p:sldId id="640" r:id="rId35"/>
    <p:sldId id="382" r:id="rId36"/>
    <p:sldId id="641" r:id="rId37"/>
    <p:sldId id="642" r:id="rId38"/>
    <p:sldId id="378" r:id="rId39"/>
    <p:sldId id="379" r:id="rId40"/>
    <p:sldId id="396" r:id="rId41"/>
    <p:sldId id="397" r:id="rId42"/>
    <p:sldId id="398" r:id="rId43"/>
    <p:sldId id="383" r:id="rId4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8064A2"/>
    <a:srgbClr val="B3A2C7"/>
    <a:srgbClr val="984807"/>
    <a:srgbClr val="FF6600"/>
    <a:srgbClr val="3E97B6"/>
    <a:srgbClr val="177191"/>
    <a:srgbClr val="BFBFBF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940" autoAdjust="0"/>
  </p:normalViewPr>
  <p:slideViewPr>
    <p:cSldViewPr>
      <p:cViewPr varScale="1">
        <p:scale>
          <a:sx n="90" d="100"/>
          <a:sy n="90" d="100"/>
        </p:scale>
        <p:origin x="105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18T13:36:43.3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5823 9207 240 0,'-3'0'50'0,"3"-3"0"0,-5 3-42 16,0 3-5-16,-1 2-3 0,-1 1-2 16,0 1 0-16,-3 0 1 0,0 1 0 15,2 2 1-15,2-3 0 16,0-1 0-16,0 0 0 0,6-3 0 0,0 1-1 16,7-4 1-16,5 4 2 0,2-4 1 15,2 0 1-15,6-4 3 0,-1 0 3 16,-1 1 1-16,0-3 0 0,-1-2-1 15,-6 2 1-15,-5-4 0 0,-2 0 2 16,0 2-1-16,-6 0 1 0,0 0-2 0,-6 2-1 16,-1 1-1-16,-4 5-2 0,-1-5-3 15,-3 5-2-15,-1 0-1 0,-3 0 1 16,-1 0 0-16,1 0-1 0,0 4 0 16,4-4-2-16,3 6-3 0,4-2-5 15,3 0-5-15,5 2-6 0,3-1-4 16,4 1 0-16,6-1 1 0,3 2 2 0,4-3 5 15,0 0 4-15,0 1 6 16,1-5 4-16,-3 0 0 0,-3 0 1 0,-3 0 1 16,-4 0 0-16,-2-7 1 0,1 2 2 15,-3-3 0-15,-4 1 1 0,0 0 0 16,-6-1-1-16,-1 1-1 0,-4 1-3 16,-3 1-3-16,-6 1-2 0,-6 4-5 15,-2 0-5-15,-3 0-5 0,3 6-12 16,-4-1-15-16,5 3-29 0,4 1-59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6:5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5635,'1'0'158,"0"0"0,1-1 0,-1 1 0,0-1 0,1 1 1,-1-1-1,0 1 0,1-1 0,-1 0 0,0 1 1,0-1-1,0 0 0,0 0 0,1 0 0,-1 0 0,0 0 1,0-2-1,0 2-103,0 0 0,0 0-1,0 0 1,0 1 0,0-1 0,0 0 0,0 0 0,0 0 0,0 1 0,0-1 0,1 0-1,-1 1 1,0-1 0,0 1 0,1 0 0,1-1 0,19 1 207,0 0 0,0-1 1,0-1-1,0-2 0,-1 0 0,29-9 0,-28 7-246,-18 6-33,0-1 0,0 0 0,0 0 0,0 0 0,0 0 0,0-1 0,-1 1 0,1-1 0,6-4 0,-10 6-62,0-1 0,0 1 0,0 0 0,0 0 0,0-1 0,0 1 0,0 0 0,0 0 0,0-1 0,0 1 0,0 0 0,0 0 0,0-1 0,0 1 0,0 0 0,0 0 0,0-1 0,-1 1 0,1 0 0,0 0 0,0-1 1,0 1-1,0 0 0,0 0 0,-1 0 0,1 0 0,0-1 0,0 1 0,0 0 0,-1 0 0,1 0 0,0 0 0,0 0 0,-1-1 0,1 1 0,0 0 0,0 0 0,-1 0 0,1 0 0,0 0 0,0 0 0,-1 0 0,1 0 0,0 0 0,0 0 0,-1 0 0,1 0 0,0 0 0,0 0 0,-1 0 1,1 0-1,0 1 0,-1-1 0,-1-1-1062,-12-4-4550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6:5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6931,'-7'25'3207,"-15"2"-3173,11-15 87,1 1 1,0-1-1,1 2 1,0-1-1,-11 26 1,6-3-6,2 1 0,1 0 0,2 0 0,1 1 0,3 0 0,0 0 0,2 43 0,8-23-38,-5-58-88,0 1 1,0-1-1,0 0 1,0 0-1,0 1 1,0-1-1,0 0 1,0 0-1,1 1 1,-1-1-1,0 0 1,0 0-1,0 0 1,0 1-1,0-1 1,1 0 0,-1 0-1,0 0 1,0 1-1,0-1 1,1 0-1,-1 0 1,0 0-1,0 0 1,0 0-1,1 1 1,-1-1-1,0 0 1,0 0-1,1 0 1,-1 0-1,0 0 1,0 0-1,1 0 1,-1 0-1,0 0 1,0 0-1,1 0 1,-1 0-1,0 0 1,0 0-1,1 0 1,-1 0-1,0 0 1,0-1-1,1 1 1,-1 0-1,0 0 1,0 0-1,1 0 1,-1 0 0,0-1-1,0 1 1,0 0-1,0 0 1,1 0-1,-1 0 1,0-1-1,0 1 1,0 0-1,0 0 1,0-1-1,1 1 1,-1-1-1,13-17-3463,-10 7 448,3-2-1767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7:0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33 5426,'0'0'1169,"-11"12"2059,3 2-3092,0 0 0,1 0 0,0 0 0,1 1 0,-5 21 0,-11 23 91,-13 30-108,21-52-44,-1 0 0,-1-2 0,-29 47 0,34-65-25,-6 9-11,17-27-36,0 1 0,0 0 0,0 0 0,-1 0 0,1-1-1,0 1 1,0 0 0,0 0 0,0 0 0,0 0 0,0-1 0,0 1 0,0 0 0,-1 0-1,1 0 1,0 0 0,0 0 0,0 0 0,0-1 0,0 1 0,-1 0 0,1 0 0,0 0-1,0 0 1,0 0 0,0 0 0,-1 0 0,1 0 0,0 0 0,0 0 0,0 0-1,-1 0 1,1 0 0,0 0 0,0 0 0,0 0 0,-1 0 0,1 0 0,0 0 0,0 0-1,0 0 1,0 0 0,-1 0 0,1 0 0,0 0 0,0 1 0,0-1 0,0 0 0,-1 0-1,1 0 1,0 0 0,0 0 0,0 0 0,0 1 0,0-1 0,0 0 0,1-14 23,2 0 0,-1 0 0,2 0 0,0 0 0,1 1 0,0 0 0,9-17 0,5-13 6,7-30-17,-10 28-22,31-64 0,-41 97 10,1 0 0,0 1 0,0 0 1,2 0-1,-1 1 0,1 0 1,1 1-1,-1-1 0,2 2 1,11-9-1,-20 15-3,1 1 1,-1-1-1,0 1 0,1 0 0,-1-1 1,1 1-1,0 0 0,-1 0 0,1 1 1,0-1-1,-1 0 0,1 1 0,0 0 1,0-1-1,0 1 0,-1 1 1,1-1-1,0 0 0,0 0 0,0 1 1,4 1-1,-4 0 0,1 1 1,-1 0-1,1-1 0,-1 1 1,0 0-1,0 1 0,0-1 1,0 0-1,-1 1 0,1 0 1,-1 0-1,0-1 0,2 6 1,-1-3 1,-1 0 0,1 0 0,-1 1 0,-1-1 0,1 1 0,-1 0 0,0-1-1,0 1 1,-1 0 0,0-1 0,0 1 0,0 0 0,-1-1 0,0 1 0,-1 0 0,1-1 0,-1 1 0,-6 11 0,4-8 12,-1 0 0,0 0-1,-1-1 1,0 1 0,-13 15-1,14-21-8,1 1 0,-1-1-1,0 0 1,0 0 0,-1-1 0,1 0-1,-1 0 1,0 0 0,0 0-1,0-1 1,-9 2 0,2-1 17,-1-1 1,1-1-1,-25-1 0,20 0 22,15 0-29,0-1 1,0 1-1,0-1 0,0 0 0,0 0 0,0 0 0,1 0 0,-1-1 1,0 1-1,1-1 0,-1 1 0,1-1 0,-1 0 0,1 0 0,-4-4 1,5 5-57,0 0 0,0 0 0,0-1 1,0 1-1,0 0 0,0-1 1,0 1-1,0-1 0,0 1 0,1-1 1,-1 1-1,1-1 0,-1 1 1,1-1-1,0 0 0,-1 1 0,1-1 1,0 0-1,0 1 0,0-1 1,1 0-1,-1 1 0,0-1 0,0 0 1,1 1-1,-1-1 0,1 1 1,0-1-1,1-2 0,4-11-5169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10:54.0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17862 5020 428 0,'-14'-6'95'16,"0"-1"1"-16,2 2-75 0,6-4-5 0,6 4-9 0,6-1-3 0,4 1-2 0,-1-2-1 0,8-2-1 0,-2 0 1 0,4-1-1 0,2 0 1 0,-1 2-1 0,4 0 1 0,-1-1-1 0,4 2 0 0,0 2 1 0,-1 2-1 0,-2 3 0 0,-3 0 1 0,-2 0-1 0,-6 11 1 0,-5-1 1 15,-8 4 1-15,0 6 1 0,-14 0 1 16,-5 5 1-16,-7 3 1 0,-3-1-1 16,-8 3 0-16,-2 0-2 0,-2 2 1 0,-1 1-2 15,-1-2-1-15,7-2 1 0,3 3 0 16,7-5 0-16,7-5 0 0,12-4 1 15,7-3 1-15,14-1 2 0,12-6 1 16,8-2 0-16,11-1 0 0,2-2 0 16,4 1-1-16,2-4-2 0,-4 0-1 15,2 0-2-15,-3 6-2 0,-4-1-2 16,-2-2-7-16,0-3-8 0,-5 6-24 16,-5-6-74-16,-6 4-90 0,-7-10-213 15</inkml:trace>
  <inkml:trace contextRef="#ctx0" brushRef="#br0" timeOffset="404.29">18498 5213 541 0,'-11'5'111'16,"4"2"0"-16,-1 3-105 0,5 7-2 16,3 4-2-16,0 1 0 0,0 1-2 15,9 1 1-15,1-1-1 0,4-3 0 0,1-5 0 16,3-5 0-16,3-5 0 0,3-5-1 16,0-9 1-16,4-5-1 0,0-6 0 15,0-6 0-15,3-3-2 0,-4-7 1 16,-3 1 0-16,-3-5 0 0,-7 2 1 15,-6 2 3-15,-8 3 3 0,0 0 4 16,-11-1 1-16,-6 6 2 0,-4 5 0 16,0 6 1-16,-3 7-2 0,-2 10-2 0,-1 5-3 15,1 12-2-15,3 6-1 0,0 5-2 16,2 5 0-16,1 3-1 0,2 0-4 16,5-1-5-16,2-2-6 0,3 3-7 15,8-2-14-15,0-4-87 0,8-5-93 16,4-9-221-16</inkml:trace>
  <inkml:trace contextRef="#ctx0" brushRef="#br0" timeOffset="679.72">18987 5205 589 0,'14'-21'123'15,"3"-3"0"-15,5-2-109 0,7 1-6 16,5-4-5-16,5-2-2 0,1 2-2 15,5-7-1-15,2 4-1 0,-3-2-1 16,2 5 0-16,-6 3 0 0,-2 6 0 0,-7 7 2 16,-8 10 0-16,-4 6 2 0,-11 10 0 15,-2 11 1-15,-6 7 2 0,-10 5 1 16,-6 6 0-16,-4 5 2 0,-6 3 0 16,-7 0-1-16,-1 0 0 0,-1 2-2 15,0-1 0-15,5 0-1 0,3-4-1 16,6-6-4-16,9-6-4 0,6-6-8 15,6-6-8-15,4-9-13 0,10-4-90 16,6-10-95-16,6-11-226 0</inkml:trace>
  <inkml:trace contextRef="#ctx0" brushRef="#br0" timeOffset="1080.43">19717 4698 534 0,'0'-25'119'0,"0"6"1"16,7 2-91-16,-3 12-9 0,6 5-9 15,2 3-6-15,5 4-3 0,4 3-1 16,3 2 0-16,1 3-1 0,3 0 0 16,0 1 0-16,-1-1 0 0,-1-1 0 15,-6 0 0-15,0 1 0 0,-4 3 0 16,-6 3 0-16,-3 4 2 0,-7 9 1 16,0 2 1-16,0 3 1 0,-8-1-1 15,-5 4 2-15,0 0-2 0,-6 0 0 16,0 0-1-16,1-3-2 0,2 4 1 15,1-2-2-15,3-3 0 0,0-4-3 0,7-4-1 16,1-3-4-16,4-5-3 0,0-8 0 16,-5-4-1-16,5-5 1 0,0-8 1 15,-6-12 2-15,0-4 3 0,-1-7 5 16,2-3 5-16,-1-2 4 0,2-1 5 16,-1 2 7-16,5 4 5 0,-4 7 3 15,4 4-2-15,9 3-4 0,2 3-4 16,8 3-4-16,8 6-7 0,8 0-4 0,6 4-3 15,7 0 0-15,4 1-1 0,5-1-9 16,-2 5-12-16,1 0-20 0,-3-2-102 16,-9-1-112-16,-6 0-275 0</inkml:trace>
  <inkml:trace contextRef="#ctx0" brushRef="#br0" timeOffset="7708.37">18112 9624 355 0,'-6'0'83'0,"3"-7"4"0,3 3-55 16,-6 1-5-16,6-1-1 0,0-1-1 0,0-2-1 15,0 0-3-15,0 0-4 0,3-1-3 16,-3 1-5-16,0 2-2 0,5-4-2 16,-5 3-3-16,0 0 0 0,4-2-1 15,-4-1 0-15,0 0 0 0,0-3 0 16,0-1 0-16,-5-3-1 0,1 1 1 15,-1 0 1-15,0-2 0 0,-5 2 1 16,3 1 0-16,-4 2 0 0,-1 3 1 16,-4 3-1-16,-5 6-1 0,-5 0 0 15,-2 0-2-15,-6 11 1 0,-3 3-1 0,1 2 0 16,-3 3 0-16,0 5 1 0,6 2 0 16,4 1-1-16,4 0 1 0,6 0 0 15,4 0 0-15,8-1 0 0,7-5 0 16,0-2 0-16,8-3 0 0,6-3 0 15,5-5 0-15,3-4 0 0,8-4 0 16,3 0 0-16,3-10 0 0,4-2 0 0,-3 0 0 16,-1-3 0-16,-3-2 0 0,-6-3-1 15,-1 2 0-15,-8-1 1 0,-5 6 0 16,-5 0-1-16,-1 5-1 0,0 4 0 16,-7 4 1-16,0 10-1 0,0 5 0 15,0 6 1-15,-7 6 1 0,1 7 1 16,-1 2 0-16,0 7 1 0,-3 4 0 15,-1 2 1-15,3 3-1 0,-3-2 0 16,-2-4 0-16,4 2 0 0,-4-6-1 0,1-5 0 16,-2-4 0-16,-3-6 0 0,2-8-1 15,0-1 0-15,-5-3 0 0,0-4 1 16,-4-11-1-16,-3 4 1 0,-5-8-1 16,-1-1 0-16,-3-4 0 0,-3-4 0 15,1-3 0-15,-1 3-1 0,6-1 0 0,4 2-1 16,3 0-5-16,2 3-7 0,10 4-11 15,5 0-33-15,9 5-62 0,0 0-87 16,9 0-200-16</inkml:trace>
  <inkml:trace contextRef="#ctx0" brushRef="#br0" timeOffset="8422.13">18489 9737 378 0,'-13'11'85'16,"2"3"2"-16,-1 9-63 0,1 0-4 15,1 5-2-15,-2 3-2 0,2 1-1 16,3 2 1-16,0-3-1 0,1-2-1 16,6-4-2-16,0-4-2 0,11-2-1 15,-2-6-1-15,4-2-2 0,9-1-2 16,3-3 0-16,3-1-2 0,3-6-1 0,4 0-3 16,-2-9-3-16,3-5-3 0,0-8-2 15,-3-6-3-15,0-7-1 0,1-5 0 16,-10-5 2-16,0-4 3 0,-9-3 3 15,-8 4 4-15,-7 1 5 0,-11 3 5 16,-8 6 3-16,-6 7 2 0,-10 10 1 16,-4 9 0-16,-2 12-1 0,-4 0-2 0,-2 19-4 15,3 3-1-15,-2 7-3 0,6 3 0 16,2 1-1-16,4 5-1 0,8 1 0 16,9-1-3-16,11-1-2 0,6-4-5 15,12-1-8-15,7-5-22 0,8-8-70 16,3-4-82-16,1-8-197 0</inkml:trace>
  <inkml:trace contextRef="#ctx0" brushRef="#br0" timeOffset="8773.74">18941 9894 370 0,'13'-4'97'0,"1"-4"0"16,5-3-5-16,4 0-78 0,9-4-7 16,3-2-1-16,5-10-1 0,5 0-2 15,2-3 2-15,2-4 1 0,-2-2 2 0,-2-1 2 16,-1-6 1-16,-8 9 2 15,-4-4 0-15,-10 9-1 0,-3 4-2 0,-7 10-3 16,-8 15-2-16,-4 10-1 0,-3 13-2 16,-8 7 1-16,-2 10 0 0,-3 7 0 15,-6 8 1-15,-2 5 0 0,-2 3 0 16,3 1-1-16,0 2-1 0,3-4 1 16,0-7-5-16,7-3-12 0,2-9-15 15,1-10-89-15,6-6-95 0,1-9-237 16</inkml:trace>
  <inkml:trace contextRef="#ctx0" brushRef="#br0" timeOffset="9953.81">19900 9915 379 0,'-11'-26'87'0,"-4"-3"2"0,6 9-63 16,-2 4-2-16,5 3 0 0,-1 3-3 16,2 3 0-16,1 3-3 0,-1 4-2 15,1 5-2-15,1 4-1 0,-4 7-4 16,4 4-1-16,3 9-2 0,-4 4 1 15,4 4 0-15,0 2-1 0,7-6-1 16,4-2-1-16,1-6-1 0,5-5-1 16,2-8 0-16,3-5 0 0,7-7 0 15,1-6 0-15,3-6 0 0,2-7-1 0,1-11 0 16,2-6 0-16,-2-7 0 0,2-5 0 16,-3-4-1-16,4 2 0 0,1 0 0 15,-2 6 0-15,-2 3 0 0,1 6 0 16,-4 6 0-16,-5 5 0 0,-7 7-1 15,-3 5 0-15,-9 5 0 0,0 7-1 16,-9 7 1-16,0 5 1 0,-5 5 0 16,-2 7 2-16,-5 2 0 0,-1 8 0 0,0-1 1 15,0 1 0-15,4 1 0 0,4-5-1 16,5-3-1-16,7-8 1 0,5-5 0 16,8-4 0-16,7-10 0 0,3-5-1 15,6-8 1-15,5-9 0 0,4-5 0 16,2-4-1-16,2-6-1 0,0-1 0 15,-1-2-1-15,-1-5-1 0,-7 0 0 16,-2 1 0-16,-6 4 1 0,-7 3-1 0,-8 5 1 16,-4 7 0-16,-2 9 0 0,-9 9 0 15,-2 7-1-15,0 6 1 0,-8 9 0 16,-4 8 1-16,-2 8 0 0,-6 4 2 16,-5 6 1-16,-1 2 1 0,2 4 0 15,1-4-1-15,9-3 1 0,5-5-2 16,9-1 1-16,9-3-1 0,8-5 0 15,6-5-1-15,8-6 1 0,4-3-2 16,4-6 0-16,1-6-2 0,-1-12 0 0,0 0 0 16,-3-4-1-16,-3 1 0 0,-7 3 1 15,-2 0 0-15,-8 5 1 0,-3 7 0 16,-7 8 0-16,-6 7 1 0,0-1-1 16,-3 6 1-16,-6 6 0 0,1 5 0 15,-5 1 0-15,4-2-1 0,-1-1-4 16,3-3-3-16,3-4-4 0,4-5-4 0,0-7-10 15,0-2-92-15,0-3-89 0,0-5-226 16</inkml:trace>
  <inkml:trace contextRef="#ctx0" brushRef="#br0" timeOffset="10143.45">21237 9471 565 0,'-8'-33'118'0,"2"-2"0"15,0 10-109-15,6 14-4 0,0 11-5 16,5 3-7-16,-1 7-9 0,-1 4-10 0,4 4-20 16,-3 5-71-16,-4 2-85 0,4 2-199 15</inkml:trace>
  <inkml:trace contextRef="#ctx0" brushRef="#br0" timeOffset="10393.21">21389 9729 351 0,'10'27'82'0,"-2"4"1"15,-2 3-53-15,2 5-10 0,-1 0-8 16,4-4 0-16,3-1 1 0,1-7 4 16,4-7 4-16,1-7 1 0,4-8 1 15,2-5-1-15,2-10-4 0,1-6-4 0,-1-2-5 16,1-4-4-16,-1-2-2 0,-5-6-1 15,-6-1 0-15,-4 1 3 0,-8-2 2 16,-5 1 2-16,-13 5 0 0,-6 7 0 16,-6 9 0-16,-2 7-1 0,-2 3-3 15,-2 9-3-15,-1 7-1 0,3 7 0 16,4 5-1-16,2 1-1 0,5 4-5 0,4 5-6 16,8 1-5-16,6-2-14 0,7-5-87 15,7-4-92-15,6-5-221 0</inkml:trace>
  <inkml:trace contextRef="#ctx0" brushRef="#br0" timeOffset="10734.43">22471 9152 465 0,'16'-30'106'16,"-8"7"0"-16,-4 5-81 0,-4 9-6 0,-8 9-7 15,-2 8-6-15,-6 6-2 0,-7 9 0 16,-6 7 0-16,-2 11 3 0,-2 9 2 16,-2 12 1-16,4 8 1 0,-1 5-1 15,7 4-1-15,6 2-1 0,7 0-2 16,6 0-1-16,6-8-2 0,11-3 0 15,9-9-1-15,6-7 0 0,11-9 1 0,7-9-2 16,5-11-1-16,1-7-7 0,3-7-12 16,0-6-47-16,-4-5-54 0,-3-9-91 15,-7-15-206-15</inkml:trace>
  <inkml:trace contextRef="#ctx0" brushRef="#br0" timeOffset="10886.08">22607 9400 598 0,'-39'-25'126'0,"1"3"0"0,-4 12-107 0,2 10-9 16,1 0-6-16,-2 7-1 0,2-2-1 15,2 0-1-15,0-5 0 0,4 3-1 16,4-3 1-16,2 6-4 0,5 0-6 16,3 3-14-16,5 4-26 0,6 5-78 15,5 2-98-15,3-4-230 0</inkml:trace>
  <inkml:trace contextRef="#ctx0" brushRef="#br0" timeOffset="11050.07">22672 9706 629 0,'-10'-10'139'0,"-12"-2"0"16,-5 0-110-16,-8 12-6 0,-9 0-14 15,-8 0-9-15,-2 9-8 0,-8 0-8 16,-1 5-10-16,0-2-14 0,0 0-33 0,1 2-65 15,1-3-93-15,3-2-205 0</inkml:trace>
  <inkml:trace contextRef="#ctx0" brushRef="#br0" timeOffset="21649.38">18161 8131 242 0,'15'-16'71'16,"1"-4"5"-16,-3-1-16 0,1-3-17 16,3-2-7-16,-2-1-5 0,0-2-5 15,-3 0-2-15,-1 4-5 0,-5 1-4 16,-2 8-5-16,-4 1-2 0,-8 8-4 16,-5 7-1-16,-7 7-2 0,-6 11 0 15,-3 9 0-15,-8 8-1 0,-3 6 1 16,-2 4-1-16,-4 4 0 0,-2 1 1 15,-3 0 0-15,-1-3 1 0,-1 3 0 0,7 4 1 16,0 5 1-16,10-1 0 0,6-2 0 16,7-2 0-16,10 0-1 0,9-7-1 15,4-8 0-15,13-7-1 0,8-7 0 16,9-5 0-16,5-8 0 0,5-8 0 16,7-4 1-16,-1-8 0 0,0-5 1 15,-1-6-1-15,-6-6 0 0,-6-3 1 0,-11-6-1 16,-3-4 0-16,-12-10-1 0,-7 1 1 15,-2-2-1-15,-10 1-1 0,-8 5 0 16,-5 7-1-16,-4 9 1 0,-3 9-1 16,-3 15 1-16,-3 11-1 0,0 7 1 15,-2 7 0-15,7 6-2 0,3 7-2 16,6 3-3-16,5-4-3 0,10-4-5 16,9-1-10-16,7-6-42 0,8-7-35 15,11-3-69-15,5-5-154 0</inkml:trace>
  <inkml:trace contextRef="#ctx0" brushRef="#br0" timeOffset="21981.12">18531 8322 463 0,'3'-13'102'0,"-6"6"1"0,-6 11-78 0,-4 15-6 16,-4 10-8-16,-3 12-5 0,-3 3-2 15,-3 5 1-15,2 1 0 0,-2-5-2 16,4-3 0-16,6-4-1 0,4-8 0 15,6-7 1-15,6-4 0 0,11-5 2 16,5-5 0-16,9-9 1 0,2 0-1 16,9-13 1-16,-1-3-1 0,0-3-2 15,1-8 0-15,0-6-1 0,-6-10 0 16,-2-6 0-16,-5-5-1 0,-5-2 0 16,-4 2 0-16,-8 0-2 0,-6 7-1 0,0 12 0 15,-8 12-1-15,-8 14 1 0,-3 9-1 16,-5 7 0-16,-5 16 2 0,-4 8 0 15,-6 8 2-15,1 10-1 0,0 3 1 16,-1 2 0-16,6 1-4 0,6-4-3 16,9-5-6-16,10-7-5 0,12-10-8 0,10-5-12 15,13-9-52-15,8-7-21 0,12-13-67 16,5-11-138-16</inkml:trace>
  <inkml:trace contextRef="#ctx0" brushRef="#br0" timeOffset="22324.28">18917 8475 245 0,'67'-66'131'0,"-9"0"-39"16,-7-5-31-16,-11 7-8 0,-8 5-11 15,-5 9-7-15,-8 9-7 0,-12 12-7 0,-7 8-8 16,-3 13-3-16,-9 8-4 16,-6 12-2-16,-6 5-1 0,-2 6-1 0,-2 4 0 15,-3 2 0-15,2 1 0 0,2 1 1 16,4-3-1-16,6-5-1 0,7-1 1 16,4-6 0-16,6-3-1 0,9-5 1 15,3-8-1-15,3 0 1 0,8-11-1 16,1-5 0-16,5-3 1 0,-2-1-1 15,2-3-1-15,-2 3 1 0,-1 1-2 16,-5 10 0-16,-6 9 0 0,-4 0-1 0,-8 14-1 16,-3 7 1-16,-5 5 0 0,-6 9 0 15,-3 7 2-15,-6 5-1 0,-2 8 1 16,1-2 1-16,-2-3 0 0,-1-2 2 16,-2-6 2-16,2-9 0 0,0-6 0 15,-1-8 1-15,-3-2-1 0,1-5 0 16,-3-1-1-16,0-2-1 0,-3-5 0 15,0-4-1-15,2 0-3 0,0 0-3 0,1-7-3 16,5-3-7-16,1-1-8 0,7 1-64 16,10-5-29-16,7 4-79 15,4-3-170-15</inkml:trace>
  <inkml:trace contextRef="#ctx0" brushRef="#br0" timeOffset="22490.37">19115 8720 422 0,'11'22'95'0,"-5"1"1"15,-6 5-72-15,0 9-6 0,-6 5-6 16,-7 3-6-16,-1 1-5 0,-5-2-6 16,1-4-7-16,-5-5-9 0,4-7-32 15,-4-11-45-15,0-5-69 0,4-2-151 16</inkml:trace>
  <inkml:trace contextRef="#ctx0" brushRef="#br0" timeOffset="22914.16">19947 8222 487 0,'22'-46'106'0,"-7"-1"1"0,-7 10-77 0,-2 9-23 0,-2 9-4 16,-4 4-5-16,-5 4-3 0,-6 2 0 15,-6 9-2-15,-5-4 1 0,-5 4 0 16,-3 4 3-16,-6 5 4 0,-3 6 1 15,-2 7 1-15,4 5 1 0,0 7 0 16,4 3 0-16,2 7 1 0,10 0-1 16,7-1-2-16,5-4 0 0,9-6 0 15,9-8-1-15,5-8 0 0,10-12-1 16,6-12 0-16,5-7 0 0,2-10 1 16,3-2 0-16,3-6 1 0,-4 0-1 0,-3 5 0 15,-4 2 1-15,-5 5-1 16,-6 6-1-16,-3 7-1 0,-6 7 0 0,-3 12-1 15,-9 4 0-15,0 6 1 0,-9 9 1 16,-3 7 1-16,-6 7 2 0,-6 3 3 16,-5 1 1-16,-1 0 1 0,-3-5 1 15,-3-4 1-15,0-4 0 0,2-8 0 16,-2-5-2-16,3-2-1 0,0-2-1 0,0-3-1 16,3-4-1-16,3-4-5 0,1-3-8 15,2-5-9-15,-1-7-16 0,-1-2-86 16,2 0-94-16,1-4-227 0</inkml:trace>
  <inkml:trace contextRef="#ctx0" brushRef="#br0" timeOffset="24003.44">20224 8606 360 0,'5'-14'94'0,"-3"1"5"16,-2-1-44-16,6 5-15 0,-6 0-9 15,0 4-10-15,0 5-4 0,-6 9-5 16,0 3-2-16,-1 5-3 0,0 6-3 15,-1 5 0-15,1 2 0 0,2-1-1 0,5-3 1 16,0-2-2-16,0-4 0 0,7-4 0 16,4-6 1-16,3-6-1 0,4-4 0 15,7-7 0-15,6-7 0 0,7-6 0 16,4-5 0-16,2-9 0 0,3-7 0 16,-2-11-1-16,1-6 1 0,-4-4-1 15,-2-4 0-15,2 2 0 0,-4 0 0 16,1 7-2-16,-2 8 1 0,-5 7 0 15,-4 8-1-15,-6 10 0 0,-3 5-1 0,-7 7-2 16,-6 8 0-16,-6 7 0 0,0 9-1 16,-11 7 0-16,-3 6 1 0,-4 8 2 15,-3 3 1-15,1 5 2 0,-2 4 0 16,2 2 0-16,4 1 1 0,6-2-1 16,6-4 1-16,4-1-1 0,13-8 1 15,5-8 0-15,8-10 0 0,7-8-1 16,2-11 2-16,10-10-1 0,-3-8 0 15,5-10 0-15,-1-8 0 0,0-4 0 0,-2-3 0 16,-5-1 0-16,-3 3 0 0,1 5-1 16,-7 2 0-16,-5 10 0 0,-4 5-2 15,-5 9-1-15,-9 4-1 0,-7 10 0 16,-10 0 0-16,-7 13-1 0,-8 6 2 0,-6 7 0 16,-3 6 2-16,-4 12 0 0,3 6 1 15,1 5 0-15,4 1 0 0,7-2 0 16,5-4 0-16,12-4-1 0,6-10 0 15,17-9 1-15,4-9-1 0,6-4 0 16,10 1 0-16,0 1 1 0,7 1-1 16,-4 1 1-16,-1 7 0 0,-5 3 0 15,-1 4 0-15,-6 4-1 0,-6-5 1 16,-2-1-1-16,-5-3-1 0,3-11-2 16,-5-8-4-16,-1-8-5 0,0-13-3 15,-3-7-4-15,-1-7-3 0,0-2-4 16,-3-5-4-16,-4-1-6 0,-4-3-9 0,-1 0-3 15,-1-2 2-15,0-2 8 0,0-5 19 16,1-1 22-16,0 2 18 0,3 1 22 16,2 1 12-16,-6 6 3 0,6 7-2 15,-6 9-16-15,3 9-14 0,-1 6-9 0,1 11-8 16,3 7-7-16,-5 6-8 0,1 9-9 16,4 6-15-16,0 5-78 0,6 0-86 15,4-2-209-15</inkml:trace>
  <inkml:trace contextRef="#ctx0" brushRef="#br0" timeOffset="24245.26">21710 8656 344 0,'21'16'83'0,"-2"4"-1"16,-3-1-46-16,1 3-15 0,-1 3-10 15,4-1-4-15,1-2-2 0,2-6 0 0,-1-5-1 16,6-3-1-16,-4-8 2 0,2-8 1 16,-5-4 3-16,-1-3 1 0,-3-6 1 15,-6-4 2-15,-6-4 0 0,-5 0 0 16,-8 0-2-16,-4-2-3 0,-7 3-2 15,-2 8-2-15,-7 7-2 0,-3 9 0 16,-2 4-1-16,0 14 0 0,0 4-1 16,0 9-3-16,6 4-2 0,4-2-6 15,6 2-8-15,6 1-24 0,11-6-60 16,0-2-75-16,11-10-176 0</inkml:trace>
  <inkml:trace contextRef="#ctx0" brushRef="#br0" timeOffset="24526.06">22580 8172 382 0,'17'-44'93'0,"-4"8"3"15,-2 9-59-15,-7 8-8 0,-4 8-7 16,0 11-6-16,-11 0-2 0,0 15-1 16,-4 4-1-16,-6 5-1 0,-2 7 1 15,-1 2 0-15,-1 5 1 0,2 2-3 16,6 4-1-16,2 2-2 0,6 1 0 15,9-3-3-15,0 0 0 0,11-4-1 0,5-5 0 16,4-6-1-16,4-4 0 0,4-4-1 16,0-5 1-16,1 0 0 0,-3-2-1 15,-2 1 0-15,-1-2-4 0,-3 2-6 16,-3-3-6-16,-1 1-8 0,-3-2-14 16,-3-1-80-16,0-6-88 0,0 0-206 15</inkml:trace>
  <inkml:trace contextRef="#ctx0" brushRef="#br0" timeOffset="24956.49">22929 8267 458 0,'-8'-29'105'0,"-8"1"0"16,-12 7-78-16,-10 9-3 0,-9 12-12 15,-6 5-9-15,-5 6-7 0,-2 4-5 16,-7 3-5-16,3-1-2 0,2 0-3 16,6-1 0-16,4-2 2 0,8-1 4 15,11-2 1-15,11 1 0 0,9 0-1 16,13-1-2-16,4-3-3 0,12-1-4 16,13 1-3-16,10 2-1 0,10-3 3 15,3 3 3-15,2-2 8 0,1 1 13 16,-4-1 14-16,-8-5 12 0,-10-3 9 0,-8 4 8 15,-11-4 2-15,-10 0-3 0,-11 0-9 16,-9 0-9-16,-14 8-8 0,-12 3-6 16,-8 5-10-16,-12 1-16 0,-2 3-88 15,-3 3-88-15,-2-3-225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14:41.3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647 5665 442 0,'-4'-12'95'0,"-4"2"0"16,1 10-82-16,2-4-1 0,5 4-7 16,0 0-1-16,-3 0-1 0,3 0 0 15,0 0 1-15,0 0 0 0,0 0 2 16</inkml:trace>
  <inkml:trace contextRef="#ctx0" brushRef="#br0" timeOffset="276.35">620 5639 694 0,'-26'115'73'0,"24"-65"-64"0,-3 9-1 0,-3 7-1 0,-2 10-2 0,2 8-2 0,1 2 0 0,1 0-1 0,-2-1-1 0,-4-1-1 0,6-2 1 0,-1-6-1 0,1-8 1 0,-4-9-1 0,0-4 1 0,-1-8-1 0,1-7 2 0,2-11 0 0,1-8 1 16,-4-10 2-16,5-7 0 0,-2-4 1 0,-4-12-1 0,1-9 0 0,0-7-1 0,-5-12-1 0,1-7-2 0,-4-4 0 0,3-4 0 0,-2 2 2 0,1 4 1 0,1 5 2 0,3 8 2 0,0 10 0 0,6 5 1 0,1 7-2 0,6 9 0 0,0 9-3 15,10 8-1-15,-1 9-2 0,7 8-1 0,2 8 0 16,-1 8 1-16,3 5-1 0,-1 4 1 16,-2 1-1-16,1-7 1 0,-4-3 0 15,4-6-1-15,-5-10 1 0,-4-8 0 16,3-8 1-16,-2-5 3 0,0-8 0 15,-2 0 2-15,2-8 0 0,0-5 0 16,3-10-1-16,2-5-1 0,3-13-3 16,1-5-4-16,6-5-7 0,3-5-8 15,4-2-10-15,2-4-13 0,-1-1-98 16,7 2-103-16,-1 0-248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38:40.99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3692 12034 512 0,'-7'-5'115'0,"1"-3"0"0,6 1-86 0,0 0-9 0,6 1-6 0,2-2-3 0,4 2-2 0,8 1-1 0,5-1 0 16,3 2 1-16,9 4-1 0,11 0-2 0,11 0 0 0,13-3-2 0,3 3 0 0,13-9 0 0,14 0-1 0,10-3-1 0,2-5 0 0,0-2 0 0,6-4 3 0,6 0 0 0,3 3 3 0,-11 0 1 0,-3-1 1 0,-1 4 0 0,-2 2 0 0,-7 3-1 0,-8 4-3 0,-9-3-2 0,-7 1 0 0,-2 4-2 15,-13-1 1-15,1 2 3 0,-9-2 2 16,-4 0 3-16,-1 2 1 0,-6 1 2 16,-3-2 0-16,-10 3-1 0,-6 0-3 15,-4 3-3-15,-7 0-2 0,-6-4-2 16,1 4-1-16,-5 0-1 0,-2 0-1 0,-3 0-7 16,-2 0-11-16,6 0-13 0,-6 4-7 15,2-4-117-15,-2-5-119 0,-2-5-285 16</inkml:trace>
  <inkml:trace contextRef="#ctx0" brushRef="#br0" timeOffset="16932.98">15555 11296 369 0,'-16'-6'76'15,"-3"6"1"-15,5 0-73 0,-2 7 0 16,0 3 3-16,-2 2 4 0,-1 3 5 16,2 4 3-16,-3 3 3 0,5 4 2 15,1 6 2-15,4 0-5 0,6 2-4 0,4 1-4 16,3-1-4-16,6-1-2 0,3-4-2 16,5-1-2-16,5-6 0 0,2-4 0 15,2-7 2-15,3-8 1 0,4-3 2 16,1-9 0-16,-1-6 1 0,0-4 1 15,-4-3-2-15,1-4-2 0,-6-6-1 16,-1-6-2-16,-3-2-1 0,-8-4 0 16,-6-1-1-16,-6-4 0 0,-8 2-1 15,-8 8 1-15,-6 6-1 0,-7 8 1 16,-3 8-1-16,-1 4 0 0,-2 8 0 16,-3 5 1-16,1 9-1 0,1 2 0 15,0 3 0-15,2 1 0 0,4 4 0 0,4 4 0 16,6 3-1-16,8 4-4 0,8-2-6 15,8 6-8-15,8 3-57 0,7-1-40 16,6 2-84-16,7-8-185 0</inkml:trace>
  <inkml:trace contextRef="#ctx0" brushRef="#br0" timeOffset="17287.05">16062 11689 535 0,'-13'12'114'0,"3"2"1"0,-4 7-96 15,0 10-9-15,-1 7-4 0,1 6-2 16,-5 6-2-16,4-1 0 0,-4 5-4 15,3-3-7-15,-1-3-9 0,5-3-21 16,1-4-76-16,1-7-90 0,1-2-214 16</inkml:trace>
  <inkml:trace contextRef="#ctx0" brushRef="#br0" timeOffset="17750.55">16465 11208 577 0,'-11'-17'121'16,"3"-1"0"-16,3 12-108 0,2 6-4 0,3 0-5 15,-7 9-3-15,-1 6 1 0,-3 5 0 16,-2 8 1-16,-6 7 1 0,-2 9 2 16,2 7 0-16,-1 3 0 0,7-2-1 15,0 1 0-15,9-7-2 0,4-6 0 16,10-8-1-16,8-8-1 0,3-7 0 16,2-6 0-16,8-5 0 0,3-6 1 15,3-6-1-15,0-6 0 0,0-7 0 16,-2-6 1-16,-2-8-1 0,-2-8 0 0,-5-4-1 15,-5-6 1-15,-9 2 0 0,-5 4-1 16,-7 5 1-16,-4 7-1 0,-9 9 0 16,-5 11-1-16,-6 9 1 0,-3 4-1 15,-5 4-1-15,-1 7-2 0,-1 7-3 16,-1 4-5-16,3 3-7 0,2 3-10 16,8 5-11-16,5 0-89 0,8-1-92 15,9-6-223-15</inkml:trace>
  <inkml:trace contextRef="#ctx0" brushRef="#br0" timeOffset="18253.89">17515 11153 390 0,'8'-6'87'0,"-1"0"5"0,1 0-66 15,2-3-2-15,-2 4-3 0,0-2 2 0,3-2 0 16,-5 1 0-16,0-1 0 0,-3 0-1 16,2 1-2-16,-5 1-2 0,0-1-3 15,-6 1-3-15,0 4-2 0,-3 3-3 16,-5 0-2-16,-3 0-2 0,-4 5 0 15,-4 5-1-15,-3 2 2 0,-4 4 2 16,-3 3 0-16,-2 1 1 0,-2 6 1 16,-1 3 0-16,6 3-2 0,1 5 0 15,5 7-3-15,5 1 0 0,8 3-2 16,7 1 0-16,8-4 0 0,0 0-1 16,12-9 1-16,3-6 0 0,5-6-1 0,5-6 1 15,4-5 0-15,3-5 0 0,2-4 0 16,2-4 1-16,-6 0-1 0,-3-10 1 15,-2-2-1-15,-10-5 2 0,-5-5-1 16,-10-6 1-16,-10-5 1 0,-10-3-1 16,-6 2 1-16,-7 0-1 0,-3 4 0 15,-4 10-1-15,-1 8-4 0,2 8-5 16,2 8-8-16,8 5-11 0,3 9 19 16,5 3-128-16,8-1-109 0,3-2-268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18T14:34:47.1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20772 9663 316 0,'8'0'87'15,"-4"0"1"-15,-4 0-40 0,-7-5-10 0,-5 5-11 16,-5-4-11-16,-4 4-7 0,-8 0-3 15,-8 0-1-15,-4 4-3 0,-11-4 0 16,-9 5-2-16,-3-5 0 0,-9 8 0 16,2-4 1-16,2 3-1 0,2-2 1 15,9 3 0-15,8 0 1 0,12-1-1 16,9-2 1-16,7-1 0 0,9 1 0 16,8 0 1-16,5 0 0 0,14 0 0 15,3 0 0-15,10-5 1 0,7 5 0 0,10-5 0 16,6 0-1-16,10 0 1 0,4 0 0 15,2-4 0-15,0 4 0 0,-2 0 0 16,-5 5 0-16,-5-5 1 0,-10 0-1 16,-10 0 0-16,-5 0-1 0,-6 0 0 15,-9 4 0-15,-9-4-1 0,-5 3 0 16,-15-3 0-16,-1 5 0 0,-10-5-1 0,-7 0 1 16,-10 0-1-16,-9 0 0 0,-4-7 0 15,-5 1-1-15,-3-3-1 0,0 4-4 16,2-1-5-16,5 1-12 0,10-1-84 15,6 0-86-15,8 1-215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6:5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360 151 2881,'14'-38'2319,"-11"35"-2098,-1-1 1,1 0 0,-1 0-1,0-1 1,0 1 0,0 0-1,-1-1 1,0 1 0,1-1-1,0-9 1,-3 14-206,1 0 0,0-1 0,0 1 0,0 0 0,0-1-1,0 1 1,-1-1 0,1 1 0,0 0 0,0-1 0,0 1 0,-1 0 0,1 0 0,0-1-1,-1 1 1,1 0 0,0 0 0,-1-1 0,1 1 0,0 0 0,-1 0 0,1 0-1,0-1 1,-1 1 0,1 0 0,0 0 0,-1 0 0,1 0 0,-1 0 0,1 0 0,0 0-1,-1 0 1,1 0 0,-1 0 0,1 0 0,0 0 0,-1 0 0,1 0 0,0 0-1,-1 0 1,1 1 0,-1-1 0,1 0 0,0 0 0,-1 0 0,1 1 0,0-1 0,-1 0-1,-17 10 608,17-10-540,-6 6 339,6-5-380,1-1 0,0 1-1,0-1 1,-1 0 0,1 1 0,0-1 0,0 0 0,-1 0-1,1 1 1,0-1 0,-1 0 0,1 0 0,-1 1-1,1-1 1,0 0 0,-1 0 0,1 0 0,0 0-1,-1 0 1,1 1 0,-1-1 0,1 0 0,-1 0 0,1 0-1,0 0 1,-1 0 0,1 0 0,-1 0 0,1-1-1,-1 1 1,1 0 0,0 0 0,-1 0 0,1 0-1,0 0 1,-1-1 0,1 1 0,-1 0 0,1 0 0,0-1-1,-1 1 1,1 0 0,0 0 0,0-1 0,-1 1-1,1 0 1,0-1 0,0 1 0,-1-1 0,-8-6-14,0-1 0,0 2 1,-1-1-1,0 2 1,0-1-1,-1 1 1,1 1-1,-1 0 0,0 0 1,-1 1-1,-14-2 1,11 3-24,0 1 0,0 1 1,-1 0-1,1 1 1,0 1-1,0 0 0,0 1 1,-18 6-1,23-6-31,-23 9 200,33-12-172,0 0-1,0 0 1,0 0 0,0 0-1,1 0 1,-1 0 0,0 0-1,0 0 1,0 0 0,0 0-1,0 0 1,0 0 0,0 0-1,0 0 1,0 0 0,0 0-1,0 0 1,1 0 0,-1 0-1,0 0 1,0 1 0,0-1-1,0 0 1,0 0 0,0 0-1,0 0 1,0 0 0,0 0-1,0 0 1,0 0 0,0 0-1,0 0 1,0 0 0,0 1-1,0-1 1,0 0 0,0 0-1,0 0 1,0 0 0,0 0-1,0 0 1,0 0 0,0 0-1,0 0 1,0 1 0,0-1-1,0 0 1,0 0 0,0 0-1,0 0 1,0 0 0,0 0-1,0 0 1,0 0 0,0 0-1,0 0 1,0 0 0,-1 0-1,1 1 1,0-1 0,0 0-1,0 0 1,0 0 0,0 0-1,0 0 1,23 1 26,-14-1-206,-7 1 118,0-1 1,0 0-1,0 0 1,0 0 0,1 0-1,-1-1 1,0 1 0,0-1-1,0 1 1,2-2 0,10-11-5263,-7 3-835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6:5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25 5202,'1'0'80,"1"-1"-1,-1 1 0,1 0 0,-1-1 1,0 1-1,1-1 0,-1 1 0,0-1 0,1 1 1,-1-1-1,0 0 0,0 0 0,0 0 1,0 1-1,0-1 0,0 0 0,0-1 0,0 1 1,0 0-1,0 0 0,0 0 0,1-3 1,-2 4-71,0 0 1,0 0 0,0-1 0,0 1 0,0 0 0,0 0 0,0 0 0,-1 0 0,1-1-1,0 1 1,0 0 0,0 0 0,0 0 0,0 0 0,0 0 0,0-1 0,0 1 0,0 0 0,-1 0-1,1 0 1,0 0 0,0 0 0,0 0 0,0-1 0,0 1 0,0 0 0,-1 0 0,1 0-1,0 0 1,0 0 0,0 0 0,0 0 0,-1 0 0,1 0 0,0 0 0,0 0 0,0 0 0,0 0-1,-1 0 1,1 0 0,0 0 0,0 0 0,0 0 0,0 0 0,-1 0 0,-11 5 543,-8 8 194,-4 16-99,6-19-183,14-8-430,1 1 1,0-1-1,-1 1 1,1-1-1,0 1 1,-5 6-1,6-6-29,-1 0 0,0-1 1,0 1-1,0 0 0,0-1 0,-1 1 0,1-1 0,-5 2 1,3-2 35,0 0 1,0 0-1,0 1 1,1 0-1,-1-1 0,1 2 1,0-1-1,0 0 1,0 1-1,0 0 1,-3 4-1,-25 30 28,35-31 55,-1 0 0,1 0 1,1 0-1,-1 0 1,1 0-1,5 6 0,2-1-100,-1 0 1,-1 1-1,0 0 0,9 17 0,2 5 73,-12-25-156,-1-1 386,-7-9-396,0 0 0,0 0-1,0 0 1,0 0 0,0 1 0,0-1 0,0 0-1,0 0 1,0 0 0,0 1 0,0-1 0,0 0-1,0 0 1,0 0 0,0 0 0,-1 0 0,1 1-1,0-1 1,0 0 0,0 0 0,0 0 0,0 0 0,0 0-1,-1 0 1,1 1 0,0-1 0,0 0 0,0 0-1,0 0 1,-1 0 0,1 0 0,0 0 0,0 0-1,0 0 1,0 0 0,-1 0 0,1 0 0,0 0-1,0 0 1,0 0 0,-1 0 0,1 0 0,0 0-1,0 0 1,0 0 0,0 0 0,-1 0 0,1 0 0,0-1-1,-5 0-3196,4-6-2207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6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66 4082,'-5'0'226,"0"-1"0,0 1 0,1-1 0,-1-1 0,0 1 1,1-1-1,-1 1 0,1-1 0,-1-1 0,1 1 0,0 0 0,0-1 0,0 0 1,0 0-1,-5-6 0,-11-7 1526,16 14-1692,0 0 0,0 0 0,0 0 0,0 1 0,-1-1 0,1 1 0,0 0 0,-1 0 0,1 1 0,-1-1 0,0 1 0,1 0 0,-1 0 0,1 1 0,-1-1 0,-7 3 0,4-1-3,1 0 0,-1 1 0,1 0-1,0 0 1,0 1 0,0 0 0,0 0 0,-10 9 0,7-5-1,2 1 1,-1 0 0,1 0 0,1 1-1,-1 0 1,2 0 0,0 1-1,0 0 1,0 0 0,2 0 0,-1 1-1,-3 17 1,6-21-31,1 0 1,-1 0-1,2 0 0,-1-1 1,1 1-1,1 0 1,-1 0-1,1 0 0,0 0 1,1-1-1,0 1 1,0 0-1,1-1 0,0 0 1,0 1-1,1-1 0,0-1 1,0 1-1,0 0 1,8 7-1,5 6 33,1-2-1,0 1 1,2-2 0,0-1-1,38 24 1,-50-37-45,0 0 1,0 0-1,0-1 0,0 0 0,0-1 0,0 1 1,1-1-1,13-1 0,-19-1-65,0 0 1,0 0-1,0 0 0,0-1 1,0 1-1,-1-1 0,1 0 1,-1 1-1,1-1 0,-1 0 0,0-1 1,1 1-1,-1 0 0,3-5 1,14-12-705,-4 11-30,4-5-4326,-12 6-233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2T11:16:5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7427,'0'0'1537,"-8"28"83,3 95-1223,5-107-374,-1 1-1,0-1 0,-1 0 1,-1 1-1,-1-1 1,-6 18-1,7-25-13,1 1-1,-1 0 1,0 16-1,-3 11 28,4-1 56,3-15 3,-1-20-133,0-12-6295,0 4 1309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Economies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: </a:t>
            </a:r>
            <a:r>
              <a:rPr lang="de-DE" dirty="0" err="1"/>
              <a:t>single</a:t>
            </a:r>
            <a:r>
              <a:rPr lang="de-DE" dirty="0"/>
              <a:t> firm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at least </a:t>
            </a:r>
            <a:r>
              <a:rPr lang="de-DE" dirty="0" err="1"/>
              <a:t>cost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9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Average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declines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.</a:t>
            </a:r>
          </a:p>
          <a:p>
            <a:r>
              <a:rPr lang="de-DE" dirty="0" err="1"/>
              <a:t>Downward</a:t>
            </a:r>
            <a:r>
              <a:rPr lang="de-DE" dirty="0"/>
              <a:t> </a:t>
            </a:r>
            <a:r>
              <a:rPr lang="de-DE" dirty="0" err="1"/>
              <a:t>sloping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(vs. </a:t>
            </a:r>
            <a:r>
              <a:rPr lang="de-DE" dirty="0" err="1"/>
              <a:t>price-taker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)</a:t>
            </a:r>
          </a:p>
          <a:p>
            <a:r>
              <a:rPr lang="de-DE" dirty="0"/>
              <a:t>Average </a:t>
            </a:r>
            <a:r>
              <a:rPr lang="de-DE" dirty="0" err="1"/>
              <a:t>revenue</a:t>
            </a:r>
            <a:r>
              <a:rPr lang="de-DE" dirty="0"/>
              <a:t> = </a:t>
            </a:r>
            <a:r>
              <a:rPr lang="de-DE" dirty="0" err="1"/>
              <a:t>price</a:t>
            </a:r>
            <a:endParaRPr lang="de-DE" dirty="0"/>
          </a:p>
          <a:p>
            <a:r>
              <a:rPr lang="de-DE" dirty="0"/>
              <a:t>Marginal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tends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total </a:t>
            </a:r>
            <a:r>
              <a:rPr lang="de-DE" dirty="0" err="1"/>
              <a:t>revenue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tends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decrease</a:t>
            </a:r>
            <a:r>
              <a:rPr lang="de-DE" dirty="0"/>
              <a:t> total </a:t>
            </a:r>
            <a:r>
              <a:rPr lang="de-DE" dirty="0" err="1"/>
              <a:t>revenue</a:t>
            </a:r>
            <a:r>
              <a:rPr lang="de-DE" dirty="0"/>
              <a:t>.</a:t>
            </a:r>
          </a:p>
          <a:p>
            <a:r>
              <a:rPr lang="de-DE" dirty="0"/>
              <a:t>Marginal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lies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.</a:t>
            </a:r>
          </a:p>
          <a:p>
            <a:r>
              <a:rPr lang="de-DE" dirty="0"/>
              <a:t>Profit </a:t>
            </a:r>
            <a:r>
              <a:rPr lang="de-DE" dirty="0" err="1"/>
              <a:t>maximisation</a:t>
            </a:r>
            <a:r>
              <a:rPr lang="de-DE" dirty="0"/>
              <a:t>: </a:t>
            </a:r>
            <a:r>
              <a:rPr lang="de-DE" dirty="0" err="1"/>
              <a:t>Quantity</a:t>
            </a:r>
            <a:r>
              <a:rPr lang="de-DE" dirty="0"/>
              <a:t> at </a:t>
            </a:r>
            <a:r>
              <a:rPr lang="de-DE" dirty="0" err="1"/>
              <a:t>which</a:t>
            </a:r>
            <a:r>
              <a:rPr lang="de-DE" dirty="0"/>
              <a:t> marginal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equals</a:t>
            </a:r>
            <a:r>
              <a:rPr lang="de-DE" dirty="0"/>
              <a:t> marginal </a:t>
            </a:r>
            <a:r>
              <a:rPr lang="de-DE" dirty="0" err="1"/>
              <a:t>cost</a:t>
            </a:r>
            <a:r>
              <a:rPr lang="de-DE" dirty="0"/>
              <a:t>. Price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01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wheel</a:t>
            </a:r>
            <a:r>
              <a:rPr lang="de-DE" dirty="0"/>
              <a:t> </a:t>
            </a:r>
            <a:r>
              <a:rPr lang="de-DE" dirty="0" err="1"/>
              <a:t>converts</a:t>
            </a:r>
            <a:r>
              <a:rPr lang="de-DE" dirty="0"/>
              <a:t> </a:t>
            </a:r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converted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87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Principle</a:t>
            </a:r>
            <a:r>
              <a:rPr lang="de-DE" dirty="0"/>
              <a:t>-agent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04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top-down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3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Unplanned</a:t>
            </a:r>
            <a:r>
              <a:rPr lang="de-DE" dirty="0"/>
              <a:t> </a:t>
            </a:r>
            <a:r>
              <a:rPr lang="de-DE" dirty="0" err="1"/>
              <a:t>interruptions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04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Unplanned</a:t>
            </a:r>
            <a:r>
              <a:rPr lang="de-DE" dirty="0"/>
              <a:t> </a:t>
            </a:r>
            <a:r>
              <a:rPr lang="de-DE" dirty="0" err="1"/>
              <a:t>interruptions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3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7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7.xml"/><Relationship Id="rId18" Type="http://schemas.openxmlformats.org/officeDocument/2006/relationships/image" Target="../media/image42.png"/><Relationship Id="rId3" Type="http://schemas.openxmlformats.org/officeDocument/2006/relationships/image" Target="../media/image30.emf"/><Relationship Id="rId21" Type="http://schemas.openxmlformats.org/officeDocument/2006/relationships/customXml" Target="../ink/ink11.xml"/><Relationship Id="rId7" Type="http://schemas.openxmlformats.org/officeDocument/2006/relationships/image" Target="../media/image34.emf"/><Relationship Id="rId12" Type="http://schemas.openxmlformats.org/officeDocument/2006/relationships/image" Target="../media/image38.png"/><Relationship Id="rId17" Type="http://schemas.openxmlformats.org/officeDocument/2006/relationships/customXml" Target="../ink/ink9.xml"/><Relationship Id="rId2" Type="http://schemas.openxmlformats.org/officeDocument/2006/relationships/image" Target="../media/image29.jpg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6.xml"/><Relationship Id="rId24" Type="http://schemas.openxmlformats.org/officeDocument/2006/relationships/image" Target="../media/image45.png"/><Relationship Id="rId5" Type="http://schemas.openxmlformats.org/officeDocument/2006/relationships/image" Target="../media/image32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37.emf"/><Relationship Id="rId19" Type="http://schemas.openxmlformats.org/officeDocument/2006/relationships/customXml" Target="../ink/ink10.xml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 | Department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Technische Universität Berlin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Electricity</a:t>
            </a:r>
            <a:r>
              <a:rPr lang="de-DE" altLang="de-DE" b="1" dirty="0"/>
              <a:t> </a:t>
            </a:r>
            <a:r>
              <a:rPr lang="de-DE" altLang="de-DE" b="1" dirty="0" err="1"/>
              <a:t>Grid</a:t>
            </a:r>
            <a:r>
              <a:rPr lang="de-DE" altLang="de-DE" b="1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0004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tariff regulation: Regulation approaches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667B18-69D0-45B1-B62E-EB801934116F}"/>
              </a:ext>
            </a:extLst>
          </p:cNvPr>
          <p:cNvSpPr txBox="1"/>
          <p:nvPr/>
        </p:nvSpPr>
        <p:spPr>
          <a:xfrm>
            <a:off x="1907704" y="2420888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 err="1"/>
              <a:t>Cost-based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92950B-7E82-4D7F-BB0D-DABC8CC212E3}"/>
              </a:ext>
            </a:extLst>
          </p:cNvPr>
          <p:cNvSpPr txBox="1"/>
          <p:nvPr/>
        </p:nvSpPr>
        <p:spPr>
          <a:xfrm>
            <a:off x="3320862" y="1901304"/>
            <a:ext cx="2358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/>
              <a:t>Regulation </a:t>
            </a:r>
            <a:r>
              <a:rPr lang="de-DE" sz="1800" dirty="0" err="1"/>
              <a:t>approach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27E589-7820-4DFF-ADC0-6EA560CADF4F}"/>
              </a:ext>
            </a:extLst>
          </p:cNvPr>
          <p:cNvSpPr txBox="1"/>
          <p:nvPr/>
        </p:nvSpPr>
        <p:spPr>
          <a:xfrm>
            <a:off x="5256077" y="2420888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/>
              <a:t>Incentive-</a:t>
            </a:r>
            <a:r>
              <a:rPr lang="de-DE" sz="1800" dirty="0" err="1"/>
              <a:t>based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142A47-5EDD-45AC-8BF9-F4E88D4C07AF}"/>
              </a:ext>
            </a:extLst>
          </p:cNvPr>
          <p:cNvSpPr txBox="1"/>
          <p:nvPr/>
        </p:nvSpPr>
        <p:spPr>
          <a:xfrm>
            <a:off x="1133848" y="3159552"/>
            <a:ext cx="151216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err="1"/>
              <a:t>Cost</a:t>
            </a:r>
            <a:r>
              <a:rPr lang="de-DE" sz="1600" b="1" dirty="0"/>
              <a:t>-plus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/>
              <a:t>a </a:t>
            </a:r>
            <a:r>
              <a:rPr lang="de-DE" sz="1600" dirty="0" err="1"/>
              <a:t>pre-defined</a:t>
            </a:r>
            <a:r>
              <a:rPr lang="de-DE" sz="1600" dirty="0"/>
              <a:t> </a:t>
            </a:r>
            <a:r>
              <a:rPr lang="de-DE" sz="1600" dirty="0" err="1"/>
              <a:t>profit</a:t>
            </a:r>
            <a:r>
              <a:rPr lang="de-DE" sz="1600" dirty="0"/>
              <a:t> </a:t>
            </a:r>
            <a:r>
              <a:rPr lang="de-DE" sz="1600" dirty="0" err="1"/>
              <a:t>margin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added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FC70A0-9A10-4270-AA1E-EB47818DA090}"/>
              </a:ext>
            </a:extLst>
          </p:cNvPr>
          <p:cNvSpPr txBox="1"/>
          <p:nvPr/>
        </p:nvSpPr>
        <p:spPr>
          <a:xfrm>
            <a:off x="2825809" y="3164105"/>
            <a:ext cx="1656182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Rate-</a:t>
            </a:r>
            <a:r>
              <a:rPr lang="de-DE" sz="1600" b="1" dirty="0" err="1"/>
              <a:t>of</a:t>
            </a:r>
            <a:r>
              <a:rPr lang="de-DE" sz="1600" b="1" dirty="0"/>
              <a:t>-return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/>
              <a:t>a </a:t>
            </a:r>
            <a:r>
              <a:rPr lang="de-DE" sz="1600" dirty="0" err="1"/>
              <a:t>pre-defined</a:t>
            </a:r>
            <a:r>
              <a:rPr lang="de-DE" sz="1600" dirty="0"/>
              <a:t> rate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regulatory</a:t>
            </a:r>
            <a:r>
              <a:rPr lang="de-DE" sz="1600" dirty="0"/>
              <a:t> </a:t>
            </a:r>
            <a:r>
              <a:rPr lang="de-DE" sz="1600" dirty="0" err="1"/>
              <a:t>asset</a:t>
            </a:r>
            <a:r>
              <a:rPr lang="de-DE" sz="1600" dirty="0"/>
              <a:t> </a:t>
            </a:r>
            <a:r>
              <a:rPr lang="de-DE" sz="1600" dirty="0" err="1"/>
              <a:t>base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guaranteed</a:t>
            </a:r>
            <a:r>
              <a:rPr lang="de-DE" sz="1600" dirty="0"/>
              <a:t>.</a:t>
            </a:r>
          </a:p>
          <a:p>
            <a:pPr algn="l"/>
            <a:r>
              <a:rPr lang="de-DE" sz="1600" dirty="0"/>
              <a:t>RAB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determined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amount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invested</a:t>
            </a:r>
            <a:r>
              <a:rPr lang="de-DE" sz="1600" dirty="0"/>
              <a:t> </a:t>
            </a:r>
            <a:r>
              <a:rPr lang="de-DE" sz="1600" dirty="0" err="1"/>
              <a:t>capital</a:t>
            </a:r>
            <a:r>
              <a:rPr lang="de-DE" sz="1600" dirty="0"/>
              <a:t> and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capital</a:t>
            </a:r>
            <a:r>
              <a:rPr lang="de-DE" sz="1600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288598-061D-4E9E-9F89-7A40CAFB97AA}"/>
              </a:ext>
            </a:extLst>
          </p:cNvPr>
          <p:cNvSpPr txBox="1"/>
          <p:nvPr/>
        </p:nvSpPr>
        <p:spPr>
          <a:xfrm>
            <a:off x="6353745" y="3172807"/>
            <a:ext cx="151216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Revenue </a:t>
            </a:r>
            <a:r>
              <a:rPr lang="de-DE" sz="1600" b="1" dirty="0" err="1"/>
              <a:t>cap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profit</a:t>
            </a:r>
            <a:r>
              <a:rPr lang="de-DE" sz="1600" dirty="0"/>
              <a:t> </a:t>
            </a:r>
            <a:r>
              <a:rPr lang="de-DE" sz="1600" dirty="0" err="1"/>
              <a:t>realised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allowed</a:t>
            </a:r>
            <a:r>
              <a:rPr lang="de-DE" sz="1600" dirty="0"/>
              <a:t> </a:t>
            </a:r>
            <a:r>
              <a:rPr lang="de-DE" sz="1600" dirty="0" err="1"/>
              <a:t>revenues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regulated</a:t>
            </a:r>
            <a:r>
              <a:rPr lang="de-DE" sz="1600" dirty="0"/>
              <a:t> </a:t>
            </a:r>
            <a:r>
              <a:rPr lang="de-DE" sz="1600" dirty="0" err="1"/>
              <a:t>entity</a:t>
            </a:r>
            <a:r>
              <a:rPr lang="de-DE" sz="1600" dirty="0"/>
              <a:t> </a:t>
            </a:r>
            <a:r>
              <a:rPr lang="de-DE" sz="1600" dirty="0" err="1"/>
              <a:t>keeps</a:t>
            </a:r>
            <a:r>
              <a:rPr lang="de-DE" sz="1600" dirty="0"/>
              <a:t> it.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F82B10-5F7B-4924-8705-CC82A3E984C8}"/>
              </a:ext>
            </a:extLst>
          </p:cNvPr>
          <p:cNvSpPr txBox="1"/>
          <p:nvPr/>
        </p:nvSpPr>
        <p:spPr>
          <a:xfrm>
            <a:off x="4661784" y="3181375"/>
            <a:ext cx="151216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Price </a:t>
            </a:r>
            <a:r>
              <a:rPr lang="de-DE" sz="1600" b="1" dirty="0" err="1"/>
              <a:t>cap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/>
              <a:t>max. </a:t>
            </a:r>
            <a:r>
              <a:rPr lang="de-DE" sz="1600" dirty="0" err="1"/>
              <a:t>prices</a:t>
            </a:r>
            <a:r>
              <a:rPr lang="de-DE" sz="1600" dirty="0"/>
              <a:t> (per </a:t>
            </a:r>
            <a:r>
              <a:rPr lang="de-DE" sz="1600" dirty="0" err="1"/>
              <a:t>unit</a:t>
            </a:r>
            <a:r>
              <a:rPr lang="de-DE" sz="1600" dirty="0"/>
              <a:t>)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determined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regulatory</a:t>
            </a:r>
            <a:r>
              <a:rPr lang="de-DE" sz="1600" dirty="0"/>
              <a:t> </a:t>
            </a:r>
            <a:r>
              <a:rPr lang="de-DE" sz="1600" dirty="0" err="1"/>
              <a:t>period</a:t>
            </a:r>
            <a:endParaRPr lang="de-DE" sz="1600" dirty="0"/>
          </a:p>
          <a:p>
            <a:pPr algn="l"/>
            <a:endParaRPr lang="de-DE" sz="1600" dirty="0">
              <a:highlight>
                <a:srgbClr val="FFFF00"/>
              </a:highlight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F7B2BF-A9D2-4183-AE53-81F35492FDFC}"/>
              </a:ext>
            </a:extLst>
          </p:cNvPr>
          <p:cNvSpPr txBox="1"/>
          <p:nvPr/>
        </p:nvSpPr>
        <p:spPr>
          <a:xfrm>
            <a:off x="5491744" y="5124152"/>
            <a:ext cx="18885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Quality </a:t>
            </a:r>
            <a:r>
              <a:rPr lang="de-DE" sz="1600" dirty="0" err="1"/>
              <a:t>regulation</a:t>
            </a:r>
            <a:r>
              <a:rPr lang="de-DE" sz="1600" dirty="0"/>
              <a:t>: </a:t>
            </a:r>
            <a:r>
              <a:rPr lang="de-DE" sz="1600" dirty="0" err="1"/>
              <a:t>indicators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service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and </a:t>
            </a:r>
            <a:r>
              <a:rPr lang="de-DE" sz="1600" dirty="0" err="1"/>
              <a:t>reliability</a:t>
            </a:r>
            <a:endParaRPr lang="de-DE" sz="16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5B19BE4-429D-44AF-85C7-2B16A2022D12}"/>
              </a:ext>
            </a:extLst>
          </p:cNvPr>
          <p:cNvCxnSpPr/>
          <p:nvPr/>
        </p:nvCxnSpPr>
        <p:spPr bwMode="auto">
          <a:xfrm>
            <a:off x="1907704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36760E7-BABD-4428-A203-59DFF4DF6852}"/>
              </a:ext>
            </a:extLst>
          </p:cNvPr>
          <p:cNvCxnSpPr/>
          <p:nvPr/>
        </p:nvCxnSpPr>
        <p:spPr bwMode="auto">
          <a:xfrm>
            <a:off x="3419872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EBF1091-77E3-48A3-A2A3-4D5EDEB99D93}"/>
              </a:ext>
            </a:extLst>
          </p:cNvPr>
          <p:cNvCxnSpPr/>
          <p:nvPr/>
        </p:nvCxnSpPr>
        <p:spPr bwMode="auto">
          <a:xfrm>
            <a:off x="5256077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BDCAEE9-E1A7-4E3D-81B7-988515DD05F6}"/>
              </a:ext>
            </a:extLst>
          </p:cNvPr>
          <p:cNvCxnSpPr/>
          <p:nvPr/>
        </p:nvCxnSpPr>
        <p:spPr bwMode="auto">
          <a:xfrm>
            <a:off x="7056277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B6CE824-E8BC-4ED2-9C77-7D56B997F597}"/>
              </a:ext>
            </a:extLst>
          </p:cNvPr>
          <p:cNvCxnSpPr/>
          <p:nvPr/>
        </p:nvCxnSpPr>
        <p:spPr bwMode="auto">
          <a:xfrm flipH="1">
            <a:off x="3131840" y="2270636"/>
            <a:ext cx="189022" cy="15025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1BABD3A-B9E6-47BA-8036-DE98297F896B}"/>
              </a:ext>
            </a:extLst>
          </p:cNvPr>
          <p:cNvCxnSpPr/>
          <p:nvPr/>
        </p:nvCxnSpPr>
        <p:spPr bwMode="auto">
          <a:xfrm>
            <a:off x="5679124" y="2270636"/>
            <a:ext cx="189020" cy="162991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785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D01FC65-49C9-4328-82CC-C266CE57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025" y="1924050"/>
            <a:ext cx="5835076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Averch</a:t>
            </a:r>
            <a:r>
              <a:rPr lang="en-US" dirty="0"/>
              <a:t>-Johnson effect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6CFA62-AA94-49C2-BD19-D45C19BAC23F}"/>
              </a:ext>
            </a:extLst>
          </p:cNvPr>
          <p:cNvSpPr txBox="1"/>
          <p:nvPr/>
        </p:nvSpPr>
        <p:spPr>
          <a:xfrm>
            <a:off x="5436096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161361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Averch</a:t>
            </a:r>
            <a:r>
              <a:rPr lang="en-US" dirty="0"/>
              <a:t>-Johnson effect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6CFA62-AA94-49C2-BD19-D45C19BAC23F}"/>
              </a:ext>
            </a:extLst>
          </p:cNvPr>
          <p:cNvSpPr txBox="1"/>
          <p:nvPr/>
        </p:nvSpPr>
        <p:spPr>
          <a:xfrm>
            <a:off x="5436096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ABC43DEB-E105-4830-B29E-76F37E5E5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13" y="1927756"/>
            <a:ext cx="6769100" cy="40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5-year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(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2019-2024)</a:t>
            </a:r>
          </a:p>
          <a:p>
            <a:pPr marL="0" indent="0"/>
            <a:r>
              <a:rPr lang="de-DE" dirty="0"/>
              <a:t>Revenue </a:t>
            </a:r>
            <a:r>
              <a:rPr lang="de-DE" dirty="0" err="1"/>
              <a:t>that</a:t>
            </a:r>
            <a:r>
              <a:rPr lang="de-DE" dirty="0"/>
              <a:t> TSO/DSO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earn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at a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Revenue </a:t>
            </a:r>
            <a:r>
              <a:rPr lang="de-DE" dirty="0" err="1"/>
              <a:t>cap</a:t>
            </a:r>
            <a:r>
              <a:rPr lang="de-DE" dirty="0"/>
              <a:t>: total </a:t>
            </a:r>
            <a:r>
              <a:rPr lang="de-DE" dirty="0" err="1"/>
              <a:t>cost</a:t>
            </a:r>
            <a:r>
              <a:rPr lang="de-DE" dirty="0"/>
              <a:t> + </a:t>
            </a:r>
            <a:r>
              <a:rPr lang="de-DE" dirty="0" err="1"/>
              <a:t>depreciation</a:t>
            </a:r>
            <a:r>
              <a:rPr lang="de-DE" dirty="0"/>
              <a:t> + </a:t>
            </a:r>
            <a:r>
              <a:rPr lang="de-DE" dirty="0" err="1"/>
              <a:t>return</a:t>
            </a:r>
            <a:r>
              <a:rPr lang="de-DE" dirty="0"/>
              <a:t> on </a:t>
            </a:r>
            <a:r>
              <a:rPr lang="de-DE" dirty="0" err="1"/>
              <a:t>equity</a:t>
            </a:r>
            <a:endParaRPr lang="de-DE" dirty="0"/>
          </a:p>
          <a:p>
            <a:pPr marL="0" indent="0"/>
            <a:r>
              <a:rPr lang="de-DE" dirty="0"/>
              <a:t>Investment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cap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permanently</a:t>
            </a:r>
            <a:r>
              <a:rPr lang="de-DE" dirty="0"/>
              <a:t> non-</a:t>
            </a:r>
            <a:r>
              <a:rPr lang="de-DE" dirty="0" err="1"/>
              <a:t>controllable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temporarily</a:t>
            </a:r>
            <a:r>
              <a:rPr lang="de-DE" dirty="0"/>
              <a:t> non-</a:t>
            </a:r>
            <a:r>
              <a:rPr lang="de-DE" dirty="0" err="1"/>
              <a:t>controllable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controllable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volatile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Efficiency </a:t>
            </a:r>
            <a:r>
              <a:rPr lang="de-DE" dirty="0" err="1"/>
              <a:t>benchmarking</a:t>
            </a:r>
            <a:r>
              <a:rPr lang="de-DE" dirty="0"/>
              <a:t> –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examination</a:t>
            </a:r>
            <a:r>
              <a:rPr lang="de-DE" dirty="0"/>
              <a:t> and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individual TSO/DSO</a:t>
            </a:r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serves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benchmark.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Incentive regulation in Germany</a:t>
            </a:r>
          </a:p>
        </p:txBody>
      </p:sp>
    </p:spTree>
    <p:extLst>
      <p:ext uri="{BB962C8B-B14F-4D97-AF65-F5344CB8AC3E}">
        <p14:creationId xmlns:p14="http://schemas.microsoft.com/office/powerpoint/2010/main" val="115734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49" y="1724024"/>
            <a:ext cx="655756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03070" y="381000"/>
            <a:ext cx="6974205" cy="889200"/>
          </a:xfrm>
        </p:spPr>
        <p:txBody>
          <a:bodyPr/>
          <a:lstStyle/>
          <a:p>
            <a:r>
              <a:rPr lang="en-US"/>
              <a:t>Incentive Regulation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4360" y="1863090"/>
            <a:ext cx="149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Revenue</a:t>
            </a:r>
            <a:br>
              <a:rPr lang="en-US" sz="1800">
                <a:latin typeface="Arial" pitchFamily="34" charset="0"/>
                <a:cs typeface="Arial" pitchFamily="34" charset="0"/>
              </a:rPr>
            </a:br>
            <a:r>
              <a:rPr lang="en-US" sz="1800">
                <a:latin typeface="Arial" pitchFamily="34" charset="0"/>
                <a:cs typeface="Arial" pitchFamily="34" charset="0"/>
              </a:rPr>
              <a:t>costs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720840" y="307848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Revenue with anticipated cost reductions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44490" y="1832610"/>
            <a:ext cx="220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Revenue without  anticipated cost reductions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61460" y="5745480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Tariff</a:t>
            </a:r>
            <a:br>
              <a:rPr lang="en-US" sz="1800">
                <a:latin typeface="Arial" pitchFamily="34" charset="0"/>
                <a:cs typeface="Arial" pitchFamily="34" charset="0"/>
              </a:rPr>
            </a:br>
            <a:r>
              <a:rPr lang="en-US" sz="1800">
                <a:latin typeface="Arial" pitchFamily="34" charset="0"/>
                <a:cs typeface="Arial" pitchFamily="34" charset="0"/>
              </a:rPr>
              <a:t>regulation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090410" y="5775960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189AD4-7B98-413B-A390-DD7C7134DE9D}"/>
              </a:ext>
            </a:extLst>
          </p:cNvPr>
          <p:cNvSpPr txBox="1"/>
          <p:nvPr/>
        </p:nvSpPr>
        <p:spPr>
          <a:xfrm>
            <a:off x="6211476" y="633850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03070" y="911640"/>
            <a:ext cx="6974205" cy="358560"/>
          </a:xfrm>
        </p:spPr>
        <p:txBody>
          <a:bodyPr/>
          <a:lstStyle/>
          <a:p>
            <a:r>
              <a:rPr lang="en-US" dirty="0"/>
              <a:t>Incentive Regulation in Germany (cont.)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189AD4-7B98-413B-A390-DD7C7134DE9D}"/>
              </a:ext>
            </a:extLst>
          </p:cNvPr>
          <p:cNvSpPr txBox="1"/>
          <p:nvPr/>
        </p:nvSpPr>
        <p:spPr>
          <a:xfrm>
            <a:off x="6211476" y="633850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CEER/BNetzA (2014)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5A0DFF-678E-4C80-BEAB-B5A31D66D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5" y="1397107"/>
            <a:ext cx="8147141" cy="48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extension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Control power (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Feed-in </a:t>
            </a:r>
            <a:r>
              <a:rPr lang="de-DE" dirty="0" err="1"/>
              <a:t>management</a:t>
            </a:r>
            <a:r>
              <a:rPr lang="de-DE" dirty="0"/>
              <a:t> (</a:t>
            </a:r>
            <a:r>
              <a:rPr lang="de-DE" dirty="0" err="1"/>
              <a:t>Einsman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Redispatch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Security </a:t>
            </a:r>
            <a:r>
              <a:rPr lang="de-DE" dirty="0" err="1"/>
              <a:t>reserve</a:t>
            </a:r>
            <a:r>
              <a:rPr lang="de-DE" dirty="0"/>
              <a:t> (</a:t>
            </a:r>
            <a:r>
              <a:rPr lang="de-DE" dirty="0" err="1"/>
              <a:t>coal</a:t>
            </a:r>
            <a:r>
              <a:rPr lang="de-DE" dirty="0"/>
              <a:t>/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reserve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Reactive</a:t>
            </a:r>
            <a:r>
              <a:rPr lang="de-DE" dirty="0"/>
              <a:t>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Other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Composition of grid tariffs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1B88AAD-D461-4047-AEF3-52ECDAC4FBF1}"/>
                  </a:ext>
                </a:extLst>
              </p14:cNvPr>
              <p14:cNvContentPartPr/>
              <p14:nvPr/>
            </p14:nvContentPartPr>
            <p14:xfrm>
              <a:off x="6279120" y="1667520"/>
              <a:ext cx="1975680" cy="2010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1B88AAD-D461-4047-AEF3-52ECDAC4F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9760" y="1658160"/>
                <a:ext cx="1994400" cy="20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59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7E18BF0C-A5DA-4FC4-93DF-C37C0C403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593" y="1924050"/>
            <a:ext cx="5633939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allocation of control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D28FC5-3D86-4AD5-A6FC-C3E2D6ADB5E2}"/>
              </a:ext>
            </a:extLst>
          </p:cNvPr>
          <p:cNvSpPr txBox="1"/>
          <p:nvPr/>
        </p:nvSpPr>
        <p:spPr>
          <a:xfrm>
            <a:off x="5580112" y="62809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84479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tariffs structure</a:t>
            </a:r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DE3F799-3EC2-4F65-AE79-5CAC511EE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947426"/>
            <a:ext cx="7848167" cy="3929846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038417A-67F0-4DBD-A01B-446A6FD47DD2}"/>
              </a:ext>
            </a:extLst>
          </p:cNvPr>
          <p:cNvSpPr txBox="1"/>
          <p:nvPr/>
        </p:nvSpPr>
        <p:spPr>
          <a:xfrm>
            <a:off x="6145521" y="632929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3E587B-1404-49ED-B007-B97C0CAC1CAC}"/>
              </a:ext>
            </a:extLst>
          </p:cNvPr>
          <p:cNvSpPr txBox="1"/>
          <p:nvPr/>
        </p:nvSpPr>
        <p:spPr>
          <a:xfrm>
            <a:off x="1691680" y="214200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Cost</a:t>
            </a:r>
            <a:r>
              <a:rPr lang="de-DE" dirty="0"/>
              <a:t>/</a:t>
            </a:r>
            <a:r>
              <a:rPr lang="de-DE" dirty="0" err="1"/>
              <a:t>revenues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FD5428-68C9-47CC-A070-12EAAC0EF5DD}"/>
              </a:ext>
            </a:extLst>
          </p:cNvPr>
          <p:cNvSpPr txBox="1"/>
          <p:nvPr/>
        </p:nvSpPr>
        <p:spPr>
          <a:xfrm>
            <a:off x="6780940" y="18887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2B6FC3-5528-49AD-9C02-9C4BBF0C5679}"/>
              </a:ext>
            </a:extLst>
          </p:cNvPr>
          <p:cNvSpPr txBox="1"/>
          <p:nvPr/>
        </p:nvSpPr>
        <p:spPr>
          <a:xfrm>
            <a:off x="1151620" y="559465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transferred</a:t>
            </a:r>
            <a:r>
              <a:rPr lang="de-DE" dirty="0"/>
              <a:t> </a:t>
            </a:r>
            <a:r>
              <a:rPr lang="de-DE" dirty="0" err="1"/>
              <a:t>cost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A52AFF0-CE31-43D6-A97F-F4F5623734ED}"/>
              </a:ext>
            </a:extLst>
          </p:cNvPr>
          <p:cNvSpPr txBox="1"/>
          <p:nvPr/>
        </p:nvSpPr>
        <p:spPr>
          <a:xfrm>
            <a:off x="2320502" y="55734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own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34BDCB1-95D6-46B5-AF11-7AD3B0DC29C0}"/>
              </a:ext>
            </a:extLst>
          </p:cNvPr>
          <p:cNvSpPr txBox="1"/>
          <p:nvPr/>
        </p:nvSpPr>
        <p:spPr>
          <a:xfrm>
            <a:off x="3459352" y="5733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revenues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737D42-A7BB-40AE-BE9A-59492FFEC6BC}"/>
              </a:ext>
            </a:extLst>
          </p:cNvPr>
          <p:cNvSpPr txBox="1"/>
          <p:nvPr/>
        </p:nvSpPr>
        <p:spPr>
          <a:xfrm>
            <a:off x="4323448" y="55625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annual </a:t>
            </a:r>
            <a:r>
              <a:rPr lang="de-DE" dirty="0" err="1"/>
              <a:t>cost</a:t>
            </a:r>
            <a:r>
              <a:rPr lang="de-DE" dirty="0"/>
              <a:t> (€/kW)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EECFBC-67D5-4B9F-B4EA-BFF97A8A1B55}"/>
              </a:ext>
            </a:extLst>
          </p:cNvPr>
          <p:cNvSpPr txBox="1"/>
          <p:nvPr/>
        </p:nvSpPr>
        <p:spPr>
          <a:xfrm>
            <a:off x="5556804" y="486916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simultaneity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5915E3-237B-4B50-8390-E79761DA4FAB}"/>
              </a:ext>
            </a:extLst>
          </p:cNvPr>
          <p:cNvSpPr txBox="1"/>
          <p:nvPr/>
        </p:nvSpPr>
        <p:spPr>
          <a:xfrm>
            <a:off x="704706" y="2564904"/>
            <a:ext cx="50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87734C-11DE-4247-A5E1-32E59EA134FE}"/>
              </a:ext>
            </a:extLst>
          </p:cNvPr>
          <p:cNvSpPr txBox="1"/>
          <p:nvPr/>
        </p:nvSpPr>
        <p:spPr>
          <a:xfrm>
            <a:off x="541709" y="3016311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HV/MV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9C09DF3-A81B-4400-B0B4-E7500350AC72}"/>
              </a:ext>
            </a:extLst>
          </p:cNvPr>
          <p:cNvSpPr txBox="1"/>
          <p:nvPr/>
        </p:nvSpPr>
        <p:spPr>
          <a:xfrm>
            <a:off x="605728" y="3459381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856A0F-F37D-4A44-A665-F9C64701BF81}"/>
              </a:ext>
            </a:extLst>
          </p:cNvPr>
          <p:cNvSpPr txBox="1"/>
          <p:nvPr/>
        </p:nvSpPr>
        <p:spPr>
          <a:xfrm>
            <a:off x="568242" y="3871138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MV/LV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A2BE4B-E5BD-4BE3-8588-8F2C292DE404}"/>
              </a:ext>
            </a:extLst>
          </p:cNvPr>
          <p:cNvSpPr txBox="1"/>
          <p:nvPr/>
        </p:nvSpPr>
        <p:spPr>
          <a:xfrm>
            <a:off x="568241" y="4323948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LV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DD43A60-5685-43C7-A5DB-6D8ED9B67982}"/>
              </a:ext>
            </a:extLst>
          </p:cNvPr>
          <p:cNvSpPr txBox="1"/>
          <p:nvPr/>
        </p:nvSpPr>
        <p:spPr>
          <a:xfrm>
            <a:off x="5227024" y="55734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energy</a:t>
            </a:r>
            <a:endParaRPr lang="de-DE" dirty="0"/>
          </a:p>
          <a:p>
            <a:r>
              <a:rPr lang="de-DE" dirty="0" err="1"/>
              <a:t>price</a:t>
            </a:r>
            <a:r>
              <a:rPr lang="de-DE" dirty="0"/>
              <a:t> (AP)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9F4980B-CA43-4E69-9B0B-BBEF2FE798BC}"/>
              </a:ext>
            </a:extLst>
          </p:cNvPr>
          <p:cNvSpPr txBox="1"/>
          <p:nvPr/>
        </p:nvSpPr>
        <p:spPr>
          <a:xfrm>
            <a:off x="6217529" y="55608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power</a:t>
            </a:r>
          </a:p>
          <a:p>
            <a:r>
              <a:rPr lang="de-DE" dirty="0" err="1"/>
              <a:t>price</a:t>
            </a:r>
            <a:r>
              <a:rPr lang="de-DE" dirty="0"/>
              <a:t> (LP)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DF9D9AA-9BA3-4CA0-90F7-492C9C51C453}"/>
              </a:ext>
            </a:extLst>
          </p:cNvPr>
          <p:cNvSpPr txBox="1"/>
          <p:nvPr/>
        </p:nvSpPr>
        <p:spPr>
          <a:xfrm>
            <a:off x="7347785" y="554849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basis</a:t>
            </a:r>
            <a:endParaRPr lang="de-DE" dirty="0"/>
          </a:p>
          <a:p>
            <a:r>
              <a:rPr lang="de-DE" dirty="0" err="1"/>
              <a:t>price</a:t>
            </a:r>
            <a:r>
              <a:rPr lang="de-DE" dirty="0"/>
              <a:t> (BP) (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)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286CD46-945F-4EB2-86E9-9F21F49F0D61}"/>
              </a:ext>
            </a:extLst>
          </p:cNvPr>
          <p:cNvCxnSpPr/>
          <p:nvPr/>
        </p:nvCxnSpPr>
        <p:spPr bwMode="auto">
          <a:xfrm flipV="1">
            <a:off x="8100392" y="5445224"/>
            <a:ext cx="72008" cy="14943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E99122E5-75E7-4A8B-A2D9-453E3EFD005A}"/>
              </a:ext>
            </a:extLst>
          </p:cNvPr>
          <p:cNvSpPr txBox="1"/>
          <p:nvPr/>
        </p:nvSpPr>
        <p:spPr>
          <a:xfrm>
            <a:off x="2555776" y="171184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annual </a:t>
            </a:r>
            <a:r>
              <a:rPr lang="de-DE" dirty="0" err="1"/>
              <a:t>Pmax</a:t>
            </a:r>
            <a:r>
              <a:rPr lang="de-DE" dirty="0"/>
              <a:t> (kW)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4A87E05-726E-4306-8861-C00807CAF47F}"/>
              </a:ext>
            </a:extLst>
          </p:cNvPr>
          <p:cNvSpPr txBox="1"/>
          <p:nvPr/>
        </p:nvSpPr>
        <p:spPr>
          <a:xfrm>
            <a:off x="5248906" y="2122663"/>
            <a:ext cx="137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annual </a:t>
            </a:r>
            <a:r>
              <a:rPr lang="de-DE" dirty="0" err="1"/>
              <a:t>cost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86E6D30-E396-459B-8FB8-F220E9FCBBEF}"/>
              </a:ext>
            </a:extLst>
          </p:cNvPr>
          <p:cNvSpPr txBox="1"/>
          <p:nvPr/>
        </p:nvSpPr>
        <p:spPr>
          <a:xfrm>
            <a:off x="307302" y="4948326"/>
            <a:ext cx="105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LV </a:t>
            </a:r>
            <a:r>
              <a:rPr lang="de-DE" dirty="0" err="1"/>
              <a:t>without</a:t>
            </a:r>
            <a:r>
              <a:rPr lang="de-DE" dirty="0"/>
              <a:t> power </a:t>
            </a:r>
            <a:r>
              <a:rPr lang="de-DE" dirty="0" err="1"/>
              <a:t>measuring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087016B-C96F-4B8F-926F-AA19C11CB3A2}"/>
                  </a:ext>
                </a:extLst>
              </p14:cNvPr>
              <p14:cNvContentPartPr/>
              <p14:nvPr/>
            </p14:nvContentPartPr>
            <p14:xfrm>
              <a:off x="85680" y="2030040"/>
              <a:ext cx="199800" cy="465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087016B-C96F-4B8F-926F-AA19C11CB3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0" y="2020680"/>
                <a:ext cx="218520" cy="4838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769FEE1D-4FAB-4CDB-A18D-A71870C9553F}"/>
              </a:ext>
            </a:extLst>
          </p:cNvPr>
          <p:cNvSpPr txBox="1"/>
          <p:nvPr/>
        </p:nvSpPr>
        <p:spPr>
          <a:xfrm>
            <a:off x="93410" y="1824162"/>
            <a:ext cx="137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</a:rPr>
              <a:t>Starting point</a:t>
            </a:r>
            <a:endParaRPr lang="de-DE" b="1" i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D1841-9E6D-4C92-B990-7EBBAB0A2155}"/>
              </a:ext>
            </a:extLst>
          </p:cNvPr>
          <p:cNvSpPr txBox="1"/>
          <p:nvPr/>
        </p:nvSpPr>
        <p:spPr>
          <a:xfrm>
            <a:off x="944596" y="5983394"/>
            <a:ext cx="619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rgbClr val="002060"/>
                </a:solidFill>
              </a:rPr>
              <a:t>Starting from the highest voltage level, part of the grid costs (based on that level’</a:t>
            </a:r>
            <a:r>
              <a:rPr lang="de-DE" i="1" dirty="0">
                <a:solidFill>
                  <a:srgbClr val="002060"/>
                </a:solidFill>
              </a:rPr>
              <a:t>s </a:t>
            </a:r>
            <a:r>
              <a:rPr lang="de-DE" i="1" dirty="0" err="1">
                <a:solidFill>
                  <a:srgbClr val="002060"/>
                </a:solidFill>
              </a:rPr>
              <a:t>aggregated</a:t>
            </a:r>
            <a:r>
              <a:rPr lang="de-DE" i="1" dirty="0">
                <a:solidFill>
                  <a:srgbClr val="002060"/>
                </a:solidFill>
              </a:rPr>
              <a:t> annual </a:t>
            </a:r>
            <a:r>
              <a:rPr lang="de-DE" i="1" dirty="0" err="1">
                <a:solidFill>
                  <a:srgbClr val="002060"/>
                </a:solidFill>
              </a:rPr>
              <a:t>consumption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peak</a:t>
            </a:r>
            <a:r>
              <a:rPr lang="de-DE" i="1" dirty="0">
                <a:solidFill>
                  <a:srgbClr val="002060"/>
                </a:solidFill>
              </a:rPr>
              <a:t> – </a:t>
            </a:r>
            <a:r>
              <a:rPr lang="de-DE" i="1" dirty="0" err="1">
                <a:solidFill>
                  <a:srgbClr val="002060"/>
                </a:solidFill>
              </a:rPr>
              <a:t>Pmax</a:t>
            </a:r>
            <a:r>
              <a:rPr lang="de-DE" i="1" dirty="0">
                <a:solidFill>
                  <a:srgbClr val="002060"/>
                </a:solidFill>
              </a:rPr>
              <a:t>) </a:t>
            </a:r>
            <a:r>
              <a:rPr lang="en-GB" i="1" dirty="0">
                <a:solidFill>
                  <a:srgbClr val="002060"/>
                </a:solidFill>
              </a:rPr>
              <a:t>are paid by grid users connected to that grid level. The residue is transferred to the next voltage level and distributed after the same logic – etc.</a:t>
            </a:r>
            <a:endParaRPr lang="de-DE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CF8E4845-0A80-46D5-9264-FF2C5660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98" y="2909060"/>
            <a:ext cx="5760690" cy="368806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FLH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power </a:t>
            </a:r>
            <a:r>
              <a:rPr lang="de-DE" dirty="0" err="1"/>
              <a:t>price</a:t>
            </a:r>
            <a:r>
              <a:rPr lang="de-DE" dirty="0"/>
              <a:t> (PP) and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(EP)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FLH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PP and </a:t>
            </a:r>
            <a:r>
              <a:rPr lang="de-DE" dirty="0" err="1"/>
              <a:t>lower</a:t>
            </a:r>
            <a:r>
              <a:rPr lang="de-DE" dirty="0"/>
              <a:t> EP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Simultaneity (diversity) function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9C2D3E-752C-404F-881F-ACA20BAA70CE}"/>
              </a:ext>
            </a:extLst>
          </p:cNvPr>
          <p:cNvSpPr txBox="1"/>
          <p:nvPr/>
        </p:nvSpPr>
        <p:spPr>
          <a:xfrm>
            <a:off x="6145521" y="632929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2015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D023D3B8-7058-4721-88AE-2B722048B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69707"/>
              </p:ext>
            </p:extLst>
          </p:nvPr>
        </p:nvGraphicFramePr>
        <p:xfrm>
          <a:off x="5623079" y="3789040"/>
          <a:ext cx="2903985" cy="1005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67995">
                  <a:extLst>
                    <a:ext uri="{9D8B030D-6E8A-4147-A177-3AD203B41FA5}">
                      <a16:colId xmlns:a16="http://schemas.microsoft.com/office/drawing/2014/main" val="1238684326"/>
                    </a:ext>
                  </a:extLst>
                </a:gridCol>
                <a:gridCol w="967995">
                  <a:extLst>
                    <a:ext uri="{9D8B030D-6E8A-4147-A177-3AD203B41FA5}">
                      <a16:colId xmlns:a16="http://schemas.microsoft.com/office/drawing/2014/main" val="2790174146"/>
                    </a:ext>
                  </a:extLst>
                </a:gridCol>
                <a:gridCol w="967995">
                  <a:extLst>
                    <a:ext uri="{9D8B030D-6E8A-4147-A177-3AD203B41FA5}">
                      <a16:colId xmlns:a16="http://schemas.microsoft.com/office/drawing/2014/main" val="3664366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b="1" dirty="0"/>
                        <a:t>FLH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PP </a:t>
                      </a:r>
                      <a:r>
                        <a:rPr lang="en-GB" sz="1200" b="1" dirty="0"/>
                        <a:t>[€</a:t>
                      </a:r>
                      <a:r>
                        <a:rPr lang="de-DE" sz="1200" b="1" dirty="0"/>
                        <a:t>/kW*a</a:t>
                      </a:r>
                      <a:r>
                        <a:rPr lang="en-GB" sz="1200" b="1" dirty="0"/>
                        <a:t>]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EP </a:t>
                      </a:r>
                      <a:r>
                        <a:rPr lang="en-GB" sz="1200" b="1" dirty="0"/>
                        <a:t>[</a:t>
                      </a:r>
                      <a:r>
                        <a:rPr lang="en-GB" sz="1200" b="1" dirty="0" err="1"/>
                        <a:t>ct</a:t>
                      </a:r>
                      <a:r>
                        <a:rPr lang="de-DE" sz="1200" b="1" dirty="0"/>
                        <a:t>/kWh</a:t>
                      </a:r>
                      <a:r>
                        <a:rPr lang="en-GB" sz="1200" b="1" dirty="0"/>
                        <a:t>]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7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dirty="0"/>
                        <a:t>&lt; 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8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dirty="0"/>
                        <a:t>&gt; 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705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0CE8B33-F8CD-4851-9AC6-AE255F297E8D}"/>
              </a:ext>
            </a:extLst>
          </p:cNvPr>
          <p:cNvSpPr txBox="1"/>
          <p:nvPr/>
        </p:nvSpPr>
        <p:spPr>
          <a:xfrm>
            <a:off x="5529587" y="5026971"/>
            <a:ext cx="309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>
                <a:solidFill>
                  <a:srgbClr val="002060"/>
                </a:solidFill>
              </a:rPr>
              <a:t>Annual </a:t>
            </a:r>
            <a:r>
              <a:rPr lang="de-DE" b="1" i="1" dirty="0" err="1">
                <a:solidFill>
                  <a:srgbClr val="002060"/>
                </a:solidFill>
              </a:rPr>
              <a:t>grid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fee</a:t>
            </a:r>
            <a:r>
              <a:rPr lang="de-DE" b="1" i="1" dirty="0">
                <a:solidFill>
                  <a:srgbClr val="002060"/>
                </a:solidFill>
              </a:rPr>
              <a:t>:</a:t>
            </a:r>
          </a:p>
          <a:p>
            <a:pPr algn="l"/>
            <a:endParaRPr lang="de-DE" b="1" i="1" dirty="0">
              <a:solidFill>
                <a:srgbClr val="002060"/>
              </a:solidFill>
            </a:endParaRPr>
          </a:p>
          <a:p>
            <a:pPr algn="l"/>
            <a:r>
              <a:rPr lang="de-DE" b="1" i="1" dirty="0">
                <a:solidFill>
                  <a:srgbClr val="002060"/>
                </a:solidFill>
              </a:rPr>
              <a:t>EP * annual </a:t>
            </a:r>
            <a:r>
              <a:rPr lang="de-DE" b="1" i="1" dirty="0" err="1">
                <a:solidFill>
                  <a:srgbClr val="002060"/>
                </a:solidFill>
              </a:rPr>
              <a:t>consumption</a:t>
            </a:r>
            <a:r>
              <a:rPr lang="de-DE" b="1" i="1" dirty="0">
                <a:solidFill>
                  <a:srgbClr val="002060"/>
                </a:solidFill>
              </a:rPr>
              <a:t> + </a:t>
            </a:r>
            <a:r>
              <a:rPr lang="de-DE" b="1" i="1">
                <a:solidFill>
                  <a:srgbClr val="002060"/>
                </a:solidFill>
              </a:rPr>
              <a:t>PP * </a:t>
            </a:r>
            <a:r>
              <a:rPr lang="de-DE" b="1" i="1" dirty="0" err="1">
                <a:solidFill>
                  <a:srgbClr val="002060"/>
                </a:solidFill>
              </a:rPr>
              <a:t>Pmax</a:t>
            </a:r>
            <a:endParaRPr lang="de-DE" b="1" i="1" dirty="0">
              <a:solidFill>
                <a:srgbClr val="002060"/>
              </a:solidFill>
            </a:endParaRPr>
          </a:p>
          <a:p>
            <a:pPr algn="l"/>
            <a:endParaRPr lang="de-DE" b="1" i="1" dirty="0">
              <a:solidFill>
                <a:srgbClr val="002060"/>
              </a:solidFill>
            </a:endParaRPr>
          </a:p>
          <a:p>
            <a:pPr algn="l"/>
            <a:r>
              <a:rPr lang="de-DE" b="1" i="1" dirty="0" err="1">
                <a:solidFill>
                  <a:srgbClr val="002060"/>
                </a:solidFill>
              </a:rPr>
              <a:t>Pmax</a:t>
            </a:r>
            <a:r>
              <a:rPr lang="de-DE" b="1" i="1" dirty="0">
                <a:solidFill>
                  <a:srgbClr val="002060"/>
                </a:solidFill>
              </a:rPr>
              <a:t>: annual </a:t>
            </a:r>
            <a:r>
              <a:rPr lang="de-DE" b="1" i="1" dirty="0" err="1">
                <a:solidFill>
                  <a:srgbClr val="002060"/>
                </a:solidFill>
              </a:rPr>
              <a:t>peak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load</a:t>
            </a:r>
            <a:endParaRPr lang="de-DE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4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(</a:t>
            </a:r>
            <a:r>
              <a:rPr lang="de-DE" dirty="0" err="1"/>
              <a:t>continued</a:t>
            </a:r>
            <a:r>
              <a:rPr lang="de-DE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access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regulation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Security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Retail </a:t>
            </a:r>
            <a:r>
              <a:rPr lang="de-DE" dirty="0" err="1"/>
              <a:t>markets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1745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ENS – Energy Not </a:t>
            </a:r>
            <a:r>
              <a:rPr lang="de-DE" dirty="0" err="1"/>
              <a:t>Served</a:t>
            </a:r>
            <a:r>
              <a:rPr lang="de-DE" dirty="0"/>
              <a:t> –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not </a:t>
            </a:r>
            <a:r>
              <a:rPr lang="de-DE" dirty="0" err="1"/>
              <a:t>served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LLD – Loss </a:t>
            </a:r>
            <a:r>
              <a:rPr lang="de-DE" dirty="0" err="1"/>
              <a:t>of</a:t>
            </a:r>
            <a:r>
              <a:rPr lang="de-DE" dirty="0"/>
              <a:t> Load Duration –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LOLE – Loss </a:t>
            </a:r>
            <a:r>
              <a:rPr lang="de-DE" dirty="0" err="1"/>
              <a:t>of</a:t>
            </a:r>
            <a:r>
              <a:rPr lang="de-DE" dirty="0"/>
              <a:t> Load </a:t>
            </a:r>
            <a:r>
              <a:rPr lang="de-DE" dirty="0" err="1"/>
              <a:t>Expectation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SAIDI – System Average Interruption Duration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SAIFI – System Average Interruption </a:t>
            </a:r>
            <a:r>
              <a:rPr lang="de-DE" dirty="0" err="1"/>
              <a:t>Frequency</a:t>
            </a:r>
            <a:r>
              <a:rPr lang="de-DE" dirty="0"/>
              <a:t>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MAIFI – </a:t>
            </a:r>
            <a:r>
              <a:rPr lang="de-DE" dirty="0" err="1"/>
              <a:t>Momentary</a:t>
            </a:r>
            <a:r>
              <a:rPr lang="de-DE" dirty="0"/>
              <a:t> Average Interruption </a:t>
            </a:r>
            <a:r>
              <a:rPr lang="de-DE" dirty="0" err="1"/>
              <a:t>Frequency</a:t>
            </a:r>
            <a:r>
              <a:rPr lang="de-DE" dirty="0"/>
              <a:t> Index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ENTSO-E Mid-term </a:t>
            </a:r>
            <a:r>
              <a:rPr lang="de-DE" dirty="0" err="1"/>
              <a:t>adequacy</a:t>
            </a:r>
            <a:r>
              <a:rPr lang="de-DE" dirty="0"/>
              <a:t> </a:t>
            </a:r>
            <a:r>
              <a:rPr lang="de-DE" dirty="0" err="1"/>
              <a:t>forecast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Security of supply indicators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8287C3-037F-42BA-A5EE-6CD3B908DE55}"/>
                  </a:ext>
                </a:extLst>
              </p14:cNvPr>
              <p14:cNvContentPartPr/>
              <p14:nvPr/>
            </p14:nvContentPartPr>
            <p14:xfrm>
              <a:off x="1226426" y="2636912"/>
              <a:ext cx="5010120" cy="434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8287C3-037F-42BA-A5EE-6CD3B908DE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066" y="2627552"/>
                <a:ext cx="5028840" cy="4536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57F59B4F-4351-46E4-9A64-8C19B702F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5656" y="4437112"/>
            <a:ext cx="2024009" cy="57606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61F8350-97BC-4061-B933-0C825ED076CA}"/>
              </a:ext>
            </a:extLst>
          </p:cNvPr>
          <p:cNvSpPr txBox="1"/>
          <p:nvPr/>
        </p:nvSpPr>
        <p:spPr>
          <a:xfrm>
            <a:off x="3923928" y="443711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n</a:t>
            </a:r>
            <a:r>
              <a:rPr lang="de-DE" baseline="-25000" dirty="0" err="1"/>
              <a:t>i</a:t>
            </a:r>
            <a:r>
              <a:rPr lang="de-DE" dirty="0"/>
              <a:t> : </a:t>
            </a:r>
            <a:r>
              <a:rPr lang="de-DE" dirty="0" err="1"/>
              <a:t>no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interruption</a:t>
            </a:r>
            <a:r>
              <a:rPr lang="de-DE" dirty="0"/>
              <a:t> i</a:t>
            </a:r>
          </a:p>
          <a:p>
            <a:pPr algn="l"/>
            <a:r>
              <a:rPr lang="de-DE" dirty="0" err="1"/>
              <a:t>t</a:t>
            </a:r>
            <a:r>
              <a:rPr lang="de-DE" baseline="-25000" dirty="0" err="1"/>
              <a:t>i</a:t>
            </a:r>
            <a:r>
              <a:rPr lang="de-DE" dirty="0"/>
              <a:t> :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interruption</a:t>
            </a:r>
            <a:r>
              <a:rPr lang="de-DE" dirty="0"/>
              <a:t> i </a:t>
            </a:r>
            <a:r>
              <a:rPr lang="en-GB" dirty="0"/>
              <a:t>[min]</a:t>
            </a:r>
            <a:endParaRPr lang="de-DE" dirty="0"/>
          </a:p>
          <a:p>
            <a:pPr algn="l"/>
            <a:r>
              <a:rPr lang="de-DE" dirty="0"/>
              <a:t>N : </a:t>
            </a:r>
            <a:r>
              <a:rPr lang="de-DE" dirty="0" err="1"/>
              <a:t>no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  <a:p>
            <a:pPr algn="l"/>
            <a:r>
              <a:rPr lang="de-DE" dirty="0"/>
              <a:t>U : </a:t>
            </a:r>
            <a:r>
              <a:rPr lang="de-DE" dirty="0" err="1"/>
              <a:t>no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interruptions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SAIDI – System Average Interruption Index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3D1529-24F3-416E-8E0C-01CDA0AD7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01" y="1771720"/>
            <a:ext cx="5320536" cy="47863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3376531-0155-4857-9EAE-77E6FAACD016}"/>
              </a:ext>
            </a:extLst>
          </p:cNvPr>
          <p:cNvSpPr txBox="1"/>
          <p:nvPr/>
        </p:nvSpPr>
        <p:spPr>
          <a:xfrm>
            <a:off x="6872079" y="622996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CEER, 2018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4805F6-D4EC-4148-9C39-5A71701E5951}"/>
              </a:ext>
            </a:extLst>
          </p:cNvPr>
          <p:cNvSpPr txBox="1"/>
          <p:nvPr/>
        </p:nvSpPr>
        <p:spPr>
          <a:xfrm>
            <a:off x="5724128" y="1844824"/>
            <a:ext cx="287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Unplanned</a:t>
            </a:r>
            <a:r>
              <a:rPr lang="de-DE" dirty="0"/>
              <a:t> SAIDI,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exceptional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(</a:t>
            </a:r>
            <a:r>
              <a:rPr lang="de-DE" dirty="0" err="1"/>
              <a:t>minutes</a:t>
            </a:r>
            <a:r>
              <a:rPr lang="de-DE" dirty="0"/>
              <a:t> per </a:t>
            </a:r>
            <a:r>
              <a:rPr lang="de-DE" dirty="0" err="1"/>
              <a:t>customer</a:t>
            </a:r>
            <a:r>
              <a:rPr lang="de-DE" dirty="0"/>
              <a:t>)</a:t>
            </a:r>
          </a:p>
          <a:p>
            <a:pPr algn="l"/>
            <a:r>
              <a:rPr lang="de-DE" dirty="0"/>
              <a:t>(2002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– 2016)</a:t>
            </a:r>
          </a:p>
        </p:txBody>
      </p:sp>
    </p:spTree>
    <p:extLst>
      <p:ext uri="{BB962C8B-B14F-4D97-AF65-F5344CB8AC3E}">
        <p14:creationId xmlns:p14="http://schemas.microsoft.com/office/powerpoint/2010/main" val="36715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Security of supply indicators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4339D56B-0464-45FD-9D15-7D79E5276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42" y="1924050"/>
            <a:ext cx="6567842" cy="4393484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2285E43-79CD-471B-9149-18B99D99619D}"/>
              </a:ext>
            </a:extLst>
          </p:cNvPr>
          <p:cNvSpPr txBox="1"/>
          <p:nvPr/>
        </p:nvSpPr>
        <p:spPr>
          <a:xfrm>
            <a:off x="323528" y="2060848"/>
            <a:ext cx="11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A23509-98B6-4A0A-B041-6D106B264181}"/>
              </a:ext>
            </a:extLst>
          </p:cNvPr>
          <p:cNvSpPr txBox="1"/>
          <p:nvPr/>
        </p:nvSpPr>
        <p:spPr>
          <a:xfrm>
            <a:off x="7114951" y="5978285"/>
            <a:ext cx="11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Quality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885C86-711C-4F9D-AEE3-1923284C6346}"/>
              </a:ext>
            </a:extLst>
          </p:cNvPr>
          <p:cNvSpPr txBox="1"/>
          <p:nvPr/>
        </p:nvSpPr>
        <p:spPr>
          <a:xfrm>
            <a:off x="6660232" y="2852936"/>
            <a:ext cx="11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2060"/>
                </a:solidFill>
              </a:rPr>
              <a:t>Grid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cost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50D2DBB-B86E-4F78-82B3-524D97E51E9F}"/>
              </a:ext>
            </a:extLst>
          </p:cNvPr>
          <p:cNvSpPr txBox="1"/>
          <p:nvPr/>
        </p:nvSpPr>
        <p:spPr>
          <a:xfrm>
            <a:off x="6732240" y="4790201"/>
            <a:ext cx="113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2060"/>
                </a:solidFill>
              </a:rPr>
              <a:t>Value </a:t>
            </a:r>
            <a:r>
              <a:rPr lang="de-DE" sz="1800" dirty="0" err="1">
                <a:solidFill>
                  <a:srgbClr val="002060"/>
                </a:solidFill>
              </a:rPr>
              <a:t>of</a:t>
            </a:r>
            <a:r>
              <a:rPr lang="de-DE" sz="1800" dirty="0">
                <a:solidFill>
                  <a:srgbClr val="002060"/>
                </a:solidFill>
              </a:rPr>
              <a:t> lost </a:t>
            </a:r>
            <a:r>
              <a:rPr lang="de-DE" sz="1800" dirty="0" err="1">
                <a:solidFill>
                  <a:srgbClr val="002060"/>
                </a:solidFill>
              </a:rPr>
              <a:t>load</a:t>
            </a:r>
            <a:r>
              <a:rPr lang="de-DE" sz="1800" dirty="0">
                <a:solidFill>
                  <a:srgbClr val="002060"/>
                </a:solidFill>
              </a:rPr>
              <a:t> (</a:t>
            </a:r>
            <a:r>
              <a:rPr lang="de-DE" sz="1800" dirty="0" err="1">
                <a:solidFill>
                  <a:srgbClr val="002060"/>
                </a:solidFill>
              </a:rPr>
              <a:t>VoLL</a:t>
            </a:r>
            <a:r>
              <a:rPr lang="de-DE" sz="1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58CB82-F21E-4563-9DFC-FC35A5BF04AA}"/>
              </a:ext>
            </a:extLst>
          </p:cNvPr>
          <p:cNvSpPr txBox="1"/>
          <p:nvPr/>
        </p:nvSpPr>
        <p:spPr>
          <a:xfrm>
            <a:off x="3174756" y="3936126"/>
            <a:ext cx="135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FFC000"/>
                </a:solidFill>
              </a:rPr>
              <a:t>Total </a:t>
            </a:r>
            <a:r>
              <a:rPr lang="de-DE" sz="1800" dirty="0" err="1">
                <a:solidFill>
                  <a:srgbClr val="FFC000"/>
                </a:solidFill>
              </a:rPr>
              <a:t>cost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5F9DFF6-1A8E-4388-988D-1E836DCE027C}"/>
              </a:ext>
            </a:extLst>
          </p:cNvPr>
          <p:cNvSpPr txBox="1"/>
          <p:nvPr/>
        </p:nvSpPr>
        <p:spPr>
          <a:xfrm>
            <a:off x="5716122" y="6370394"/>
            <a:ext cx="279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E-Bridge, ZEW &amp; FGH (2020)</a:t>
            </a:r>
          </a:p>
        </p:txBody>
      </p:sp>
    </p:spTree>
    <p:extLst>
      <p:ext uri="{BB962C8B-B14F-4D97-AF65-F5344CB8AC3E}">
        <p14:creationId xmlns:p14="http://schemas.microsoft.com/office/powerpoint/2010/main" val="337142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Single buyer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Free wholesale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Fully liberalised market with retail competition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Recap: Electricity market structure types</a:t>
            </a:r>
          </a:p>
        </p:txBody>
      </p:sp>
    </p:spTree>
    <p:extLst>
      <p:ext uri="{BB962C8B-B14F-4D97-AF65-F5344CB8AC3E}">
        <p14:creationId xmlns:p14="http://schemas.microsoft.com/office/powerpoint/2010/main" val="271243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Single buyer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7DEFAC-F1E7-48AE-9C0F-F6448EA69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8" y="2132856"/>
            <a:ext cx="6886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Power pool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5079179-53F1-46D3-BC28-919BD8D1F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060848"/>
            <a:ext cx="68961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Wholesale competition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C5C8E0-907F-4B88-B338-AC9C1437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28849"/>
            <a:ext cx="6896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Retail competition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A11B60A-1FBE-44BF-81B1-821236FC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08" y="2132856"/>
            <a:ext cx="69246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Single </a:t>
            </a:r>
            <a:r>
              <a:rPr lang="de-DE" dirty="0" err="1"/>
              <a:t>buyer</a:t>
            </a:r>
            <a:r>
              <a:rPr lang="de-DE" dirty="0"/>
              <a:t>			→ </a:t>
            </a:r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 pool			→ </a:t>
            </a:r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Free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Fully </a:t>
            </a:r>
            <a:r>
              <a:rPr lang="de-DE" dirty="0" err="1"/>
              <a:t>liberalised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		 →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3543300" lvl="8" indent="0">
              <a:buNone/>
            </a:pPr>
            <a:r>
              <a:rPr lang="de-DE" dirty="0"/>
              <a:t>	      </a:t>
            </a:r>
            <a:r>
              <a:rPr lang="de-DE" dirty="0" err="1"/>
              <a:t>unregulated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marL="3543300" lvl="8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retail under different market structures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22AFDF-8224-40DD-8999-C8EEB1B3F2A9}"/>
              </a:ext>
            </a:extLst>
          </p:cNvPr>
          <p:cNvSpPr txBox="1"/>
          <p:nvPr/>
        </p:nvSpPr>
        <p:spPr>
          <a:xfrm>
            <a:off x="4932040" y="294780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large </a:t>
            </a:r>
            <a:r>
              <a:rPr lang="de-DE" sz="1800" dirty="0" err="1"/>
              <a:t>consumers</a:t>
            </a:r>
            <a:r>
              <a:rPr lang="de-DE" sz="1800" dirty="0"/>
              <a:t> 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eligible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participate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wholesale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</a:t>
            </a:r>
          </a:p>
          <a:p>
            <a:pPr algn="l"/>
            <a:endParaRPr lang="de-DE" sz="1800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65AE2F96-329F-4457-B542-F15CBB409A92}"/>
              </a:ext>
            </a:extLst>
          </p:cNvPr>
          <p:cNvSpPr/>
          <p:nvPr/>
        </p:nvSpPr>
        <p:spPr bwMode="auto">
          <a:xfrm>
            <a:off x="4391981" y="2636912"/>
            <a:ext cx="216024" cy="1200329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7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The </a:t>
            </a:r>
            <a:r>
              <a:rPr lang="de-DE" dirty="0" err="1"/>
              <a:t>ultimate</a:t>
            </a:r>
            <a:r>
              <a:rPr lang="de-DE" dirty="0"/>
              <a:t> rationale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liberalisation</a:t>
            </a:r>
            <a:r>
              <a:rPr lang="de-DE" dirty="0"/>
              <a:t>/</a:t>
            </a:r>
            <a:r>
              <a:rPr lang="de-DE" dirty="0" err="1"/>
              <a:t>restructuring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prospect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achievable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. 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final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switch supplier </a:t>
            </a:r>
            <a:r>
              <a:rPr lang="de-DE" dirty="0" err="1"/>
              <a:t>creates</a:t>
            </a:r>
            <a:r>
              <a:rPr lang="de-DE" dirty="0"/>
              <a:t> a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competition</a:t>
            </a:r>
          </a:p>
        </p:txBody>
      </p:sp>
    </p:spTree>
    <p:extLst>
      <p:ext uri="{BB962C8B-B14F-4D97-AF65-F5344CB8AC3E}">
        <p14:creationId xmlns:p14="http://schemas.microsoft.com/office/powerpoint/2010/main" val="26602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relieves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bottlenecks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limited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correcting</a:t>
            </a:r>
            <a:r>
              <a:rPr lang="de-DE" dirty="0"/>
              <a:t> (</a:t>
            </a:r>
            <a:r>
              <a:rPr lang="de-DE" dirty="0" err="1"/>
              <a:t>cost-based</a:t>
            </a:r>
            <a:r>
              <a:rPr lang="de-DE" dirty="0"/>
              <a:t>) power plant </a:t>
            </a:r>
            <a:r>
              <a:rPr lang="de-DE" dirty="0" err="1"/>
              <a:t>dispatch</a:t>
            </a:r>
            <a:r>
              <a:rPr lang="de-DE" dirty="0"/>
              <a:t> </a:t>
            </a:r>
            <a:r>
              <a:rPr lang="de-DE" dirty="0" err="1"/>
              <a:t>decisions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Countertrading</a:t>
            </a:r>
            <a:endParaRPr lang="de-DE" dirty="0"/>
          </a:p>
          <a:p>
            <a:pPr marL="0" indent="0"/>
            <a:r>
              <a:rPr lang="de-DE" sz="1400" b="1" i="1" dirty="0">
                <a:solidFill>
                  <a:srgbClr val="002060"/>
                </a:solidFill>
              </a:rPr>
              <a:t>TSO counter-trades </a:t>
            </a:r>
            <a:r>
              <a:rPr lang="de-DE" sz="1400" b="1" i="1" dirty="0" err="1">
                <a:solidFill>
                  <a:srgbClr val="002060"/>
                </a:solidFill>
              </a:rPr>
              <a:t>against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the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flow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of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congestion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between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bidding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zones</a:t>
            </a:r>
            <a:r>
              <a:rPr lang="de-DE" sz="1400" b="1" i="1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Redispatch</a:t>
            </a:r>
            <a:endParaRPr lang="de-DE" dirty="0"/>
          </a:p>
          <a:p>
            <a:pPr marL="0" indent="0"/>
            <a:r>
              <a:rPr lang="de-DE" sz="1400" b="1" i="1" dirty="0" err="1">
                <a:solidFill>
                  <a:srgbClr val="002060"/>
                </a:solidFill>
              </a:rPr>
              <a:t>ramping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up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certain</a:t>
            </a:r>
            <a:r>
              <a:rPr lang="de-DE" sz="1400" b="1" i="1" dirty="0">
                <a:solidFill>
                  <a:srgbClr val="002060"/>
                </a:solidFill>
              </a:rPr>
              <a:t> power plants </a:t>
            </a:r>
            <a:r>
              <a:rPr lang="de-DE" sz="1400" b="1" i="1" dirty="0" err="1">
                <a:solidFill>
                  <a:srgbClr val="002060"/>
                </a:solidFill>
              </a:rPr>
              <a:t>while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ramping</a:t>
            </a:r>
            <a:r>
              <a:rPr lang="de-DE" sz="1400" b="1" i="1" dirty="0">
                <a:solidFill>
                  <a:srgbClr val="002060"/>
                </a:solidFill>
              </a:rPr>
              <a:t> down </a:t>
            </a:r>
            <a:r>
              <a:rPr lang="de-DE" sz="1400" b="1" i="1" dirty="0" err="1">
                <a:solidFill>
                  <a:srgbClr val="002060"/>
                </a:solidFill>
              </a:rPr>
              <a:t>certain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other</a:t>
            </a:r>
            <a:r>
              <a:rPr lang="de-DE" sz="1400" b="1" i="1" dirty="0">
                <a:solidFill>
                  <a:srgbClr val="002060"/>
                </a:solidFill>
              </a:rPr>
              <a:t> power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Feed-in </a:t>
            </a:r>
            <a:r>
              <a:rPr lang="de-DE" dirty="0" err="1"/>
              <a:t>management</a:t>
            </a:r>
            <a:r>
              <a:rPr lang="de-DE" dirty="0"/>
              <a:t> (</a:t>
            </a:r>
            <a:r>
              <a:rPr lang="de-DE" dirty="0" err="1"/>
              <a:t>Einsman</a:t>
            </a:r>
            <a:r>
              <a:rPr lang="de-DE" dirty="0"/>
              <a:t>)</a:t>
            </a:r>
          </a:p>
          <a:p>
            <a:pPr marL="0" indent="0"/>
            <a:r>
              <a:rPr lang="de-DE" sz="1400" b="1" i="1" dirty="0" err="1">
                <a:solidFill>
                  <a:srgbClr val="002060"/>
                </a:solidFill>
              </a:rPr>
              <a:t>ramping</a:t>
            </a:r>
            <a:r>
              <a:rPr lang="de-DE" sz="1400" b="1" i="1" dirty="0">
                <a:solidFill>
                  <a:srgbClr val="002060"/>
                </a:solidFill>
              </a:rPr>
              <a:t> down </a:t>
            </a:r>
            <a:r>
              <a:rPr lang="de-DE" sz="1400" b="1" i="1" dirty="0" err="1">
                <a:solidFill>
                  <a:srgbClr val="002060"/>
                </a:solidFill>
              </a:rPr>
              <a:t>renewable</a:t>
            </a:r>
            <a:r>
              <a:rPr lang="de-DE" sz="1400" b="1" i="1" dirty="0">
                <a:solidFill>
                  <a:srgbClr val="002060"/>
                </a:solidFill>
              </a:rPr>
              <a:t> power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  <a:p>
            <a:pPr marL="0" indent="0"/>
            <a:r>
              <a:rPr lang="de-DE" sz="1400" b="1" i="1" dirty="0">
                <a:solidFill>
                  <a:srgbClr val="002060"/>
                </a:solidFill>
              </a:rPr>
              <a:t>power plants </a:t>
            </a:r>
            <a:r>
              <a:rPr lang="de-DE" sz="1400" b="1" i="1" dirty="0" err="1">
                <a:solidFill>
                  <a:srgbClr val="002060"/>
                </a:solidFill>
              </a:rPr>
              <a:t>kept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available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for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service</a:t>
            </a:r>
            <a:r>
              <a:rPr lang="de-DE" sz="1400" b="1" i="1" dirty="0">
                <a:solidFill>
                  <a:srgbClr val="002060"/>
                </a:solidFill>
              </a:rPr>
              <a:t> but not operational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Congestion management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CF96F52E-ED2B-491A-A7C3-CAEF648F11A2}"/>
              </a:ext>
            </a:extLst>
          </p:cNvPr>
          <p:cNvSpPr/>
          <p:nvPr/>
        </p:nvSpPr>
        <p:spPr bwMode="auto">
          <a:xfrm>
            <a:off x="7812359" y="3957637"/>
            <a:ext cx="216024" cy="187220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A4171F-18CA-4120-BE67-3461E3A71AE7}"/>
              </a:ext>
            </a:extLst>
          </p:cNvPr>
          <p:cNvSpPr txBox="1"/>
          <p:nvPr/>
        </p:nvSpPr>
        <p:spPr>
          <a:xfrm>
            <a:off x="7884369" y="4632131"/>
            <a:ext cx="136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err="1">
                <a:solidFill>
                  <a:srgbClr val="002060"/>
                </a:solidFill>
              </a:rPr>
              <a:t>against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remuneration</a:t>
            </a:r>
            <a:endParaRPr lang="de-DE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5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Large </a:t>
            </a:r>
            <a:r>
              <a:rPr lang="de-DE" dirty="0" err="1"/>
              <a:t>vertically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utilities: E.ON, RWE, Vattenfall, EnBW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Municipal utilities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Retailers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ownership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Small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retailers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regional: </a:t>
            </a:r>
            <a:r>
              <a:rPr lang="de-DE" dirty="0" err="1"/>
              <a:t>distribution</a:t>
            </a:r>
            <a:r>
              <a:rPr lang="de-DE" dirty="0"/>
              <a:t> network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Default supplier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designated</a:t>
            </a:r>
            <a:r>
              <a:rPr lang="de-DE" dirty="0"/>
              <a:t> supplier </a:t>
            </a:r>
            <a:r>
              <a:rPr lang="de-DE" dirty="0" err="1"/>
              <a:t>obliged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(in Germany: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supplying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largest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).</a:t>
            </a:r>
          </a:p>
          <a:p>
            <a:pPr marL="0" indent="0"/>
            <a:r>
              <a:rPr lang="de-DE" dirty="0"/>
              <a:t>Apart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alternative </a:t>
            </a:r>
            <a:r>
              <a:rPr lang="de-DE" dirty="0" err="1"/>
              <a:t>tariffs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Categories of suppliers in the German market</a:t>
            </a:r>
          </a:p>
        </p:txBody>
      </p:sp>
    </p:spTree>
    <p:extLst>
      <p:ext uri="{BB962C8B-B14F-4D97-AF65-F5344CB8AC3E}">
        <p14:creationId xmlns:p14="http://schemas.microsoft.com/office/powerpoint/2010/main" val="117066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Household </a:t>
            </a:r>
            <a:r>
              <a:rPr lang="de-DE" dirty="0" err="1"/>
              <a:t>customers</a:t>
            </a:r>
            <a:r>
              <a:rPr lang="de-DE" dirty="0"/>
              <a:t>: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10.000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residential</a:t>
            </a:r>
            <a:r>
              <a:rPr lang="de-DE" dirty="0"/>
              <a:t> &amp;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commercial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(SLP) - </a:t>
            </a:r>
            <a:r>
              <a:rPr lang="de-DE" dirty="0" err="1"/>
              <a:t>approximation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Non-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: all </a:t>
            </a:r>
            <a:r>
              <a:rPr lang="de-DE" dirty="0" err="1"/>
              <a:t>other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commercial</a:t>
            </a:r>
            <a:r>
              <a:rPr lang="de-DE" dirty="0"/>
              <a:t> (&gt; 10.000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) &amp; </a:t>
            </a:r>
            <a:r>
              <a:rPr lang="de-DE" dirty="0" err="1"/>
              <a:t>industrial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/>
              <a:t>registered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(RLM): &gt;100 </a:t>
            </a:r>
            <a:r>
              <a:rPr lang="de-DE" dirty="0" err="1"/>
              <a:t>GWh</a:t>
            </a:r>
            <a:r>
              <a:rPr lang="de-DE" dirty="0"/>
              <a:t> p.a.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Categories of final customers</a:t>
            </a:r>
          </a:p>
        </p:txBody>
      </p:sp>
    </p:spTree>
    <p:extLst>
      <p:ext uri="{BB962C8B-B14F-4D97-AF65-F5344CB8AC3E}">
        <p14:creationId xmlns:p14="http://schemas.microsoft.com/office/powerpoint/2010/main" val="366947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supplier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Types</a:t>
            </a:r>
            <a:r>
              <a:rPr lang="de-DE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 err="1"/>
              <a:t>default</a:t>
            </a:r>
            <a:r>
              <a:rPr lang="de-DE" sz="1800" dirty="0"/>
              <a:t> </a:t>
            </a:r>
            <a:r>
              <a:rPr lang="de-DE" sz="1800" dirty="0" err="1"/>
              <a:t>supply</a:t>
            </a: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alternative </a:t>
            </a:r>
            <a:r>
              <a:rPr lang="de-DE" sz="1800" dirty="0" err="1"/>
              <a:t>tariff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default</a:t>
            </a:r>
            <a:r>
              <a:rPr lang="de-DE" sz="1800" dirty="0"/>
              <a:t> supplier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alternative supplier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Typically</a:t>
            </a:r>
            <a:r>
              <a:rPr lang="de-DE" dirty="0"/>
              <a:t>, supplier </a:t>
            </a:r>
            <a:r>
              <a:rPr lang="de-DE" dirty="0" err="1"/>
              <a:t>has</a:t>
            </a:r>
            <a:r>
              <a:rPr lang="de-DE" dirty="0"/>
              <a:t> BRP </a:t>
            </a:r>
            <a:r>
              <a:rPr lang="de-DE" dirty="0" err="1"/>
              <a:t>role</a:t>
            </a:r>
            <a:r>
              <a:rPr lang="de-DE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(Network </a:t>
            </a:r>
            <a:r>
              <a:rPr lang="de-DE" dirty="0" err="1"/>
              <a:t>contract</a:t>
            </a:r>
            <a:r>
              <a:rPr lang="de-DE" dirty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Metering and </a:t>
            </a:r>
            <a:r>
              <a:rPr lang="de-DE" dirty="0" err="1"/>
              <a:t>metering</a:t>
            </a:r>
            <a:r>
              <a:rPr lang="de-DE" dirty="0"/>
              <a:t> </a:t>
            </a:r>
            <a:r>
              <a:rPr lang="de-DE" dirty="0" err="1"/>
              <a:t>charges</a:t>
            </a:r>
            <a:endParaRPr lang="de-DE" dirty="0"/>
          </a:p>
          <a:p>
            <a:pPr marL="98425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Network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–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Contractual set-up for electricity consumer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9D6DB7-4662-4F22-965D-1599EAC6D887}"/>
              </a:ext>
            </a:extLst>
          </p:cNvPr>
          <p:cNvSpPr txBox="1"/>
          <p:nvPr/>
        </p:nvSpPr>
        <p:spPr>
          <a:xfrm>
            <a:off x="5220072" y="4864809"/>
            <a:ext cx="352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002060"/>
                </a:solidFill>
              </a:rPr>
              <a:t>Metering responsibility: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by default – grid operator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by opt-in – independent metering company </a:t>
            </a:r>
            <a:endParaRPr lang="de-DE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1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FAE4CBD8-C14C-4991-A9AB-25A974C88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19" y="2642851"/>
            <a:ext cx="3241050" cy="30488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Supplier structure: Industrial and household customers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DB28D0-8C86-423C-97DB-9CD4F9FA3713}"/>
              </a:ext>
            </a:extLst>
          </p:cNvPr>
          <p:cNvSpPr txBox="1"/>
          <p:nvPr/>
        </p:nvSpPr>
        <p:spPr>
          <a:xfrm>
            <a:off x="3491031" y="2433472"/>
            <a:ext cx="118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Baseline</a:t>
            </a:r>
          </a:p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33,20 TWh</a:t>
            </a:r>
          </a:p>
          <a:p>
            <a:pPr algn="l"/>
            <a:r>
              <a:rPr lang="de-DE" dirty="0"/>
              <a:t>27,8%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873257-9DFD-4190-92E4-A5F33C01DA6E}"/>
              </a:ext>
            </a:extLst>
          </p:cNvPr>
          <p:cNvSpPr txBox="1"/>
          <p:nvPr/>
        </p:nvSpPr>
        <p:spPr>
          <a:xfrm>
            <a:off x="395536" y="536656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Alternative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49,30 TWh</a:t>
            </a:r>
          </a:p>
          <a:p>
            <a:pPr algn="l"/>
            <a:r>
              <a:rPr lang="de-DE" dirty="0"/>
              <a:t>41,2%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79077D-781C-48AD-9672-1BBBB7587733}"/>
              </a:ext>
            </a:extLst>
          </p:cNvPr>
          <p:cNvSpPr txBox="1"/>
          <p:nvPr/>
        </p:nvSpPr>
        <p:spPr>
          <a:xfrm>
            <a:off x="230001" y="2379235"/>
            <a:ext cx="118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alternative supplier</a:t>
            </a:r>
          </a:p>
          <a:p>
            <a:pPr algn="l"/>
            <a:r>
              <a:rPr lang="de-DE" dirty="0"/>
              <a:t>37,10 TWh</a:t>
            </a:r>
          </a:p>
          <a:p>
            <a:pPr algn="l"/>
            <a:r>
              <a:rPr lang="de-DE" dirty="0"/>
              <a:t>31,0%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49B11-D772-4400-8EFE-63FDA01CAD54}"/>
              </a:ext>
            </a:extLst>
          </p:cNvPr>
          <p:cNvSpPr txBox="1"/>
          <p:nvPr/>
        </p:nvSpPr>
        <p:spPr>
          <a:xfrm>
            <a:off x="971600" y="206084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Household </a:t>
            </a:r>
            <a:r>
              <a:rPr lang="de-DE" sz="1600" b="1" dirty="0" err="1"/>
              <a:t>customers</a:t>
            </a:r>
            <a:endParaRPr lang="de-DE" sz="16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6E1E011-EDDB-4BE2-BFCF-714519807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4625"/>
            <a:ext cx="3168351" cy="298626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6B65E9B-AE7E-420C-BB31-4316BCB78E4C}"/>
              </a:ext>
            </a:extLst>
          </p:cNvPr>
          <p:cNvSpPr txBox="1"/>
          <p:nvPr/>
        </p:nvSpPr>
        <p:spPr>
          <a:xfrm>
            <a:off x="4080073" y="3567086"/>
            <a:ext cx="118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Baseline</a:t>
            </a:r>
          </a:p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0,7 TWh</a:t>
            </a:r>
          </a:p>
          <a:p>
            <a:pPr algn="l"/>
            <a:r>
              <a:rPr lang="de-DE" dirty="0"/>
              <a:t>&lt; 1%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C0CE78-A358-4FDB-9C98-BB865F6E8BF5}"/>
              </a:ext>
            </a:extLst>
          </p:cNvPr>
          <p:cNvSpPr txBox="1"/>
          <p:nvPr/>
        </p:nvSpPr>
        <p:spPr>
          <a:xfrm>
            <a:off x="4233087" y="508305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Alternative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72 TWh</a:t>
            </a:r>
          </a:p>
          <a:p>
            <a:pPr algn="l"/>
            <a:r>
              <a:rPr lang="de-DE" dirty="0"/>
              <a:t>27%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2748AC-6CA7-4807-8884-0DB5B1456E55}"/>
              </a:ext>
            </a:extLst>
          </p:cNvPr>
          <p:cNvSpPr txBox="1"/>
          <p:nvPr/>
        </p:nvSpPr>
        <p:spPr>
          <a:xfrm>
            <a:off x="7954280" y="2383875"/>
            <a:ext cx="118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alternative supplier</a:t>
            </a:r>
          </a:p>
          <a:p>
            <a:pPr algn="l"/>
            <a:r>
              <a:rPr lang="de-DE" dirty="0"/>
              <a:t>189 TWh</a:t>
            </a:r>
          </a:p>
          <a:p>
            <a:pPr algn="l"/>
            <a:r>
              <a:rPr lang="de-DE" dirty="0"/>
              <a:t>72%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02D6C16-3B4C-4859-B894-3CB27C1FD48E}"/>
              </a:ext>
            </a:extLst>
          </p:cNvPr>
          <p:cNvSpPr txBox="1"/>
          <p:nvPr/>
        </p:nvSpPr>
        <p:spPr>
          <a:xfrm>
            <a:off x="5202723" y="205742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RLM </a:t>
            </a:r>
            <a:r>
              <a:rPr lang="de-DE" sz="1600" b="1" dirty="0" err="1"/>
              <a:t>customers</a:t>
            </a:r>
            <a:endParaRPr lang="de-DE" sz="16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12A4B0-E4D1-46CB-A976-2FBF843D5D25}"/>
              </a:ext>
            </a:extLst>
          </p:cNvPr>
          <p:cNvSpPr txBox="1"/>
          <p:nvPr/>
        </p:nvSpPr>
        <p:spPr>
          <a:xfrm>
            <a:off x="6026137" y="6382223"/>
            <a:ext cx="2574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2018</a:t>
            </a:r>
          </a:p>
        </p:txBody>
      </p:sp>
    </p:spTree>
    <p:extLst>
      <p:ext uri="{BB962C8B-B14F-4D97-AF65-F5344CB8AC3E}">
        <p14:creationId xmlns:p14="http://schemas.microsoft.com/office/powerpoint/2010/main" val="676560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DD09C7C7-B986-4A32-8060-A6F73310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069" y="2625645"/>
            <a:ext cx="1930741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price composition: Household customers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10332C-FCEF-4402-8D5B-39A02BFD70D6}"/>
              </a:ext>
            </a:extLst>
          </p:cNvPr>
          <p:cNvSpPr txBox="1"/>
          <p:nvPr/>
        </p:nvSpPr>
        <p:spPr>
          <a:xfrm>
            <a:off x="1432109" y="35941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Taxes</a:t>
            </a:r>
            <a:r>
              <a:rPr lang="de-DE" sz="1800" dirty="0"/>
              <a:t> and </a:t>
            </a:r>
            <a:r>
              <a:rPr lang="de-DE" sz="1800" dirty="0" err="1"/>
              <a:t>levies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903B45-1714-44B0-94DD-6C128CBAB009}"/>
              </a:ext>
            </a:extLst>
          </p:cNvPr>
          <p:cNvSpPr txBox="1"/>
          <p:nvPr/>
        </p:nvSpPr>
        <p:spPr>
          <a:xfrm>
            <a:off x="1864355" y="4864790"/>
            <a:ext cx="187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tariffs</a:t>
            </a:r>
            <a:endParaRPr lang="de-DE" sz="1800" dirty="0"/>
          </a:p>
          <a:p>
            <a:r>
              <a:rPr lang="de-DE" sz="1800" dirty="0"/>
              <a:t>(incl. </a:t>
            </a:r>
            <a:r>
              <a:rPr lang="de-DE" sz="1800" dirty="0" err="1"/>
              <a:t>metering</a:t>
            </a:r>
            <a:r>
              <a:rPr lang="de-DE" sz="1800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DB05BC-E8DA-4FFA-AF70-B17649B9D9E6}"/>
              </a:ext>
            </a:extLst>
          </p:cNvPr>
          <p:cNvSpPr txBox="1"/>
          <p:nvPr/>
        </p:nvSpPr>
        <p:spPr>
          <a:xfrm>
            <a:off x="2095764" y="5733061"/>
            <a:ext cx="164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Electricity</a:t>
            </a:r>
            <a:endParaRPr lang="de-DE" sz="1800" dirty="0"/>
          </a:p>
          <a:p>
            <a:r>
              <a:rPr lang="de-DE" sz="1800" dirty="0" err="1"/>
              <a:t>procurement</a:t>
            </a:r>
            <a:r>
              <a:rPr lang="de-DE" sz="1800" dirty="0"/>
              <a:t>,</a:t>
            </a:r>
          </a:p>
          <a:p>
            <a:r>
              <a:rPr lang="de-DE" sz="1800" dirty="0" err="1"/>
              <a:t>retail</a:t>
            </a:r>
            <a:endParaRPr lang="de-DE" sz="1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D5AB68-4EF8-4116-9BD8-C404CF2B7D94}"/>
              </a:ext>
            </a:extLst>
          </p:cNvPr>
          <p:cNvSpPr txBox="1"/>
          <p:nvPr/>
        </p:nvSpPr>
        <p:spPr>
          <a:xfrm>
            <a:off x="5898513" y="5983410"/>
            <a:ext cx="160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Market-</a:t>
            </a:r>
            <a:r>
              <a:rPr lang="de-DE" sz="1800" dirty="0" err="1"/>
              <a:t>based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1239D3-8C86-4B8C-8F02-5407B91044E3}"/>
              </a:ext>
            </a:extLst>
          </p:cNvPr>
          <p:cNvSpPr txBox="1"/>
          <p:nvPr/>
        </p:nvSpPr>
        <p:spPr>
          <a:xfrm>
            <a:off x="2771800" y="1814110"/>
            <a:ext cx="391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Average </a:t>
            </a:r>
            <a:r>
              <a:rPr lang="de-DE" sz="1600" dirty="0" err="1"/>
              <a:t>composition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electricity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 German </a:t>
            </a:r>
            <a:r>
              <a:rPr lang="de-DE" sz="1600" dirty="0" err="1"/>
              <a:t>household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an annual </a:t>
            </a:r>
            <a:r>
              <a:rPr lang="de-DE" sz="1600" dirty="0" err="1"/>
              <a:t>consumption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3.500 kWh (2019)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12F6A0B-2E43-4B20-8892-1E4C01180A9D}"/>
              </a:ext>
            </a:extLst>
          </p:cNvPr>
          <p:cNvSpPr txBox="1"/>
          <p:nvPr/>
        </p:nvSpPr>
        <p:spPr>
          <a:xfrm>
            <a:off x="5895545" y="5003290"/>
            <a:ext cx="123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Regulated</a:t>
            </a:r>
            <a:endParaRPr lang="de-DE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B23B02-2A88-4782-AAF8-610C5DA0FD6C}"/>
              </a:ext>
            </a:extLst>
          </p:cNvPr>
          <p:cNvSpPr txBox="1"/>
          <p:nvPr/>
        </p:nvSpPr>
        <p:spPr>
          <a:xfrm>
            <a:off x="5898514" y="3594140"/>
            <a:ext cx="16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State-</a:t>
            </a:r>
            <a:r>
              <a:rPr lang="de-DE" sz="1800" dirty="0" err="1"/>
              <a:t>induced</a:t>
            </a:r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75934E7-10F4-417C-8010-51694431C3B8}"/>
              </a:ext>
            </a:extLst>
          </p:cNvPr>
          <p:cNvSpPr txBox="1"/>
          <p:nvPr/>
        </p:nvSpPr>
        <p:spPr>
          <a:xfrm>
            <a:off x="6385526" y="6495663"/>
            <a:ext cx="263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BDEW, 2019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31011F9-7317-4648-8D90-15D953DD3DDE}"/>
              </a:ext>
            </a:extLst>
          </p:cNvPr>
          <p:cNvSpPr txBox="1"/>
          <p:nvPr/>
        </p:nvSpPr>
        <p:spPr>
          <a:xfrm>
            <a:off x="1015644" y="254729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Average </a:t>
            </a:r>
            <a:r>
              <a:rPr lang="de-DE" sz="1800" dirty="0" err="1"/>
              <a:t>price</a:t>
            </a:r>
            <a:r>
              <a:rPr lang="de-DE" sz="1800" dirty="0"/>
              <a:t>:</a:t>
            </a:r>
          </a:p>
          <a:p>
            <a:r>
              <a:rPr lang="de-DE" sz="1800" b="1" dirty="0"/>
              <a:t>30,43 ct/kWh</a:t>
            </a:r>
          </a:p>
        </p:txBody>
      </p:sp>
    </p:spTree>
    <p:extLst>
      <p:ext uri="{BB962C8B-B14F-4D97-AF65-F5344CB8AC3E}">
        <p14:creationId xmlns:p14="http://schemas.microsoft.com/office/powerpoint/2010/main" val="100665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price composition: Household customers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10332C-FCEF-4402-8D5B-39A02BFD70D6}"/>
              </a:ext>
            </a:extLst>
          </p:cNvPr>
          <p:cNvSpPr txBox="1"/>
          <p:nvPr/>
        </p:nvSpPr>
        <p:spPr>
          <a:xfrm>
            <a:off x="22022" y="34130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Taxes</a:t>
            </a:r>
            <a:r>
              <a:rPr lang="de-DE" sz="1800" dirty="0"/>
              <a:t> and </a:t>
            </a:r>
            <a:r>
              <a:rPr lang="de-DE" sz="1800" dirty="0" err="1"/>
              <a:t>levies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903B45-1714-44B0-94DD-6C128CBAB009}"/>
              </a:ext>
            </a:extLst>
          </p:cNvPr>
          <p:cNvSpPr txBox="1"/>
          <p:nvPr/>
        </p:nvSpPr>
        <p:spPr>
          <a:xfrm>
            <a:off x="374920" y="4777604"/>
            <a:ext cx="187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tariffs</a:t>
            </a:r>
            <a:endParaRPr lang="de-DE" sz="1800" dirty="0"/>
          </a:p>
          <a:p>
            <a:r>
              <a:rPr lang="de-DE" sz="1800" dirty="0"/>
              <a:t>(incl. </a:t>
            </a:r>
            <a:r>
              <a:rPr lang="de-DE" sz="1800" dirty="0" err="1"/>
              <a:t>metering</a:t>
            </a:r>
            <a:r>
              <a:rPr lang="de-DE" sz="1800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DB05BC-E8DA-4FFA-AF70-B17649B9D9E6}"/>
              </a:ext>
            </a:extLst>
          </p:cNvPr>
          <p:cNvSpPr txBox="1"/>
          <p:nvPr/>
        </p:nvSpPr>
        <p:spPr>
          <a:xfrm>
            <a:off x="490625" y="5593522"/>
            <a:ext cx="164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Electricity</a:t>
            </a:r>
            <a:endParaRPr lang="de-DE" sz="1800" dirty="0"/>
          </a:p>
          <a:p>
            <a:r>
              <a:rPr lang="de-DE" sz="1800" dirty="0" err="1"/>
              <a:t>procurement</a:t>
            </a:r>
            <a:r>
              <a:rPr lang="de-DE" sz="1800" dirty="0"/>
              <a:t>,</a:t>
            </a:r>
          </a:p>
          <a:p>
            <a:r>
              <a:rPr lang="de-DE" sz="1800" dirty="0" err="1"/>
              <a:t>retail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1239D3-8C86-4B8C-8F02-5407B91044E3}"/>
              </a:ext>
            </a:extLst>
          </p:cNvPr>
          <p:cNvSpPr txBox="1"/>
          <p:nvPr/>
        </p:nvSpPr>
        <p:spPr>
          <a:xfrm>
            <a:off x="105337" y="1806510"/>
            <a:ext cx="391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Average </a:t>
            </a:r>
            <a:r>
              <a:rPr lang="de-DE" dirty="0" err="1"/>
              <a:t>composition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German 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annual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3.500 kWh (2019)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33776F-0599-4C55-A4DA-0901795D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9" y="1871058"/>
            <a:ext cx="2498440" cy="48746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6156255-532C-487A-BB8E-62D1B248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34" y="2576549"/>
            <a:ext cx="1727672" cy="407516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51F7F03-F995-494E-9230-5D570EC5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32" y="1835747"/>
            <a:ext cx="158100" cy="217066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FB34A42-73F9-42E8-A7C7-9A2D7AFBE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278" y="4238548"/>
            <a:ext cx="158100" cy="2072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3E4704A-9AA8-46B8-B63A-F0FF5A85A80B}"/>
              </a:ext>
            </a:extLst>
          </p:cNvPr>
          <p:cNvSpPr txBox="1"/>
          <p:nvPr/>
        </p:nvSpPr>
        <p:spPr>
          <a:xfrm>
            <a:off x="6760918" y="1753537"/>
            <a:ext cx="2383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  <a:p>
            <a:pPr algn="l"/>
            <a:r>
              <a:rPr lang="de-DE" dirty="0" err="1"/>
              <a:t>Interruptible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levy</a:t>
            </a:r>
            <a:r>
              <a:rPr lang="de-DE" dirty="0"/>
              <a:t> (</a:t>
            </a:r>
            <a:r>
              <a:rPr lang="de-DE" dirty="0" err="1"/>
              <a:t>AbLaV</a:t>
            </a:r>
            <a:r>
              <a:rPr lang="de-DE" dirty="0"/>
              <a:t>)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Offshore </a:t>
            </a:r>
            <a:r>
              <a:rPr lang="de-DE" dirty="0" err="1"/>
              <a:t>levy</a:t>
            </a:r>
            <a:endParaRPr lang="de-DE" dirty="0"/>
          </a:p>
          <a:p>
            <a:pPr algn="l"/>
            <a:endParaRPr lang="de-DE" sz="600" dirty="0"/>
          </a:p>
          <a:p>
            <a:pPr algn="l"/>
            <a:r>
              <a:rPr lang="de-DE" dirty="0"/>
              <a:t>Levy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compensate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(§19 </a:t>
            </a:r>
            <a:r>
              <a:rPr lang="de-DE" dirty="0" err="1"/>
              <a:t>StromNEV</a:t>
            </a:r>
            <a:r>
              <a:rPr lang="de-DE" dirty="0"/>
              <a:t>)</a:t>
            </a:r>
          </a:p>
          <a:p>
            <a:pPr algn="l"/>
            <a:endParaRPr lang="de-DE" sz="600" dirty="0"/>
          </a:p>
          <a:p>
            <a:pPr algn="l"/>
            <a:r>
              <a:rPr lang="de-DE" dirty="0"/>
              <a:t>CHP </a:t>
            </a:r>
            <a:r>
              <a:rPr lang="de-DE" dirty="0" err="1"/>
              <a:t>levy</a:t>
            </a:r>
            <a:r>
              <a:rPr lang="de-DE" dirty="0"/>
              <a:t> (KWK)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Green </a:t>
            </a:r>
            <a:r>
              <a:rPr lang="de-DE" dirty="0" err="1"/>
              <a:t>levy</a:t>
            </a:r>
            <a:r>
              <a:rPr lang="de-DE" dirty="0"/>
              <a:t> (EEG)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dirty="0" err="1"/>
              <a:t>Electricity</a:t>
            </a:r>
            <a:r>
              <a:rPr lang="de-DE" dirty="0"/>
              <a:t> tax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sz="600" dirty="0"/>
          </a:p>
          <a:p>
            <a:pPr algn="l"/>
            <a:r>
              <a:rPr lang="de-DE" dirty="0" err="1"/>
              <a:t>Concession</a:t>
            </a:r>
            <a:r>
              <a:rPr lang="de-DE" dirty="0"/>
              <a:t> </a:t>
            </a:r>
            <a:r>
              <a:rPr lang="de-DE" dirty="0" err="1"/>
              <a:t>levy</a:t>
            </a:r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sz="600" dirty="0"/>
          </a:p>
          <a:p>
            <a:pPr algn="l"/>
            <a:r>
              <a:rPr lang="de-DE" dirty="0"/>
              <a:t>VAT 19%</a:t>
            </a:r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3F09536B-1DA8-4F6B-A5A2-BFDC92D5CE43}"/>
              </a:ext>
            </a:extLst>
          </p:cNvPr>
          <p:cNvSpPr/>
          <p:nvPr/>
        </p:nvSpPr>
        <p:spPr bwMode="auto">
          <a:xfrm>
            <a:off x="3873962" y="2584534"/>
            <a:ext cx="161784" cy="2068602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Geschweifte Klammer links 19">
            <a:extLst>
              <a:ext uri="{FF2B5EF4-FFF2-40B4-BE49-F238E27FC236}">
                <a16:creationId xmlns:a16="http://schemas.microsoft.com/office/drawing/2014/main" id="{2E809478-A844-4B2A-9623-77AFF0C5B935}"/>
              </a:ext>
            </a:extLst>
          </p:cNvPr>
          <p:cNvSpPr/>
          <p:nvPr/>
        </p:nvSpPr>
        <p:spPr bwMode="auto">
          <a:xfrm>
            <a:off x="4607397" y="2079337"/>
            <a:ext cx="161784" cy="4572372"/>
          </a:xfrm>
          <a:prstGeom prst="lef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DE02749-417E-4699-998D-E96542B1581E}"/>
              </a:ext>
            </a:extLst>
          </p:cNvPr>
          <p:cNvCxnSpPr/>
          <p:nvPr/>
        </p:nvCxnSpPr>
        <p:spPr bwMode="auto">
          <a:xfrm>
            <a:off x="4121324" y="3618835"/>
            <a:ext cx="538331" cy="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13DB2EF-C171-46E2-937E-21B081FF558C}"/>
              </a:ext>
            </a:extLst>
          </p:cNvPr>
          <p:cNvSpPr txBox="1"/>
          <p:nvPr/>
        </p:nvSpPr>
        <p:spPr>
          <a:xfrm>
            <a:off x="6538416" y="6368149"/>
            <a:ext cx="214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BDEW, 2019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288F0F-43A5-4F94-97B8-42A6BF106034}"/>
              </a:ext>
            </a:extLst>
          </p:cNvPr>
          <p:cNvSpPr txBox="1"/>
          <p:nvPr/>
        </p:nvSpPr>
        <p:spPr>
          <a:xfrm>
            <a:off x="2202710" y="5391968"/>
            <a:ext cx="150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7,39 ct/kWh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C515C37-F2DC-4693-97A8-7A3CF46858D2}"/>
              </a:ext>
            </a:extLst>
          </p:cNvPr>
          <p:cNvSpPr txBox="1"/>
          <p:nvPr/>
        </p:nvSpPr>
        <p:spPr>
          <a:xfrm>
            <a:off x="2195870" y="6342482"/>
            <a:ext cx="1500365" cy="338554"/>
          </a:xfrm>
          <a:prstGeom prst="rect">
            <a:avLst/>
          </a:prstGeom>
          <a:solidFill>
            <a:srgbClr val="FFFFF3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7,06 ct/kWh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D8507A-1281-48B7-BB26-87F818E9F9EA}"/>
              </a:ext>
            </a:extLst>
          </p:cNvPr>
          <p:cNvSpPr txBox="1"/>
          <p:nvPr/>
        </p:nvSpPr>
        <p:spPr>
          <a:xfrm>
            <a:off x="2270741" y="3795933"/>
            <a:ext cx="150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15,98 ct/kWh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F536A66-0A6B-4753-BBB8-44670DF1F790}"/>
                  </a:ext>
                </a:extLst>
              </p14:cNvPr>
              <p14:cNvContentPartPr/>
              <p14:nvPr/>
            </p14:nvContentPartPr>
            <p14:xfrm>
              <a:off x="7181280" y="3475440"/>
              <a:ext cx="301320" cy="39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F536A66-0A6B-4753-BBB8-44670DF1F7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1920" y="3466080"/>
                <a:ext cx="32004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128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price composition: Industrial consumers</a:t>
            </a:r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5166DFB-D2F4-4B59-9B88-341839C89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02" y="1906186"/>
            <a:ext cx="3343820" cy="4651777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02044B-CE58-4C33-BE45-0F8BFD1713BC}"/>
              </a:ext>
            </a:extLst>
          </p:cNvPr>
          <p:cNvSpPr txBox="1"/>
          <p:nvPr/>
        </p:nvSpPr>
        <p:spPr>
          <a:xfrm>
            <a:off x="1115616" y="3539577"/>
            <a:ext cx="17056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Average </a:t>
            </a:r>
            <a:r>
              <a:rPr lang="de-DE" sz="1800" dirty="0" err="1"/>
              <a:t>price</a:t>
            </a:r>
            <a:r>
              <a:rPr lang="de-DE" sz="1800" dirty="0"/>
              <a:t> 2018:</a:t>
            </a:r>
          </a:p>
          <a:p>
            <a:r>
              <a:rPr lang="de-DE" sz="1800" b="1" dirty="0"/>
              <a:t>8,96 ct/kWh</a:t>
            </a:r>
          </a:p>
          <a:p>
            <a:endParaRPr lang="de-DE" dirty="0"/>
          </a:p>
          <a:p>
            <a:r>
              <a:rPr lang="de-DE" dirty="0"/>
              <a:t>Source: Eurostat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6A4166-8C16-475B-BFA1-EC3BA54DC931}"/>
              </a:ext>
            </a:extLst>
          </p:cNvPr>
          <p:cNvSpPr txBox="1"/>
          <p:nvPr/>
        </p:nvSpPr>
        <p:spPr>
          <a:xfrm>
            <a:off x="539750" y="1906186"/>
            <a:ext cx="228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large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annual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100 </a:t>
            </a:r>
            <a:r>
              <a:rPr lang="de-DE" dirty="0" err="1"/>
              <a:t>GWh</a:t>
            </a:r>
            <a:r>
              <a:rPr lang="de-DE" dirty="0"/>
              <a:t>/a:</a:t>
            </a:r>
          </a:p>
          <a:p>
            <a:r>
              <a:rPr lang="de-DE" dirty="0"/>
              <a:t>Max.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relief</a:t>
            </a:r>
            <a:r>
              <a:rPr lang="de-DE" dirty="0"/>
              <a:t> vs.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relief</a:t>
            </a:r>
            <a:r>
              <a:rPr lang="de-DE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499114-A061-4595-A7A7-2E9EF4AE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502" y="3464037"/>
            <a:ext cx="909075" cy="651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9100D7F-EBFF-400E-B620-B85269A7A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67" y="2410018"/>
            <a:ext cx="1383375" cy="44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5C8D07-0242-4405-8108-E11B9F49A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62" y="2528818"/>
            <a:ext cx="790500" cy="2368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02EAF31-A9B0-4B34-BFBC-546DD6E33FA0}"/>
              </a:ext>
            </a:extLst>
          </p:cNvPr>
          <p:cNvSpPr txBox="1"/>
          <p:nvPr/>
        </p:nvSpPr>
        <p:spPr>
          <a:xfrm>
            <a:off x="4115874" y="2493518"/>
            <a:ext cx="909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El. tax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29CCA7-CA30-44C9-A0AF-E2B75B664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369" y="4192584"/>
            <a:ext cx="1462425" cy="2269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5883FC-EFBB-42DA-921C-A88DBAA9F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069" y="4609760"/>
            <a:ext cx="1383375" cy="16773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441A7EA-2B96-4FC3-8898-1C42E7C89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2543" y="4955942"/>
            <a:ext cx="1462425" cy="296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A96CF5B-B956-4A78-A30F-80B5A7516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069" y="5439149"/>
            <a:ext cx="1462425" cy="296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FED312D-E85F-4562-B8F5-78F86EE92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069" y="5560898"/>
            <a:ext cx="1462425" cy="296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09F4EFB-70CC-4B54-AC86-4BB89767B324}"/>
              </a:ext>
            </a:extLst>
          </p:cNvPr>
          <p:cNvSpPr txBox="1"/>
          <p:nvPr/>
        </p:nvSpPr>
        <p:spPr>
          <a:xfrm>
            <a:off x="4181856" y="4203392"/>
            <a:ext cx="68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KWK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17887A0-2641-4736-A58F-8F48D1B62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197" y="5580894"/>
            <a:ext cx="1462425" cy="296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B1FA37A1-7481-4213-8175-6BB65CFB407C}"/>
              </a:ext>
            </a:extLst>
          </p:cNvPr>
          <p:cNvSpPr txBox="1"/>
          <p:nvPr/>
        </p:nvSpPr>
        <p:spPr>
          <a:xfrm>
            <a:off x="3878723" y="4549230"/>
            <a:ext cx="1383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Concession</a:t>
            </a:r>
            <a:r>
              <a:rPr lang="de-DE" dirty="0"/>
              <a:t> </a:t>
            </a:r>
            <a:r>
              <a:rPr lang="de-DE" dirty="0" err="1"/>
              <a:t>levy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2CD6E39-5A5E-411F-8D72-E9D73A090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160" y="5501765"/>
            <a:ext cx="790500" cy="36506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CA4775E3-350A-44CE-ADBE-30B48FCB21D3}"/>
              </a:ext>
            </a:extLst>
          </p:cNvPr>
          <p:cNvSpPr txBox="1"/>
          <p:nvPr/>
        </p:nvSpPr>
        <p:spPr>
          <a:xfrm>
            <a:off x="3964719" y="5453465"/>
            <a:ext cx="119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FFF3"/>
                </a:solidFill>
              </a:rPr>
              <a:t>Procureme</a:t>
            </a:r>
            <a:endParaRPr lang="de-DE" dirty="0">
              <a:solidFill>
                <a:srgbClr val="FFFFF3"/>
              </a:solidFill>
            </a:endParaRPr>
          </a:p>
          <a:p>
            <a:r>
              <a:rPr lang="de-DE" dirty="0" err="1">
                <a:solidFill>
                  <a:srgbClr val="FFFFF3"/>
                </a:solidFill>
              </a:rPr>
              <a:t>nt</a:t>
            </a:r>
            <a:r>
              <a:rPr lang="de-DE" dirty="0">
                <a:solidFill>
                  <a:srgbClr val="FFFFF3"/>
                </a:solidFill>
              </a:rPr>
              <a:t>, </a:t>
            </a:r>
            <a:r>
              <a:rPr lang="de-DE" dirty="0" err="1">
                <a:solidFill>
                  <a:srgbClr val="FFFFF3"/>
                </a:solidFill>
              </a:rPr>
              <a:t>retail</a:t>
            </a:r>
            <a:endParaRPr lang="de-DE" dirty="0">
              <a:solidFill>
                <a:srgbClr val="FFFFF3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91CD69D-4C23-4FEC-8B50-1A9830E261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160" y="4918525"/>
            <a:ext cx="790500" cy="34533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4B8A38B-B604-4B35-B90B-218E9AC540D7}"/>
              </a:ext>
            </a:extLst>
          </p:cNvPr>
          <p:cNvSpPr txBox="1"/>
          <p:nvPr/>
        </p:nvSpPr>
        <p:spPr>
          <a:xfrm>
            <a:off x="4181856" y="4927804"/>
            <a:ext cx="843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1012645-BBB7-4601-BF10-4F8CA2205880}"/>
              </a:ext>
            </a:extLst>
          </p:cNvPr>
          <p:cNvSpPr txBox="1"/>
          <p:nvPr/>
        </p:nvSpPr>
        <p:spPr>
          <a:xfrm>
            <a:off x="6379966" y="615925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BDEW, 2019</a:t>
            </a:r>
          </a:p>
          <a:p>
            <a:pPr algn="l"/>
            <a:r>
              <a:rPr lang="de-DE" dirty="0"/>
              <a:t>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Eurostat)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0B041B5-AB2D-4A88-8395-91FC604D5E28}"/>
              </a:ext>
            </a:extLst>
          </p:cNvPr>
          <p:cNvGrpSpPr/>
          <p:nvPr/>
        </p:nvGrpSpPr>
        <p:grpSpPr>
          <a:xfrm>
            <a:off x="3724720" y="4231347"/>
            <a:ext cx="555840" cy="216720"/>
            <a:chOff x="3724720" y="4231347"/>
            <a:chExt cx="55584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88DD254-5031-41DC-8E2F-08B40B38572C}"/>
                    </a:ext>
                  </a:extLst>
                </p14:cNvPr>
                <p14:cNvContentPartPr/>
                <p14:nvPr/>
              </p14:nvContentPartPr>
              <p14:xfrm>
                <a:off x="4138000" y="4316307"/>
                <a:ext cx="142560" cy="54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88DD254-5031-41DC-8E2F-08B40B3857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29360" y="4307667"/>
                  <a:ext cx="16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F0A0962-C185-4833-8251-DF613BF10F2C}"/>
                    </a:ext>
                  </a:extLst>
                </p14:cNvPr>
                <p14:cNvContentPartPr/>
                <p14:nvPr/>
              </p14:nvContentPartPr>
              <p14:xfrm>
                <a:off x="4148440" y="4251867"/>
                <a:ext cx="82440" cy="136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F0A0962-C185-4833-8251-DF613BF10F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39440" y="4243227"/>
                  <a:ext cx="100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6761F92-F115-4475-98BF-1FA5E829134F}"/>
                    </a:ext>
                  </a:extLst>
                </p14:cNvPr>
                <p14:cNvContentPartPr/>
                <p14:nvPr/>
              </p14:nvContentPartPr>
              <p14:xfrm>
                <a:off x="3724720" y="4266267"/>
                <a:ext cx="138960" cy="181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6761F92-F115-4475-98BF-1FA5E82913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15720" y="4257267"/>
                  <a:ext cx="156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CFB1C8-A52A-410E-885E-4CC4EC14ED23}"/>
                    </a:ext>
                  </a:extLst>
                </p14:cNvPr>
                <p14:cNvContentPartPr/>
                <p14:nvPr/>
              </p14:nvContentPartPr>
              <p14:xfrm>
                <a:off x="3890320" y="4254747"/>
                <a:ext cx="19440" cy="156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CFB1C8-A52A-410E-885E-4CC4EC14ED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81320" y="4245747"/>
                  <a:ext cx="3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81D768-5BE8-4030-88AF-F27C8D1BA2BF}"/>
                    </a:ext>
                  </a:extLst>
                </p14:cNvPr>
                <p14:cNvContentPartPr/>
                <p14:nvPr/>
              </p14:nvContentPartPr>
              <p14:xfrm>
                <a:off x="3905080" y="4306587"/>
                <a:ext cx="105480" cy="30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81D768-5BE8-4030-88AF-F27C8D1BA2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96440" y="4297587"/>
                  <a:ext cx="12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D7A2C09-960A-4ECB-894A-26617EE1FA77}"/>
                    </a:ext>
                  </a:extLst>
                </p14:cNvPr>
                <p14:cNvContentPartPr/>
                <p14:nvPr/>
              </p14:nvContentPartPr>
              <p14:xfrm>
                <a:off x="3965200" y="4234587"/>
                <a:ext cx="59760" cy="202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D7A2C09-960A-4ECB-894A-26617EE1FA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56200" y="4225947"/>
                  <a:ext cx="77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649913-0E7C-4E3B-8C60-02A77075D80A}"/>
                    </a:ext>
                  </a:extLst>
                </p14:cNvPr>
                <p14:cNvContentPartPr/>
                <p14:nvPr/>
              </p14:nvContentPartPr>
              <p14:xfrm>
                <a:off x="4022080" y="4231347"/>
                <a:ext cx="134640" cy="192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649913-0E7C-4E3B-8C60-02A77075D8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13440" y="4222347"/>
                  <a:ext cx="152280" cy="20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5058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competition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C24171A-83AA-41E2-92F6-63C9E2D42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276872"/>
            <a:ext cx="2490075" cy="30882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4DD8C6-54E3-49FB-8D9F-8848C6C72E1C}"/>
              </a:ext>
            </a:extLst>
          </p:cNvPr>
          <p:cNvSpPr txBox="1"/>
          <p:nvPr/>
        </p:nvSpPr>
        <p:spPr>
          <a:xfrm>
            <a:off x="575754" y="2469472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 – 20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D11B4E-D94E-40DF-9041-79564B060869}"/>
              </a:ext>
            </a:extLst>
          </p:cNvPr>
          <p:cNvSpPr txBox="1"/>
          <p:nvPr/>
        </p:nvSpPr>
        <p:spPr>
          <a:xfrm>
            <a:off x="575754" y="3200631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 – 50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3129D4-46B1-4666-9D83-EC72AF764E7E}"/>
              </a:ext>
            </a:extLst>
          </p:cNvPr>
          <p:cNvSpPr txBox="1"/>
          <p:nvPr/>
        </p:nvSpPr>
        <p:spPr>
          <a:xfrm>
            <a:off x="683568" y="3970022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 – 100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19C5AA-94EB-4430-B9DD-4C6FD6A4D0B6}"/>
              </a:ext>
            </a:extLst>
          </p:cNvPr>
          <p:cNvSpPr txBox="1"/>
          <p:nvPr/>
        </p:nvSpPr>
        <p:spPr>
          <a:xfrm>
            <a:off x="683568" y="4718499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&gt; 100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C32F36-1166-48CB-AD85-3A008A21B666}"/>
              </a:ext>
            </a:extLst>
          </p:cNvPr>
          <p:cNvSpPr txBox="1"/>
          <p:nvPr/>
        </p:nvSpPr>
        <p:spPr>
          <a:xfrm>
            <a:off x="467544" y="192386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given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suppliers</a:t>
            </a:r>
            <a:r>
              <a:rPr lang="de-DE" sz="1600" dirty="0"/>
              <a:t>: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730B13-ED09-4B99-BCD5-6D5654AA1CFD}"/>
              </a:ext>
            </a:extLst>
          </p:cNvPr>
          <p:cNvSpPr txBox="1"/>
          <p:nvPr/>
        </p:nvSpPr>
        <p:spPr>
          <a:xfrm>
            <a:off x="4283968" y="227687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In </a:t>
            </a:r>
            <a:r>
              <a:rPr lang="de-DE" sz="1800" dirty="0" err="1"/>
              <a:t>almost</a:t>
            </a:r>
            <a:r>
              <a:rPr lang="de-DE" sz="1800" dirty="0"/>
              <a:t> all </a:t>
            </a:r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areas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operating</a:t>
            </a:r>
            <a:r>
              <a:rPr lang="de-DE" sz="1800" dirty="0"/>
              <a:t> </a:t>
            </a:r>
            <a:r>
              <a:rPr lang="de-DE" sz="1800" dirty="0" err="1"/>
              <a:t>suppliers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20.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In </a:t>
            </a:r>
            <a:r>
              <a:rPr lang="de-DE" sz="1800" dirty="0" err="1"/>
              <a:t>approx</a:t>
            </a:r>
            <a:r>
              <a:rPr lang="de-DE" sz="1800" dirty="0"/>
              <a:t>. 90%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areas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50 </a:t>
            </a:r>
            <a:r>
              <a:rPr lang="de-DE" sz="1800" dirty="0" err="1"/>
              <a:t>suppliers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operating</a:t>
            </a:r>
            <a:r>
              <a:rPr lang="de-DE" sz="1800" dirty="0"/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5386FF-C62C-4372-BE6D-9803794218B3}"/>
              </a:ext>
            </a:extLst>
          </p:cNvPr>
          <p:cNvSpPr txBox="1"/>
          <p:nvPr/>
        </p:nvSpPr>
        <p:spPr>
          <a:xfrm>
            <a:off x="5364088" y="609329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BDEW, 2019 (after BNetzA, 2018)</a:t>
            </a:r>
          </a:p>
        </p:txBody>
      </p:sp>
    </p:spTree>
    <p:extLst>
      <p:ext uri="{BB962C8B-B14F-4D97-AF65-F5344CB8AC3E}">
        <p14:creationId xmlns:p14="http://schemas.microsoft.com/office/powerpoint/2010/main" val="234336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Supplier switching among household customers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D7D17-EC37-4DD2-9EC6-F0AB4FD9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12" y="1831829"/>
            <a:ext cx="5335876" cy="47261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1DA214-EC6D-41B4-A5DB-B23E035A8D87}"/>
              </a:ext>
            </a:extLst>
          </p:cNvPr>
          <p:cNvSpPr txBox="1"/>
          <p:nvPr/>
        </p:nvSpPr>
        <p:spPr>
          <a:xfrm>
            <a:off x="657945" y="6170820"/>
            <a:ext cx="128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Mio</a:t>
            </a:r>
            <a:r>
              <a:rPr lang="de-DE" dirty="0"/>
              <a:t>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8C5F8F-BB33-4253-ADE0-6A589AD8C63A}"/>
              </a:ext>
            </a:extLst>
          </p:cNvPr>
          <p:cNvSpPr txBox="1"/>
          <p:nvPr/>
        </p:nvSpPr>
        <p:spPr>
          <a:xfrm>
            <a:off x="890518" y="1778002"/>
            <a:ext cx="97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%</a:t>
            </a:r>
          </a:p>
          <a:p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AAB8EB-CD19-4DB9-9ADE-98EB21016ADB}"/>
              </a:ext>
            </a:extLst>
          </p:cNvPr>
          <p:cNvSpPr txBox="1"/>
          <p:nvPr/>
        </p:nvSpPr>
        <p:spPr>
          <a:xfrm>
            <a:off x="7092281" y="628096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Souce</a:t>
            </a:r>
            <a:r>
              <a:rPr lang="de-DE" dirty="0"/>
              <a:t>: BDEW, 2019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EF5E5D-5F64-4D52-AC88-CFF29D171B49}"/>
              </a:ext>
            </a:extLst>
          </p:cNvPr>
          <p:cNvSpPr txBox="1"/>
          <p:nvPr/>
        </p:nvSpPr>
        <p:spPr>
          <a:xfrm>
            <a:off x="7236296" y="183423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err="1"/>
              <a:t>Cumulated</a:t>
            </a:r>
            <a:r>
              <a:rPr lang="de-DE" b="1" dirty="0"/>
              <a:t> </a:t>
            </a:r>
            <a:r>
              <a:rPr lang="de-DE" b="1" dirty="0" err="1"/>
              <a:t>switching</a:t>
            </a:r>
            <a:r>
              <a:rPr lang="de-DE" b="1" dirty="0"/>
              <a:t> rate </a:t>
            </a:r>
            <a:r>
              <a:rPr lang="de-DE" b="1" dirty="0" err="1"/>
              <a:t>since</a:t>
            </a:r>
            <a:r>
              <a:rPr lang="de-DE" b="1" dirty="0"/>
              <a:t> </a:t>
            </a:r>
            <a:r>
              <a:rPr lang="de-DE" b="1" dirty="0" err="1"/>
              <a:t>liberalisation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01576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percentage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an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retailer</a:t>
            </a:r>
            <a:r>
              <a:rPr lang="de-DE" dirty="0"/>
              <a:t> </a:t>
            </a:r>
            <a:r>
              <a:rPr lang="de-DE" dirty="0" err="1"/>
              <a:t>passes</a:t>
            </a:r>
            <a:r>
              <a:rPr lang="de-DE" dirty="0"/>
              <a:t> on a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/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competition: Pass-through rate</a:t>
            </a:r>
          </a:p>
        </p:txBody>
      </p:sp>
    </p:spTree>
    <p:extLst>
      <p:ext uri="{BB962C8B-B14F-4D97-AF65-F5344CB8AC3E}">
        <p14:creationId xmlns:p14="http://schemas.microsoft.com/office/powerpoint/2010/main" val="343341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Redispatch: example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EB81B-4525-4325-9E31-AE7D83E3F2E6}"/>
              </a:ext>
            </a:extLst>
          </p:cNvPr>
          <p:cNvSpPr txBox="1"/>
          <p:nvPr/>
        </p:nvSpPr>
        <p:spPr>
          <a:xfrm>
            <a:off x="6156176" y="6378968"/>
            <a:ext cx="23762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Next </a:t>
            </a:r>
            <a:r>
              <a:rPr lang="en-GB" dirty="0" err="1"/>
              <a:t>Kraftwerke</a:t>
            </a:r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CC2810E2-EEBE-4F9C-855A-850B5F59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7" y="2204864"/>
            <a:ext cx="8181530" cy="341847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531ED4-6F14-4318-B2D2-368BE3342D74}"/>
              </a:ext>
            </a:extLst>
          </p:cNvPr>
          <p:cNvSpPr txBox="1"/>
          <p:nvPr/>
        </p:nvSpPr>
        <p:spPr>
          <a:xfrm>
            <a:off x="4355976" y="2852936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TSO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5DA685-4D00-45DB-866B-E07858B90023}"/>
              </a:ext>
            </a:extLst>
          </p:cNvPr>
          <p:cNvSpPr txBox="1"/>
          <p:nvPr/>
        </p:nvSpPr>
        <p:spPr>
          <a:xfrm>
            <a:off x="3959932" y="4509120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Temporary</a:t>
            </a:r>
            <a:endParaRPr lang="de-DE" b="1" dirty="0"/>
          </a:p>
          <a:p>
            <a:r>
              <a:rPr lang="de-DE" b="1" dirty="0" err="1"/>
              <a:t>grid</a:t>
            </a:r>
            <a:r>
              <a:rPr lang="de-DE" b="1" dirty="0"/>
              <a:t> </a:t>
            </a:r>
            <a:r>
              <a:rPr lang="de-DE" b="1" dirty="0" err="1"/>
              <a:t>bottleneck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47772D-A9CE-4076-AD70-DA450B572D4A}"/>
              </a:ext>
            </a:extLst>
          </p:cNvPr>
          <p:cNvSpPr txBox="1"/>
          <p:nvPr/>
        </p:nvSpPr>
        <p:spPr>
          <a:xfrm>
            <a:off x="395536" y="5346340"/>
            <a:ext cx="12255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Power plant 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C00BAC-B4D5-4C73-A78E-75FD3FC15023}"/>
              </a:ext>
            </a:extLst>
          </p:cNvPr>
          <p:cNvSpPr txBox="1"/>
          <p:nvPr/>
        </p:nvSpPr>
        <p:spPr>
          <a:xfrm>
            <a:off x="7596336" y="5346340"/>
            <a:ext cx="12255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Power plant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385055-AFDD-47C6-8A63-E0DA07BB723E}"/>
              </a:ext>
            </a:extLst>
          </p:cNvPr>
          <p:cNvSpPr txBox="1"/>
          <p:nvPr/>
        </p:nvSpPr>
        <p:spPr>
          <a:xfrm>
            <a:off x="1835696" y="3775601"/>
            <a:ext cx="1220771" cy="279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ramps</a:t>
            </a:r>
            <a:r>
              <a:rPr lang="de-DE" b="1" dirty="0"/>
              <a:t> </a:t>
            </a:r>
            <a:r>
              <a:rPr lang="de-DE" b="1" dirty="0" err="1"/>
              <a:t>up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973664-9A75-4A1A-BEA4-F0AA11AA2105}"/>
              </a:ext>
            </a:extLst>
          </p:cNvPr>
          <p:cNvSpPr txBox="1"/>
          <p:nvPr/>
        </p:nvSpPr>
        <p:spPr>
          <a:xfrm>
            <a:off x="6191035" y="3775601"/>
            <a:ext cx="1368152" cy="279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ramps</a:t>
            </a:r>
            <a:r>
              <a:rPr lang="de-DE" b="1" dirty="0"/>
              <a:t> down</a:t>
            </a:r>
          </a:p>
        </p:txBody>
      </p:sp>
    </p:spTree>
    <p:extLst>
      <p:ext uri="{BB962C8B-B14F-4D97-AF65-F5344CB8AC3E}">
        <p14:creationId xmlns:p14="http://schemas.microsoft.com/office/powerpoint/2010/main" val="4117181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market: Pass-through rate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5B4377-E03E-42FD-8E55-834F5BF6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8613"/>
            <a:ext cx="4720603" cy="51609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08A86E3-5BA7-4E78-BB1B-7F72DAF246C1}"/>
              </a:ext>
            </a:extLst>
          </p:cNvPr>
          <p:cNvSpPr txBox="1"/>
          <p:nvPr/>
        </p:nvSpPr>
        <p:spPr>
          <a:xfrm>
            <a:off x="6156176" y="6381328"/>
            <a:ext cx="22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Duso</a:t>
            </a:r>
            <a:r>
              <a:rPr lang="de-DE" dirty="0"/>
              <a:t> / </a:t>
            </a:r>
            <a:r>
              <a:rPr lang="de-DE" dirty="0" err="1"/>
              <a:t>Szücs</a:t>
            </a:r>
            <a:r>
              <a:rPr lang="de-DE" dirty="0"/>
              <a:t>, 2017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0F8CA-996C-452A-A940-B83B137F2DF6}"/>
              </a:ext>
            </a:extLst>
          </p:cNvPr>
          <p:cNvSpPr txBox="1"/>
          <p:nvPr/>
        </p:nvSpPr>
        <p:spPr>
          <a:xfrm>
            <a:off x="6372200" y="201513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Incumbents</a:t>
            </a:r>
            <a:r>
              <a:rPr lang="de-DE" dirty="0"/>
              <a:t> in regional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in Germany in 2010</a:t>
            </a:r>
          </a:p>
        </p:txBody>
      </p:sp>
    </p:spTree>
    <p:extLst>
      <p:ext uri="{BB962C8B-B14F-4D97-AF65-F5344CB8AC3E}">
        <p14:creationId xmlns:p14="http://schemas.microsoft.com/office/powerpoint/2010/main" val="1047843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market: Heterogeneity in baseline tariffs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8A86E3-5BA7-4E78-BB1B-7F72DAF246C1}"/>
              </a:ext>
            </a:extLst>
          </p:cNvPr>
          <p:cNvSpPr txBox="1"/>
          <p:nvPr/>
        </p:nvSpPr>
        <p:spPr>
          <a:xfrm>
            <a:off x="6156176" y="6381328"/>
            <a:ext cx="22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Duso</a:t>
            </a:r>
            <a:r>
              <a:rPr lang="de-DE" dirty="0"/>
              <a:t> / </a:t>
            </a:r>
            <a:r>
              <a:rPr lang="de-DE" dirty="0" err="1"/>
              <a:t>Szücs</a:t>
            </a:r>
            <a:r>
              <a:rPr lang="de-DE" dirty="0"/>
              <a:t>, 2017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0F8CA-996C-452A-A940-B83B137F2DF6}"/>
              </a:ext>
            </a:extLst>
          </p:cNvPr>
          <p:cNvSpPr txBox="1"/>
          <p:nvPr/>
        </p:nvSpPr>
        <p:spPr>
          <a:xfrm>
            <a:off x="6372200" y="20151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Baseline </a:t>
            </a:r>
            <a:r>
              <a:rPr lang="de-DE" dirty="0" err="1"/>
              <a:t>tariff</a:t>
            </a:r>
            <a:r>
              <a:rPr lang="de-DE" dirty="0"/>
              <a:t> in € per MWh at 2800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F39F35-C028-4F90-ABA8-127DA2C9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77" y="1738312"/>
            <a:ext cx="4680314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3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market: Within-network price dispersion (2010)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8A86E3-5BA7-4E78-BB1B-7F72DAF246C1}"/>
              </a:ext>
            </a:extLst>
          </p:cNvPr>
          <p:cNvSpPr txBox="1"/>
          <p:nvPr/>
        </p:nvSpPr>
        <p:spPr>
          <a:xfrm>
            <a:off x="6156176" y="6381328"/>
            <a:ext cx="22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Duso</a:t>
            </a:r>
            <a:r>
              <a:rPr lang="de-DE" dirty="0"/>
              <a:t> / </a:t>
            </a:r>
            <a:r>
              <a:rPr lang="de-DE" dirty="0" err="1"/>
              <a:t>Szücs</a:t>
            </a:r>
            <a:r>
              <a:rPr lang="de-DE" dirty="0"/>
              <a:t>, 2017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0F8CA-996C-452A-A940-B83B137F2DF6}"/>
              </a:ext>
            </a:extLst>
          </p:cNvPr>
          <p:cNvSpPr txBox="1"/>
          <p:nvPr/>
        </p:nvSpPr>
        <p:spPr>
          <a:xfrm>
            <a:off x="6372200" y="201513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and best-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tariff</a:t>
            </a:r>
            <a:r>
              <a:rPr lang="de-DE" dirty="0"/>
              <a:t> in € per MWh at 2800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B3D34B-F34C-41EF-99D6-DCF9F780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79" y="1758907"/>
            <a:ext cx="4612440" cy="50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4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Duso</a:t>
            </a:r>
            <a:r>
              <a:rPr lang="de-DE" dirty="0"/>
              <a:t> and </a:t>
            </a:r>
            <a:r>
              <a:rPr lang="de-DE" dirty="0" err="1"/>
              <a:t>Szücs</a:t>
            </a:r>
            <a:r>
              <a:rPr lang="de-DE" dirty="0"/>
              <a:t> / European </a:t>
            </a:r>
            <a:r>
              <a:rPr lang="de-DE" dirty="0" err="1"/>
              <a:t>Economic</a:t>
            </a:r>
            <a:r>
              <a:rPr lang="de-DE" dirty="0"/>
              <a:t> Review 98 (2017) 354-372</a:t>
            </a:r>
          </a:p>
          <a:p>
            <a:pPr marL="0" indent="0"/>
            <a:r>
              <a:rPr lang="de-DE" u="sng" dirty="0" err="1"/>
              <a:t>Summarised</a:t>
            </a:r>
            <a:r>
              <a:rPr lang="de-DE" u="sng" dirty="0"/>
              <a:t> </a:t>
            </a:r>
            <a:r>
              <a:rPr lang="de-DE" u="sng" dirty="0" err="1"/>
              <a:t>findings</a:t>
            </a:r>
            <a:r>
              <a:rPr lang="de-DE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Supplier and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firms</a:t>
            </a:r>
            <a:r>
              <a:rPr lang="de-DE" dirty="0"/>
              <a:t>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12-23%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Thus, </a:t>
            </a:r>
            <a:r>
              <a:rPr lang="de-DE" dirty="0" err="1"/>
              <a:t>the</a:t>
            </a:r>
            <a:r>
              <a:rPr lang="de-DE" dirty="0"/>
              <a:t> 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supplier </a:t>
            </a:r>
            <a:r>
              <a:rPr lang="de-DE" dirty="0" err="1"/>
              <a:t>segment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Time </a:t>
            </a:r>
            <a:r>
              <a:rPr lang="de-DE" dirty="0" err="1"/>
              <a:t>differentiation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remain</a:t>
            </a:r>
            <a:r>
              <a:rPr lang="de-DE" dirty="0"/>
              <a:t>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unity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Ability </a:t>
            </a:r>
            <a:r>
              <a:rPr lang="de-DE" dirty="0" err="1"/>
              <a:t>to</a:t>
            </a:r>
            <a:r>
              <a:rPr lang="de-DE" dirty="0"/>
              <a:t> switch supplier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pass-</a:t>
            </a:r>
            <a:r>
              <a:rPr lang="de-DE" dirty="0" err="1"/>
              <a:t>through</a:t>
            </a:r>
            <a:r>
              <a:rPr lang="de-DE" dirty="0"/>
              <a:t>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Pass-through rate in the German retail market</a:t>
            </a:r>
          </a:p>
        </p:txBody>
      </p:sp>
    </p:spTree>
    <p:extLst>
      <p:ext uri="{BB962C8B-B14F-4D97-AF65-F5344CB8AC3E}">
        <p14:creationId xmlns:p14="http://schemas.microsoft.com/office/powerpoint/2010/main" val="201612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Rising redispatch cost 2010-2018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EB81B-4525-4325-9E31-AE7D83E3F2E6}"/>
              </a:ext>
            </a:extLst>
          </p:cNvPr>
          <p:cNvSpPr txBox="1"/>
          <p:nvPr/>
        </p:nvSpPr>
        <p:spPr>
          <a:xfrm>
            <a:off x="5360715" y="620266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© NODES, E-Bridge and </a:t>
            </a:r>
            <a:r>
              <a:rPr lang="en-GB" dirty="0" err="1"/>
              <a:t>Pöyry</a:t>
            </a:r>
            <a:endParaRPr lang="en-GB" dirty="0"/>
          </a:p>
          <a:p>
            <a:pPr algn="r"/>
            <a:r>
              <a:rPr lang="en-GB" dirty="0"/>
              <a:t>Source: </a:t>
            </a:r>
            <a:r>
              <a:rPr lang="en-GB" dirty="0" err="1"/>
              <a:t>BNetzA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BF1F300-EB30-41E5-81AE-5BD5A16B1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5F4F9D-92F6-4690-9854-8FAD9ABB4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26" y="1949693"/>
            <a:ext cx="6048771" cy="42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disconnection</a:t>
            </a:r>
            <a:r>
              <a:rPr lang="de-DE" dirty="0"/>
              <a:t> </a:t>
            </a:r>
            <a:r>
              <a:rPr lang="de-DE" dirty="0" err="1"/>
              <a:t>scheme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Automatic frequency control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EB81B-4525-4325-9E31-AE7D83E3F2E6}"/>
              </a:ext>
            </a:extLst>
          </p:cNvPr>
          <p:cNvSpPr txBox="1"/>
          <p:nvPr/>
        </p:nvSpPr>
        <p:spPr>
          <a:xfrm>
            <a:off x="5004048" y="6381328"/>
            <a:ext cx="23762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VNN VDE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E86531-14DD-4F5D-9DE1-7C25BB48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2" y="2273150"/>
            <a:ext cx="6766442" cy="40618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AB682E4-359A-4184-89ED-CC4F7D50BC8B}"/>
              </a:ext>
            </a:extLst>
          </p:cNvPr>
          <p:cNvSpPr txBox="1"/>
          <p:nvPr/>
        </p:nvSpPr>
        <p:spPr>
          <a:xfrm>
            <a:off x="6913414" y="5785047"/>
            <a:ext cx="93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Frequency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E9E4EE-F526-49F3-A36A-C70C144253F0}"/>
              </a:ext>
            </a:extLst>
          </p:cNvPr>
          <p:cNvSpPr txBox="1"/>
          <p:nvPr/>
        </p:nvSpPr>
        <p:spPr>
          <a:xfrm>
            <a:off x="983972" y="2273150"/>
            <a:ext cx="10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Load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diconnected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609640D-1CE8-48B8-A89E-CB60BB22D924}"/>
              </a:ext>
            </a:extLst>
          </p:cNvPr>
          <p:cNvSpPr txBox="1"/>
          <p:nvPr/>
        </p:nvSpPr>
        <p:spPr>
          <a:xfrm>
            <a:off x="1907704" y="411942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Disconnecting</a:t>
            </a:r>
            <a:r>
              <a:rPr lang="de-DE" b="1" dirty="0"/>
              <a:t> </a:t>
            </a:r>
            <a:r>
              <a:rPr lang="de-DE" b="1" dirty="0" err="1"/>
              <a:t>load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not </a:t>
            </a:r>
            <a:r>
              <a:rPr lang="de-DE" b="1" dirty="0" err="1"/>
              <a:t>required</a:t>
            </a:r>
            <a:r>
              <a:rPr lang="de-DE" b="1" dirty="0"/>
              <a:t> at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level</a:t>
            </a:r>
            <a:r>
              <a:rPr lang="de-DE" b="1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CB2EC9-1533-4EA0-A459-50D1574FD67A}"/>
              </a:ext>
            </a:extLst>
          </p:cNvPr>
          <p:cNvSpPr txBox="1"/>
          <p:nvPr/>
        </p:nvSpPr>
        <p:spPr>
          <a:xfrm>
            <a:off x="4216991" y="4676377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Minimum </a:t>
            </a:r>
            <a:r>
              <a:rPr lang="de-DE" b="1" dirty="0" err="1">
                <a:solidFill>
                  <a:schemeClr val="bg1"/>
                </a:solidFill>
              </a:rPr>
              <a:t>required</a:t>
            </a:r>
            <a:r>
              <a:rPr lang="de-DE" b="1" dirty="0">
                <a:solidFill>
                  <a:schemeClr val="bg1"/>
                </a:solidFill>
              </a:rPr>
              <a:t> % </a:t>
            </a:r>
            <a:r>
              <a:rPr lang="de-DE" b="1" dirty="0" err="1">
                <a:solidFill>
                  <a:schemeClr val="bg1"/>
                </a:solidFill>
              </a:rPr>
              <a:t>of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load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be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disconnected</a:t>
            </a:r>
            <a:endParaRPr lang="de-D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FA7861-109B-4051-A2FF-0465D981FAF2}"/>
                  </a:ext>
                </a:extLst>
              </p14:cNvPr>
              <p14:cNvContentPartPr/>
              <p14:nvPr/>
            </p14:nvContentPartPr>
            <p14:xfrm>
              <a:off x="2045160" y="3306600"/>
              <a:ext cx="91440" cy="34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FA7861-109B-4051-A2FF-0465D981FA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800" y="3297240"/>
                <a:ext cx="11016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73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coordinates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restoration</a:t>
            </a:r>
            <a:r>
              <a:rPr lang="de-DE" dirty="0"/>
              <a:t> after a </a:t>
            </a:r>
            <a:r>
              <a:rPr lang="de-DE" dirty="0" err="1"/>
              <a:t>black-out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step-by-step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and </a:t>
            </a:r>
            <a:r>
              <a:rPr lang="de-DE" dirty="0" err="1"/>
              <a:t>matching</a:t>
            </a:r>
            <a:r>
              <a:rPr lang="de-DE" dirty="0"/>
              <a:t> (</a:t>
            </a:r>
            <a:r>
              <a:rPr lang="de-DE" dirty="0" err="1"/>
              <a:t>appropriate</a:t>
            </a:r>
            <a:r>
              <a:rPr lang="de-DE" dirty="0"/>
              <a:t>) </a:t>
            </a:r>
            <a:r>
              <a:rPr lang="de-DE" dirty="0" err="1"/>
              <a:t>loads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Blackstart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: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power plants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after a </a:t>
            </a:r>
            <a:r>
              <a:rPr lang="de-DE" dirty="0" err="1"/>
              <a:t>black-out</a:t>
            </a:r>
            <a:r>
              <a:rPr lang="de-DE" dirty="0"/>
              <a:t>,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disconnected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Associated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blackstart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Regular </a:t>
            </a:r>
            <a:r>
              <a:rPr lang="de-DE" dirty="0" err="1"/>
              <a:t>tests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Personnel</a:t>
            </a:r>
            <a:r>
              <a:rPr lang="de-DE" dirty="0"/>
              <a:t> and </a:t>
            </a:r>
            <a:r>
              <a:rPr lang="de-DE" dirty="0" err="1"/>
              <a:t>training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Documentation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restoration</a:t>
            </a:r>
          </a:p>
        </p:txBody>
      </p:sp>
    </p:spTree>
    <p:extLst>
      <p:ext uri="{BB962C8B-B14F-4D97-AF65-F5344CB8AC3E}">
        <p14:creationId xmlns:p14="http://schemas.microsoft.com/office/powerpoint/2010/main" val="420570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Grid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monopoly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network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prohibitively</a:t>
            </a:r>
            <a:r>
              <a:rPr lang="de-DE" dirty="0"/>
              <a:t> </a:t>
            </a:r>
            <a:r>
              <a:rPr lang="de-DE" dirty="0" err="1"/>
              <a:t>costly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replicate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As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monopoly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eliminating</a:t>
            </a:r>
            <a:r>
              <a:rPr lang="de-DE" dirty="0"/>
              <a:t> </a:t>
            </a:r>
            <a:r>
              <a:rPr lang="de-DE" dirty="0" err="1"/>
              <a:t>newcomers</a:t>
            </a:r>
            <a:r>
              <a:rPr lang="de-DE" dirty="0"/>
              <a:t> (potential </a:t>
            </a:r>
            <a:r>
              <a:rPr lang="de-DE" dirty="0" err="1"/>
              <a:t>competition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affiliated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/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)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overcharging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denying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feasibility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Non-</a:t>
            </a:r>
            <a:r>
              <a:rPr lang="de-DE" dirty="0" err="1"/>
              <a:t>discrimination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recovery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reflectiveness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Grid </a:t>
            </a:r>
            <a:r>
              <a:rPr lang="de-DE" dirty="0" err="1"/>
              <a:t>is</a:t>
            </a:r>
            <a:r>
              <a:rPr lang="de-DE" dirty="0"/>
              <a:t> an essential </a:t>
            </a:r>
            <a:r>
              <a:rPr lang="de-DE" dirty="0" err="1"/>
              <a:t>facility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→ non-</a:t>
            </a:r>
            <a:r>
              <a:rPr lang="de-DE" dirty="0" err="1"/>
              <a:t>discriminatory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-party </a:t>
            </a:r>
            <a:r>
              <a:rPr lang="de-DE" dirty="0" err="1"/>
              <a:t>access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Access to electrical grids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374003-D65B-440A-BC53-6E5838FFF1D4}"/>
              </a:ext>
            </a:extLst>
          </p:cNvPr>
          <p:cNvSpPr txBox="1"/>
          <p:nvPr/>
        </p:nvSpPr>
        <p:spPr>
          <a:xfrm>
            <a:off x="5868144" y="4797152"/>
            <a:ext cx="187220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Lévêque</a:t>
            </a:r>
            <a:r>
              <a:rPr lang="de-DE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82293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A7A71493-22F7-49DC-B37B-F55BE36E4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754" y="1774412"/>
            <a:ext cx="6624638" cy="474745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Electrical grid as a natural monopoly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BBC53D-374E-4A78-B6F0-8B5872071733}"/>
              </a:ext>
            </a:extLst>
          </p:cNvPr>
          <p:cNvSpPr txBox="1"/>
          <p:nvPr/>
        </p:nvSpPr>
        <p:spPr>
          <a:xfrm>
            <a:off x="5220072" y="649566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Erdmann / </a:t>
            </a:r>
            <a:r>
              <a:rPr lang="de-DE" dirty="0" err="1"/>
              <a:t>Praktiknjo</a:t>
            </a:r>
            <a:r>
              <a:rPr lang="de-DE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4174961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2120</Words>
  <Application>Microsoft Office PowerPoint</Application>
  <PresentationFormat>Bildschirmpräsentation (4:3)</PresentationFormat>
  <Paragraphs>458</Paragraphs>
  <Slides>43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6" baseType="lpstr">
      <vt:lpstr>Arial</vt:lpstr>
      <vt:lpstr>Symbol</vt:lpstr>
      <vt:lpstr>Technische Universität Berlin | PowerPoint Master</vt:lpstr>
      <vt:lpstr>Integrated course „Energy Economics“ - Electricity Grid -</vt:lpstr>
      <vt:lpstr>Outline</vt:lpstr>
      <vt:lpstr>Congestion management</vt:lpstr>
      <vt:lpstr>Redispatch: example</vt:lpstr>
      <vt:lpstr>Rising redispatch cost 2010-2018</vt:lpstr>
      <vt:lpstr>Automatic frequency control</vt:lpstr>
      <vt:lpstr>Grid restoration</vt:lpstr>
      <vt:lpstr>Access to electrical grids</vt:lpstr>
      <vt:lpstr>Electrical grid as a natural monopoly</vt:lpstr>
      <vt:lpstr>Grid tariff regulation: Regulation approaches</vt:lpstr>
      <vt:lpstr>Averch-Johnson effect (1)</vt:lpstr>
      <vt:lpstr>Averch-Johnson effect (2)</vt:lpstr>
      <vt:lpstr>Incentive regulation in Germany</vt:lpstr>
      <vt:lpstr>Incentive Regulation</vt:lpstr>
      <vt:lpstr>Incentive Regulation in Germany (cont.)</vt:lpstr>
      <vt:lpstr>Composition of grid tariffs</vt:lpstr>
      <vt:lpstr>Cost allocation of control power</vt:lpstr>
      <vt:lpstr>Grid tariffs structure</vt:lpstr>
      <vt:lpstr>Simultaneity (diversity) function</vt:lpstr>
      <vt:lpstr>Security of supply indicators</vt:lpstr>
      <vt:lpstr>SAIDI – System Average Interruption Index</vt:lpstr>
      <vt:lpstr>Security of supply indicators</vt:lpstr>
      <vt:lpstr>Recap: Electricity market structure types</vt:lpstr>
      <vt:lpstr>Electricity market structures: Single buyer</vt:lpstr>
      <vt:lpstr>Electricity market structures: Power pool</vt:lpstr>
      <vt:lpstr>Electricity market structures: Wholesale competition</vt:lpstr>
      <vt:lpstr>Electricity market structures: Retail competition</vt:lpstr>
      <vt:lpstr>Electricity retail under different market structures</vt:lpstr>
      <vt:lpstr>Retail competition</vt:lpstr>
      <vt:lpstr>Categories of suppliers in the German market</vt:lpstr>
      <vt:lpstr>Categories of final customers</vt:lpstr>
      <vt:lpstr>Contractual set-up for electricity consumer</vt:lpstr>
      <vt:lpstr>Supplier structure: Industrial and household customers</vt:lpstr>
      <vt:lpstr>Retail price composition: Household customers</vt:lpstr>
      <vt:lpstr>Retail price composition: Household customers</vt:lpstr>
      <vt:lpstr>Retail price composition: Industrial consumers</vt:lpstr>
      <vt:lpstr>Retail competition</vt:lpstr>
      <vt:lpstr>Supplier switching among household customers</vt:lpstr>
      <vt:lpstr>Retail competition: Pass-through rate</vt:lpstr>
      <vt:lpstr>Retail market: Pass-through rate</vt:lpstr>
      <vt:lpstr>Retail market: Heterogeneity in baseline tariffs</vt:lpstr>
      <vt:lpstr>Retail market: Within-network price dispersion (2010)</vt:lpstr>
      <vt:lpstr>Pass-through rate in the German retail market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861</cp:revision>
  <cp:lastPrinted>2019-05-29T15:10:21Z</cp:lastPrinted>
  <dcterms:created xsi:type="dcterms:W3CDTF">2013-12-11T15:42:54Z</dcterms:created>
  <dcterms:modified xsi:type="dcterms:W3CDTF">2021-02-12T11:29:21Z</dcterms:modified>
</cp:coreProperties>
</file>