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7"/>
  </p:notesMasterIdLst>
  <p:handoutMasterIdLst>
    <p:handoutMasterId r:id="rId48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08" r:id="rId13"/>
    <p:sldId id="339" r:id="rId14"/>
    <p:sldId id="340" r:id="rId15"/>
    <p:sldId id="341" r:id="rId16"/>
    <p:sldId id="309" r:id="rId17"/>
    <p:sldId id="355" r:id="rId18"/>
    <p:sldId id="351" r:id="rId19"/>
    <p:sldId id="350" r:id="rId20"/>
    <p:sldId id="349" r:id="rId21"/>
    <p:sldId id="342" r:id="rId22"/>
    <p:sldId id="354" r:id="rId23"/>
    <p:sldId id="353" r:id="rId24"/>
    <p:sldId id="344" r:id="rId25"/>
    <p:sldId id="352" r:id="rId26"/>
    <p:sldId id="293" r:id="rId27"/>
    <p:sldId id="261" r:id="rId28"/>
    <p:sldId id="289" r:id="rId29"/>
    <p:sldId id="288" r:id="rId30"/>
    <p:sldId id="260" r:id="rId31"/>
    <p:sldId id="320" r:id="rId32"/>
    <p:sldId id="310" r:id="rId33"/>
    <p:sldId id="345" r:id="rId34"/>
    <p:sldId id="304" r:id="rId35"/>
    <p:sldId id="266" r:id="rId36"/>
    <p:sldId id="290" r:id="rId37"/>
    <p:sldId id="295" r:id="rId38"/>
    <p:sldId id="278" r:id="rId39"/>
    <p:sldId id="283" r:id="rId40"/>
    <p:sldId id="331" r:id="rId41"/>
    <p:sldId id="332" r:id="rId42"/>
    <p:sldId id="333" r:id="rId43"/>
    <p:sldId id="334" r:id="rId44"/>
    <p:sldId id="335" r:id="rId45"/>
    <p:sldId id="297" r:id="rId4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7" d="100"/>
          <a:sy n="97" d="100"/>
        </p:scale>
        <p:origin x="1524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2959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Energiesysteme 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Beitrag 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Kostenträger-Fixkosten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908175" y="4605338"/>
            <a:ext cx="67532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Ziel der DB-Rechnung: Kurzfristige Entscheidungsfindung für Produktion,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Beschaffung und Vertrieb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Bestimmung von Preisuntergrenzen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Vergleichbarkeit von Produktgruppen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Programmoptimierung (gewinnmaximaler Produktionsplan)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3805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gilt: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𝑣𝑎𝑟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𝐾𝑜𝑠𝑡𝑒𝑛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</m:oMath>
                </a14:m>
                <a:endPara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3805401"/>
              </a:xfrm>
              <a:prstGeom prst="rect">
                <a:avLst/>
              </a:prstGeom>
              <a:blipFill>
                <a:blip r:embed="rId2"/>
                <a:stretch>
                  <a:fillRect l="-309" t="-481"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br>
              <a:rPr lang="de-DE" dirty="0" smtClean="0"/>
            </a:br>
            <a:r>
              <a:rPr lang="de-DE" dirty="0" smtClean="0"/>
              <a:t>= inverse Angebotsfunktion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174" y="1596606"/>
                <a:ext cx="7893050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Grenzkosten = inverse Angebotsfunktion. Die Grenzkosten hängen nur von den variablen Kosten ab.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174" y="1596606"/>
                <a:ext cx="7893050" cy="964880"/>
              </a:xfrm>
              <a:prstGeom prst="rect">
                <a:avLst/>
              </a:prstGeom>
              <a:blipFill>
                <a:blip r:embed="rId2"/>
                <a:stretch>
                  <a:fillRect l="-46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  <a:endParaRPr lang="de-DE" altLang="en-US" dirty="0" smtClean="0"/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  <a:endParaRPr lang="de-DE" altLang="en-US" dirty="0" smtClean="0"/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Fixkosten (Gebäude, Mieten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de-DE" altLang="en-US" dirty="0" smtClean="0"/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  <a:endParaRPr lang="de-DE" altLang="en-US" dirty="0" smtClean="0"/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648200" y="2639805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  <a:endParaRPr lang="de-DE" altLang="en-US" dirty="0" smtClean="0"/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Text Box 9"/>
              <p:cNvSpPr txBox="1">
                <a:spLocks noChangeArrowheads="1"/>
              </p:cNvSpPr>
              <p:nvPr/>
            </p:nvSpPr>
            <p:spPr bwMode="auto">
              <a:xfrm>
                <a:off x="2186869" y="2066098"/>
                <a:ext cx="3093054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5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6869" y="2066098"/>
                <a:ext cx="3093054" cy="424732"/>
              </a:xfrm>
              <a:prstGeom prst="rect">
                <a:avLst/>
              </a:prstGeom>
              <a:blipFill>
                <a:blip r:embed="rId2"/>
                <a:stretch>
                  <a:fillRect b="-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p:sp>
        <p:nvSpPr>
          <p:cNvPr id="19468" name="Rechteck 13"/>
          <p:cNvSpPr>
            <a:spLocks noChangeArrowheads="1"/>
          </p:cNvSpPr>
          <p:nvPr/>
        </p:nvSpPr>
        <p:spPr bwMode="auto">
          <a:xfrm>
            <a:off x="1190626" y="1432490"/>
            <a:ext cx="715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haben wir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57402" y="4314561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7402" y="4314561"/>
                <a:ext cx="2832560" cy="742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3"/>
          <p:cNvSpPr>
            <a:spLocks noChangeArrowheads="1"/>
          </p:cNvSpPr>
          <p:nvPr/>
        </p:nvSpPr>
        <p:spPr bwMode="auto">
          <a:xfrm>
            <a:off x="1231862" y="2499498"/>
            <a:ext cx="715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Umformulieren: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2074306" y="2866103"/>
                <a:ext cx="2198752" cy="714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4306" y="2866103"/>
                <a:ext cx="2198752" cy="714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33770" y="3575959"/>
            <a:ext cx="4488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Für die Gewinnmaximierung entspricht der Preis den Grenzkosten: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0426" y="5056022"/>
            <a:ext cx="726542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sind die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durchschnittlichen Kosten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Stückkosten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dar: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2676717" y="5629312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6717" y="5629312"/>
                <a:ext cx="5474225" cy="1027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de-DE" altLang="en-US" dirty="0" smtClean="0"/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98876" y="2243138"/>
                <a:ext cx="1496372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8876" y="2243138"/>
                <a:ext cx="1496372" cy="380104"/>
              </a:xfrm>
              <a:prstGeom prst="rect">
                <a:avLst/>
              </a:prstGeom>
              <a:blipFill>
                <a:blip r:embed="rId4"/>
                <a:stretch>
                  <a:fillRect l="-8130" t="-3226" r="-813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2196267" y="2475827"/>
            <a:ext cx="1768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p:sp>
        <p:nvSpPr>
          <p:cNvPr id="19468" name="Rechteck 13"/>
          <p:cNvSpPr>
            <a:spLocks noChangeArrowheads="1"/>
          </p:cNvSpPr>
          <p:nvPr/>
        </p:nvSpPr>
        <p:spPr bwMode="auto">
          <a:xfrm>
            <a:off x="1190626" y="1432490"/>
            <a:ext cx="715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Polypol ist der Anbieter ein Preisnehmen und Mengenanpasser. Wie passt er die Menge Q an, um den Gewinn zu maximieren?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4" name="Rectangle 1150"/>
          <p:cNvSpPr>
            <a:spLocks noChangeArrowheads="1"/>
          </p:cNvSpPr>
          <p:nvPr/>
        </p:nvSpPr>
        <p:spPr bwMode="auto">
          <a:xfrm>
            <a:off x="1827213" y="2644775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4" grpId="0"/>
      <p:bldP spid="145" grpId="0" animBg="1"/>
      <p:bldP spid="1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7543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7544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44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7412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3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6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7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8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9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0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1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2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3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4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26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27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28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29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0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1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2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3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4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5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6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37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38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39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40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3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7441" name="Freeform 795"/>
          <p:cNvSpPr>
            <a:spLocks/>
          </p:cNvSpPr>
          <p:nvPr/>
        </p:nvSpPr>
        <p:spPr bwMode="auto">
          <a:xfrm>
            <a:off x="3990975" y="5502275"/>
            <a:ext cx="241300" cy="17463"/>
          </a:xfrm>
          <a:custGeom>
            <a:avLst/>
            <a:gdLst>
              <a:gd name="T0" fmla="*/ 0 w 152"/>
              <a:gd name="T1" fmla="*/ 0 h 11"/>
              <a:gd name="T2" fmla="*/ 2147483646 w 152"/>
              <a:gd name="T3" fmla="*/ 2147483646 h 11"/>
              <a:gd name="T4" fmla="*/ 2147483646 w 152"/>
              <a:gd name="T5" fmla="*/ 2147483646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2" name="Freeform 784"/>
          <p:cNvSpPr>
            <a:spLocks/>
          </p:cNvSpPr>
          <p:nvPr/>
        </p:nvSpPr>
        <p:spPr bwMode="auto">
          <a:xfrm>
            <a:off x="1277938" y="2720975"/>
            <a:ext cx="250825" cy="449263"/>
          </a:xfrm>
          <a:custGeom>
            <a:avLst/>
            <a:gdLst>
              <a:gd name="T0" fmla="*/ 0 w 158"/>
              <a:gd name="T1" fmla="*/ 0 h 283"/>
              <a:gd name="T2" fmla="*/ 2147483646 w 158"/>
              <a:gd name="T3" fmla="*/ 2147483646 h 283"/>
              <a:gd name="T4" fmla="*/ 2147483646 w 158"/>
              <a:gd name="T5" fmla="*/ 2147483646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3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2147483646 w 152"/>
              <a:gd name="T3" fmla="*/ 2147483646 h 256"/>
              <a:gd name="T4" fmla="*/ 2147483646 w 152"/>
              <a:gd name="T5" fmla="*/ 214748364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4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2147483646 w 158"/>
              <a:gd name="T3" fmla="*/ 2147483646 h 234"/>
              <a:gd name="T4" fmla="*/ 2147483646 w 158"/>
              <a:gd name="T5" fmla="*/ 2147483646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5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2147483646 w 152"/>
              <a:gd name="T3" fmla="*/ 2147483646 h 206"/>
              <a:gd name="T4" fmla="*/ 2147483646 w 152"/>
              <a:gd name="T5" fmla="*/ 214748364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6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2147483646 w 158"/>
              <a:gd name="T3" fmla="*/ 2147483646 h 186"/>
              <a:gd name="T4" fmla="*/ 2147483646 w 158"/>
              <a:gd name="T5" fmla="*/ 214748364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7" name="Freeform 789"/>
          <p:cNvSpPr>
            <a:spLocks/>
          </p:cNvSpPr>
          <p:nvPr/>
        </p:nvSpPr>
        <p:spPr bwMode="auto">
          <a:xfrm>
            <a:off x="2513013" y="4570413"/>
            <a:ext cx="242887" cy="249237"/>
          </a:xfrm>
          <a:custGeom>
            <a:avLst/>
            <a:gdLst>
              <a:gd name="T0" fmla="*/ 0 w 153"/>
              <a:gd name="T1" fmla="*/ 0 h 157"/>
              <a:gd name="T2" fmla="*/ 2147483646 w 153"/>
              <a:gd name="T3" fmla="*/ 2147483646 h 157"/>
              <a:gd name="T4" fmla="*/ 2147483646 w 153"/>
              <a:gd name="T5" fmla="*/ 2147483646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8" name="Freeform 790"/>
          <p:cNvSpPr>
            <a:spLocks/>
          </p:cNvSpPr>
          <p:nvPr/>
        </p:nvSpPr>
        <p:spPr bwMode="auto">
          <a:xfrm>
            <a:off x="2755900" y="4819650"/>
            <a:ext cx="249238" cy="215900"/>
          </a:xfrm>
          <a:custGeom>
            <a:avLst/>
            <a:gdLst>
              <a:gd name="T0" fmla="*/ 0 w 157"/>
              <a:gd name="T1" fmla="*/ 0 h 136"/>
              <a:gd name="T2" fmla="*/ 2147483646 w 157"/>
              <a:gd name="T3" fmla="*/ 2147483646 h 136"/>
              <a:gd name="T4" fmla="*/ 2147483646 w 157"/>
              <a:gd name="T5" fmla="*/ 214748364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9" name="Freeform 791"/>
          <p:cNvSpPr>
            <a:spLocks/>
          </p:cNvSpPr>
          <p:nvPr/>
        </p:nvSpPr>
        <p:spPr bwMode="auto">
          <a:xfrm>
            <a:off x="3005138" y="5035550"/>
            <a:ext cx="242887" cy="173038"/>
          </a:xfrm>
          <a:custGeom>
            <a:avLst/>
            <a:gdLst>
              <a:gd name="T0" fmla="*/ 0 w 153"/>
              <a:gd name="T1" fmla="*/ 0 h 109"/>
              <a:gd name="T2" fmla="*/ 2147483646 w 153"/>
              <a:gd name="T3" fmla="*/ 2147483646 h 109"/>
              <a:gd name="T4" fmla="*/ 2147483646 w 153"/>
              <a:gd name="T5" fmla="*/ 2147483646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0" name="Freeform 792"/>
          <p:cNvSpPr>
            <a:spLocks/>
          </p:cNvSpPr>
          <p:nvPr/>
        </p:nvSpPr>
        <p:spPr bwMode="auto">
          <a:xfrm>
            <a:off x="3248025" y="5208588"/>
            <a:ext cx="250825" cy="138112"/>
          </a:xfrm>
          <a:custGeom>
            <a:avLst/>
            <a:gdLst>
              <a:gd name="T0" fmla="*/ 0 w 158"/>
              <a:gd name="T1" fmla="*/ 0 h 87"/>
              <a:gd name="T2" fmla="*/ 2147483646 w 158"/>
              <a:gd name="T3" fmla="*/ 2147483646 h 87"/>
              <a:gd name="T4" fmla="*/ 2147483646 w 158"/>
              <a:gd name="T5" fmla="*/ 2147483646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1" name="Freeform 793"/>
          <p:cNvSpPr>
            <a:spLocks/>
          </p:cNvSpPr>
          <p:nvPr/>
        </p:nvSpPr>
        <p:spPr bwMode="auto">
          <a:xfrm>
            <a:off x="3498850" y="5346700"/>
            <a:ext cx="241300" cy="95250"/>
          </a:xfrm>
          <a:custGeom>
            <a:avLst/>
            <a:gdLst>
              <a:gd name="T0" fmla="*/ 0 w 152"/>
              <a:gd name="T1" fmla="*/ 0 h 60"/>
              <a:gd name="T2" fmla="*/ 2147483646 w 152"/>
              <a:gd name="T3" fmla="*/ 2147483646 h 60"/>
              <a:gd name="T4" fmla="*/ 2147483646 w 152"/>
              <a:gd name="T5" fmla="*/ 2147483646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2" name="Freeform 794"/>
          <p:cNvSpPr>
            <a:spLocks/>
          </p:cNvSpPr>
          <p:nvPr/>
        </p:nvSpPr>
        <p:spPr bwMode="auto">
          <a:xfrm>
            <a:off x="3740150" y="5441950"/>
            <a:ext cx="250825" cy="60325"/>
          </a:xfrm>
          <a:custGeom>
            <a:avLst/>
            <a:gdLst>
              <a:gd name="T0" fmla="*/ 0 w 158"/>
              <a:gd name="T1" fmla="*/ 0 h 38"/>
              <a:gd name="T2" fmla="*/ 2147483646 w 158"/>
              <a:gd name="T3" fmla="*/ 2147483646 h 38"/>
              <a:gd name="T4" fmla="*/ 2147483646 w 158"/>
              <a:gd name="T5" fmla="*/ 2147483646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3" name="Freeform 796"/>
          <p:cNvSpPr>
            <a:spLocks/>
          </p:cNvSpPr>
          <p:nvPr/>
        </p:nvSpPr>
        <p:spPr bwMode="auto">
          <a:xfrm>
            <a:off x="4232275" y="5502275"/>
            <a:ext cx="250825" cy="17463"/>
          </a:xfrm>
          <a:custGeom>
            <a:avLst/>
            <a:gdLst>
              <a:gd name="T0" fmla="*/ 0 w 158"/>
              <a:gd name="T1" fmla="*/ 2147483646 h 11"/>
              <a:gd name="T2" fmla="*/ 2147483646 w 158"/>
              <a:gd name="T3" fmla="*/ 2147483646 h 11"/>
              <a:gd name="T4" fmla="*/ 2147483646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4" name="Freeform 797"/>
          <p:cNvSpPr>
            <a:spLocks/>
          </p:cNvSpPr>
          <p:nvPr/>
        </p:nvSpPr>
        <p:spPr bwMode="auto">
          <a:xfrm>
            <a:off x="4483100" y="5441950"/>
            <a:ext cx="242888" cy="60325"/>
          </a:xfrm>
          <a:custGeom>
            <a:avLst/>
            <a:gdLst>
              <a:gd name="T0" fmla="*/ 0 w 153"/>
              <a:gd name="T1" fmla="*/ 2147483646 h 38"/>
              <a:gd name="T2" fmla="*/ 2147483646 w 153"/>
              <a:gd name="T3" fmla="*/ 2147483646 h 38"/>
              <a:gd name="T4" fmla="*/ 2147483646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5" name="Freeform 798"/>
          <p:cNvSpPr>
            <a:spLocks/>
          </p:cNvSpPr>
          <p:nvPr/>
        </p:nvSpPr>
        <p:spPr bwMode="auto">
          <a:xfrm>
            <a:off x="4725988" y="5346700"/>
            <a:ext cx="250825" cy="95250"/>
          </a:xfrm>
          <a:custGeom>
            <a:avLst/>
            <a:gdLst>
              <a:gd name="T0" fmla="*/ 0 w 158"/>
              <a:gd name="T1" fmla="*/ 2147483646 h 60"/>
              <a:gd name="T2" fmla="*/ 2147483646 w 158"/>
              <a:gd name="T3" fmla="*/ 2147483646 h 60"/>
              <a:gd name="T4" fmla="*/ 2147483646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6" name="Freeform 799"/>
          <p:cNvSpPr>
            <a:spLocks/>
          </p:cNvSpPr>
          <p:nvPr/>
        </p:nvSpPr>
        <p:spPr bwMode="auto">
          <a:xfrm>
            <a:off x="4976813" y="5208588"/>
            <a:ext cx="241300" cy="138112"/>
          </a:xfrm>
          <a:custGeom>
            <a:avLst/>
            <a:gdLst>
              <a:gd name="T0" fmla="*/ 0 w 152"/>
              <a:gd name="T1" fmla="*/ 2147483646 h 87"/>
              <a:gd name="T2" fmla="*/ 2147483646 w 152"/>
              <a:gd name="T3" fmla="*/ 2147483646 h 87"/>
              <a:gd name="T4" fmla="*/ 2147483646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7" name="Freeform 800"/>
          <p:cNvSpPr>
            <a:spLocks/>
          </p:cNvSpPr>
          <p:nvPr/>
        </p:nvSpPr>
        <p:spPr bwMode="auto">
          <a:xfrm>
            <a:off x="5218113" y="5035550"/>
            <a:ext cx="250825" cy="173038"/>
          </a:xfrm>
          <a:custGeom>
            <a:avLst/>
            <a:gdLst>
              <a:gd name="T0" fmla="*/ 0 w 158"/>
              <a:gd name="T1" fmla="*/ 2147483646 h 109"/>
              <a:gd name="T2" fmla="*/ 2147483646 w 158"/>
              <a:gd name="T3" fmla="*/ 2147483646 h 109"/>
              <a:gd name="T4" fmla="*/ 2147483646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8" name="Freeform 801"/>
          <p:cNvSpPr>
            <a:spLocks/>
          </p:cNvSpPr>
          <p:nvPr/>
        </p:nvSpPr>
        <p:spPr bwMode="auto">
          <a:xfrm>
            <a:off x="5468938" y="4819650"/>
            <a:ext cx="241300" cy="215900"/>
          </a:xfrm>
          <a:custGeom>
            <a:avLst/>
            <a:gdLst>
              <a:gd name="T0" fmla="*/ 0 w 152"/>
              <a:gd name="T1" fmla="*/ 2147483646 h 136"/>
              <a:gd name="T2" fmla="*/ 2147483646 w 152"/>
              <a:gd name="T3" fmla="*/ 2147483646 h 136"/>
              <a:gd name="T4" fmla="*/ 2147483646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9" name="Freeform 802"/>
          <p:cNvSpPr>
            <a:spLocks/>
          </p:cNvSpPr>
          <p:nvPr/>
        </p:nvSpPr>
        <p:spPr bwMode="auto">
          <a:xfrm>
            <a:off x="5710238" y="4570413"/>
            <a:ext cx="250825" cy="249237"/>
          </a:xfrm>
          <a:custGeom>
            <a:avLst/>
            <a:gdLst>
              <a:gd name="T0" fmla="*/ 0 w 158"/>
              <a:gd name="T1" fmla="*/ 2147483646 h 157"/>
              <a:gd name="T2" fmla="*/ 2147483646 w 158"/>
              <a:gd name="T3" fmla="*/ 2147483646 h 157"/>
              <a:gd name="T4" fmla="*/ 2147483646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0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2147483646 h 186"/>
              <a:gd name="T2" fmla="*/ 2147483646 w 153"/>
              <a:gd name="T3" fmla="*/ 2147483646 h 186"/>
              <a:gd name="T4" fmla="*/ 2147483646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1" name="Freeform 804"/>
          <p:cNvSpPr>
            <a:spLocks/>
          </p:cNvSpPr>
          <p:nvPr/>
        </p:nvSpPr>
        <p:spPr bwMode="auto">
          <a:xfrm>
            <a:off x="6203950" y="3948113"/>
            <a:ext cx="249238" cy="327025"/>
          </a:xfrm>
          <a:custGeom>
            <a:avLst/>
            <a:gdLst>
              <a:gd name="T0" fmla="*/ 0 w 157"/>
              <a:gd name="T1" fmla="*/ 2147483646 h 206"/>
              <a:gd name="T2" fmla="*/ 2147483646 w 157"/>
              <a:gd name="T3" fmla="*/ 2147483646 h 206"/>
              <a:gd name="T4" fmla="*/ 2147483646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2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147483646 h 234"/>
              <a:gd name="T2" fmla="*/ 2147483646 w 153"/>
              <a:gd name="T3" fmla="*/ 2147483646 h 234"/>
              <a:gd name="T4" fmla="*/ 2147483646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3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147483646 h 256"/>
              <a:gd name="T2" fmla="*/ 2147483646 w 158"/>
              <a:gd name="T3" fmla="*/ 2147483646 h 256"/>
              <a:gd name="T4" fmla="*/ 2147483646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4" name="Freeform 807"/>
          <p:cNvSpPr>
            <a:spLocks/>
          </p:cNvSpPr>
          <p:nvPr/>
        </p:nvSpPr>
        <p:spPr bwMode="auto">
          <a:xfrm>
            <a:off x="6946900" y="2720975"/>
            <a:ext cx="241300" cy="449263"/>
          </a:xfrm>
          <a:custGeom>
            <a:avLst/>
            <a:gdLst>
              <a:gd name="T0" fmla="*/ 0 w 152"/>
              <a:gd name="T1" fmla="*/ 2147483646 h 283"/>
              <a:gd name="T2" fmla="*/ 2147483646 w 152"/>
              <a:gd name="T3" fmla="*/ 2147483646 h 283"/>
              <a:gd name="T4" fmla="*/ 2147483646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5" name="Freeform 808"/>
          <p:cNvSpPr>
            <a:spLocks/>
          </p:cNvSpPr>
          <p:nvPr/>
        </p:nvSpPr>
        <p:spPr bwMode="auto">
          <a:xfrm>
            <a:off x="7188200" y="2236788"/>
            <a:ext cx="250825" cy="484187"/>
          </a:xfrm>
          <a:custGeom>
            <a:avLst/>
            <a:gdLst>
              <a:gd name="T0" fmla="*/ 0 w 158"/>
              <a:gd name="T1" fmla="*/ 2147483646 h 305"/>
              <a:gd name="T2" fmla="*/ 2147483646 w 158"/>
              <a:gd name="T3" fmla="*/ 2147483646 h 305"/>
              <a:gd name="T4" fmla="*/ 2147483646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6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8" name="Freeform 1140"/>
          <p:cNvSpPr>
            <a:spLocks/>
          </p:cNvSpPr>
          <p:nvPr/>
        </p:nvSpPr>
        <p:spPr bwMode="auto">
          <a:xfrm>
            <a:off x="6799263" y="3308350"/>
            <a:ext cx="77787" cy="85725"/>
          </a:xfrm>
          <a:custGeom>
            <a:avLst/>
            <a:gdLst>
              <a:gd name="T0" fmla="*/ 2147483646 w 49"/>
              <a:gd name="T1" fmla="*/ 0 h 54"/>
              <a:gd name="T2" fmla="*/ 0 w 49"/>
              <a:gd name="T3" fmla="*/ 2147483646 h 54"/>
              <a:gd name="T4" fmla="*/ 0 w 49"/>
              <a:gd name="T5" fmla="*/ 2147483646 h 54"/>
              <a:gd name="T6" fmla="*/ 2147483646 w 49"/>
              <a:gd name="T7" fmla="*/ 2147483646 h 54"/>
              <a:gd name="T8" fmla="*/ 2147483646 w 49"/>
              <a:gd name="T9" fmla="*/ 2147483646 h 54"/>
              <a:gd name="T10" fmla="*/ 2147483646 w 49"/>
              <a:gd name="T11" fmla="*/ 2147483646 h 54"/>
              <a:gd name="T12" fmla="*/ 2147483646 w 49"/>
              <a:gd name="T13" fmla="*/ 2147483646 h 54"/>
              <a:gd name="T14" fmla="*/ 2147483646 w 49"/>
              <a:gd name="T15" fmla="*/ 0 h 54"/>
              <a:gd name="T16" fmla="*/ 214748364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8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69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17470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7511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7512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3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4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5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6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7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8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9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0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1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2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3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4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5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6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7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8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9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0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1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2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3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34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5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6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7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8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9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40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41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42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7472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7473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6" name="Freeform 1140"/>
          <p:cNvSpPr>
            <a:spLocks/>
          </p:cNvSpPr>
          <p:nvPr/>
        </p:nvSpPr>
        <p:spPr bwMode="auto">
          <a:xfrm>
            <a:off x="6161088" y="4240213"/>
            <a:ext cx="77787" cy="85725"/>
          </a:xfrm>
          <a:custGeom>
            <a:avLst/>
            <a:gdLst>
              <a:gd name="T0" fmla="*/ 2147483646 w 49"/>
              <a:gd name="T1" fmla="*/ 0 h 54"/>
              <a:gd name="T2" fmla="*/ 0 w 49"/>
              <a:gd name="T3" fmla="*/ 2147483646 h 54"/>
              <a:gd name="T4" fmla="*/ 0 w 49"/>
              <a:gd name="T5" fmla="*/ 2147483646 h 54"/>
              <a:gd name="T6" fmla="*/ 2147483646 w 49"/>
              <a:gd name="T7" fmla="*/ 2147483646 h 54"/>
              <a:gd name="T8" fmla="*/ 2147483646 w 49"/>
              <a:gd name="T9" fmla="*/ 2147483646 h 54"/>
              <a:gd name="T10" fmla="*/ 2147483646 w 49"/>
              <a:gd name="T11" fmla="*/ 2147483646 h 54"/>
              <a:gd name="T12" fmla="*/ 2147483646 w 49"/>
              <a:gd name="T13" fmla="*/ 2147483646 h 54"/>
              <a:gd name="T14" fmla="*/ 2147483646 w 49"/>
              <a:gd name="T15" fmla="*/ 0 h 54"/>
              <a:gd name="T16" fmla="*/ 214748364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1" name="Textfeld 150"/>
          <p:cNvSpPr txBox="1">
            <a:spLocks noChangeArrowheads="1"/>
          </p:cNvSpPr>
          <p:nvPr/>
        </p:nvSpPr>
        <p:spPr bwMode="auto">
          <a:xfrm>
            <a:off x="5459413" y="5113338"/>
            <a:ext cx="1189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Produktions-</a:t>
            </a:r>
            <a:b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schwelle</a:t>
            </a:r>
          </a:p>
        </p:txBody>
      </p:sp>
      <p:sp>
        <p:nvSpPr>
          <p:cNvPr id="17476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77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17478" name="Group 1161"/>
          <p:cNvGrpSpPr>
            <a:grpSpLocks/>
          </p:cNvGrpSpPr>
          <p:nvPr/>
        </p:nvGrpSpPr>
        <p:grpSpPr bwMode="auto">
          <a:xfrm>
            <a:off x="1476375" y="2965450"/>
            <a:ext cx="7069138" cy="2498725"/>
            <a:chOff x="930" y="1868"/>
            <a:chExt cx="4453" cy="1574"/>
          </a:xfrm>
        </p:grpSpPr>
        <p:sp>
          <p:nvSpPr>
            <p:cNvPr id="17479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0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1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2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3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4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5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6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7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8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9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0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1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2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3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4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5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6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7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8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9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0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1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2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3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4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5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6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7" name="Rectangle 1150"/>
            <p:cNvSpPr>
              <a:spLocks noChangeArrowheads="1"/>
            </p:cNvSpPr>
            <p:nvPr/>
          </p:nvSpPr>
          <p:spPr bwMode="auto">
            <a:xfrm>
              <a:off x="4374" y="3132"/>
              <a:ext cx="7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variable</a:t>
              </a:r>
              <a:b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Stückkosten</a:t>
              </a:r>
              <a:endParaRPr lang="de-DE" altLang="en-US" sz="1600" i="1" baseline="-25000">
                <a:latin typeface="Book Antiqua" panose="02040602050305030304" pitchFamily="18" charset="0"/>
              </a:endParaRPr>
            </a:p>
          </p:txBody>
        </p:sp>
        <p:sp>
          <p:nvSpPr>
            <p:cNvPr id="17508" name="Rectangle 1159"/>
            <p:cNvSpPr>
              <a:spLocks noChangeArrowheads="1"/>
            </p:cNvSpPr>
            <p:nvPr/>
          </p:nvSpPr>
          <p:spPr bwMode="auto">
            <a:xfrm>
              <a:off x="4380" y="2553"/>
              <a:ext cx="6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fixe Stück-</a:t>
              </a:r>
              <a:b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kosten</a:t>
              </a:r>
              <a:endParaRPr lang="de-DE" altLang="en-US" sz="1600" i="1" baseline="-25000">
                <a:latin typeface="Book Antiqua" panose="02040602050305030304" pitchFamily="18" charset="0"/>
              </a:endParaRPr>
            </a:p>
          </p:txBody>
        </p:sp>
        <p:sp>
          <p:nvSpPr>
            <p:cNvPr id="17509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1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8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1.94444E-6 0.1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06962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  <p:bldP spid="1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Bei einer linearen Kostenfunktion entsprechen die durchschnittlichen variablen Kosten gleich den Grenzkosten 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</a:t>
            </a:r>
            <a:r>
              <a:rPr lang="de-DE" dirty="0" smtClean="0"/>
              <a:t>F</a:t>
            </a:r>
            <a:r>
              <a:rPr lang="de-DE" dirty="0" smtClean="0"/>
              <a:t>ixkosten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von der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Instandhaltung von Gebäuden, Löhne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</a:t>
                </a: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Rohstoffe, </a:t>
                </a:r>
                <a:r>
                  <a:rPr lang="de-DE" altLang="en-US" sz="1800" dirty="0" err="1" smtClean="0">
                    <a:latin typeface="Arial" panose="020B0604020202020204" pitchFamily="34" charset="0"/>
                  </a:rPr>
                  <a:t>Freiberüfler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dirty="0" smtClean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Ertragsgesetzlicher Kostenverlauf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)=1/3</a:t>
            </a:r>
            <a:r>
              <a:rPr lang="de-DE" alt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r>
              <a:rPr lang="de-DE" altLang="en-US" sz="1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– 3 </a:t>
            </a:r>
            <a:r>
              <a:rPr lang="de-DE" alt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+ 10 </a:t>
            </a:r>
            <a:r>
              <a:rPr lang="de-DE" alt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+ 15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3" name="Group 185"/>
          <p:cNvGrpSpPr>
            <a:grpSpLocks/>
          </p:cNvGrpSpPr>
          <p:nvPr/>
        </p:nvGrpSpPr>
        <p:grpSpPr bwMode="auto">
          <a:xfrm>
            <a:off x="1457325" y="3579813"/>
            <a:ext cx="2481263" cy="2222500"/>
            <a:chOff x="918" y="2255"/>
            <a:chExt cx="1563" cy="1400"/>
          </a:xfrm>
        </p:grpSpPr>
        <p:sp>
          <p:nvSpPr>
            <p:cNvPr id="20558" name="Line 183"/>
            <p:cNvSpPr>
              <a:spLocks noChangeShapeType="1"/>
            </p:cNvSpPr>
            <p:nvPr/>
          </p:nvSpPr>
          <p:spPr bwMode="auto">
            <a:xfrm flipV="1">
              <a:off x="918" y="2287"/>
              <a:ext cx="1540" cy="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9" name="AutoShape 184"/>
            <p:cNvSpPr>
              <a:spLocks noChangeArrowheads="1"/>
            </p:cNvSpPr>
            <p:nvPr/>
          </p:nvSpPr>
          <p:spPr bwMode="auto">
            <a:xfrm>
              <a:off x="2433" y="225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4" name="Group 197"/>
          <p:cNvGrpSpPr>
            <a:grpSpLocks/>
          </p:cNvGrpSpPr>
          <p:nvPr/>
        </p:nvGrpSpPr>
        <p:grpSpPr bwMode="auto">
          <a:xfrm>
            <a:off x="1455738" y="3678238"/>
            <a:ext cx="1851025" cy="920750"/>
            <a:chOff x="917" y="2317"/>
            <a:chExt cx="1166" cy="580"/>
          </a:xfrm>
        </p:grpSpPr>
        <p:sp>
          <p:nvSpPr>
            <p:cNvPr id="20556" name="Line 189"/>
            <p:cNvSpPr>
              <a:spLocks noChangeShapeType="1"/>
            </p:cNvSpPr>
            <p:nvPr/>
          </p:nvSpPr>
          <p:spPr bwMode="auto">
            <a:xfrm flipV="1">
              <a:off x="917" y="2358"/>
              <a:ext cx="1143" cy="5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7" name="AutoShape 190"/>
            <p:cNvSpPr>
              <a:spLocks noChangeArrowheads="1"/>
            </p:cNvSpPr>
            <p:nvPr/>
          </p:nvSpPr>
          <p:spPr bwMode="auto">
            <a:xfrm>
              <a:off x="2035" y="2317"/>
              <a:ext cx="48" cy="51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728788" cy="2297113"/>
            <a:chOff x="3107" y="2236"/>
            <a:chExt cx="1089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6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05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85" name="Text Box 202"/>
          <p:cNvSpPr txBox="1">
            <a:spLocks noChangeArrowheads="1"/>
          </p:cNvSpPr>
          <p:nvPr/>
        </p:nvSpPr>
        <p:spPr bwMode="auto">
          <a:xfrm>
            <a:off x="6199188" y="27257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9286" name="Text Box 203"/>
          <p:cNvSpPr txBox="1">
            <a:spLocks noChangeArrowheads="1"/>
          </p:cNvSpPr>
          <p:nvPr/>
        </p:nvSpPr>
        <p:spPr bwMode="auto">
          <a:xfrm>
            <a:off x="5637213" y="30019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3" name="Rechteck 13"/>
          <p:cNvSpPr>
            <a:spLocks noChangeArrowheads="1"/>
          </p:cNvSpPr>
          <p:nvPr/>
        </p:nvSpPr>
        <p:spPr bwMode="auto">
          <a:xfrm>
            <a:off x="2590006" y="629996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5" grpId="0"/>
      <p:bldP spid="9285" grpId="1"/>
      <p:bldP spid="928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+5 −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536406" y="2017500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6770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/>
                  <a:t>       (</a:t>
                </a:r>
                <a:r>
                  <a:rPr lang="de-DE" altLang="en-US" sz="1800" dirty="0"/>
                  <a:t>inverse Nachfragefunktion)</a:t>
                </a:r>
                <a:endParaRPr lang="de-DE" altLang="en-US" sz="1800" i="1" dirty="0"/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6770828" cy="369332"/>
              </a:xfrm>
              <a:prstGeom prst="rect">
                <a:avLst/>
              </a:prstGeom>
              <a:blipFill>
                <a:blip r:embed="rId2"/>
                <a:stretch>
                  <a:fillRect l="-81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1854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185487" cy="369332"/>
              </a:xfrm>
              <a:prstGeom prst="rect">
                <a:avLst/>
              </a:prstGeom>
              <a:blipFill>
                <a:blip r:embed="rId3"/>
                <a:stretch>
                  <a:fillRect l="-153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406317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406317" cy="526426"/>
              </a:xfrm>
              <a:prstGeom prst="rect">
                <a:avLst/>
              </a:prstGeom>
              <a:blipFill>
                <a:blip r:embed="rId4"/>
                <a:stretch>
                  <a:fillRect l="-1431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4466"/>
            <a:ext cx="567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(Gerade mit doppelter Steigung der Preis-Absatz-Funktion)</a:t>
            </a:r>
            <a:endParaRPr lang="de-DE" altLang="en-US" sz="1800" baseline="30000"/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700"/>
            <a:ext cx="355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Gewinnmaximum des Monopolisten</a:t>
            </a:r>
            <a:endParaRPr lang="de-DE" altLang="en-US" sz="1800" baseline="30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413375" cy="1617662"/>
            <a:chOff x="1815" y="1738"/>
            <a:chExt cx="3357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3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60"/>
          <p:cNvSpPr>
            <a:spLocks noChangeShapeType="1"/>
          </p:cNvSpPr>
          <p:nvPr/>
        </p:nvSpPr>
        <p:spPr bwMode="auto">
          <a:xfrm flipH="1">
            <a:off x="4440238" y="31464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01129"/>
              </p:ext>
            </p:extLst>
          </p:nvPr>
        </p:nvGraphicFramePr>
        <p:xfrm>
          <a:off x="1070374" y="1774486"/>
          <a:ext cx="7135764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626554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2955712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Genzkosten 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Mitarbeiter,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uns mit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kurzfristigen Entscheidungen.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uns mit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3965</Words>
  <Application>Microsoft Office PowerPoint</Application>
  <PresentationFormat>On-screen Show (4:3)</PresentationFormat>
  <Paragraphs>597</Paragraphs>
  <Slides>45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2021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Deckungsbeitrag – Zsfg. </vt:lpstr>
      <vt:lpstr>Gesamtkostenfunktion</vt:lpstr>
      <vt:lpstr>Variable und fixe Kosten</vt:lpstr>
      <vt:lpstr>Grenzkostenfunktion = inverse Angebotsfunktion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Begriffe der Kostenrechnung</vt:lpstr>
      <vt:lpstr>Ertragsgesetzlicher Kostenverlauf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163</cp:revision>
  <cp:lastPrinted>2019-11-06T09:02:04Z</cp:lastPrinted>
  <dcterms:created xsi:type="dcterms:W3CDTF">2001-05-16T07:45:55Z</dcterms:created>
  <dcterms:modified xsi:type="dcterms:W3CDTF">2021-04-26T10:22:26Z</dcterms:modified>
</cp:coreProperties>
</file>