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316" r:id="rId2"/>
    <p:sldId id="336" r:id="rId3"/>
    <p:sldId id="337" r:id="rId4"/>
    <p:sldId id="338" r:id="rId5"/>
    <p:sldId id="346" r:id="rId6"/>
    <p:sldId id="347" r:id="rId7"/>
    <p:sldId id="339" r:id="rId8"/>
    <p:sldId id="340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41" r:id="rId17"/>
    <p:sldId id="342" r:id="rId18"/>
    <p:sldId id="343" r:id="rId19"/>
    <p:sldId id="344" r:id="rId20"/>
    <p:sldId id="345" r:id="rId21"/>
    <p:sldId id="355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630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Investitionsrechnung: Teil 1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Rentabilitätsrechnung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Gewinn nicht absolut, sonder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n im Verhältnis zum eingesetzten Kapital betrachten.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	Rentabilität = ROI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     = EBIT / durchschnittlich gebundenes Kapital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ROI = Return on Investment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EBIT =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Earnings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Before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Interest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and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 err="1" smtClean="0">
                <a:latin typeface="Arial" panose="020B0604020202020204" pitchFamily="34" charset="0"/>
              </a:rPr>
              <a:t>Taxes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Rentabilität kann mit anderen Anlagemöglichkeiten verglichen.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8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Amortisationsrechnung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Bestimmung der Amortisationsdauer, in der das investierte Kapital für die Investition wieder zurückerwirtschaftet ist. Es wird der Zeitpunkt berechnet, bei dem die Anfangsinvestition durch die jährlichen Rückflüsse (Cash-Flow) gedeckt ist.</a:t>
                </a: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}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nary>
                            <m:naryPr>
                              <m:chr m:val="∑"/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altLang="en-US" sz="1800" kern="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228" y="1586116"/>
                <a:ext cx="7578725" cy="2089521"/>
              </a:xfrm>
              <a:prstGeom prst="rect">
                <a:avLst/>
              </a:prstGeom>
              <a:blipFill>
                <a:blip r:embed="rId2"/>
                <a:stretch>
                  <a:fillRect l="-482" t="-2624" r="-1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61785"/>
              </p:ext>
            </p:extLst>
          </p:nvPr>
        </p:nvGraphicFramePr>
        <p:xfrm>
          <a:off x="1075359" y="3426430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i="1" baseline="0" dirty="0" err="1" smtClean="0">
                          <a:latin typeface="Arial" panose="020B0604020202020204" pitchFamily="34" charset="0"/>
                          <a:cs typeface="+mn-cs"/>
                        </a:rPr>
                        <a:t>CF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Amortisationsdauer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T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A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37593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359" y="6114742"/>
            <a:ext cx="8176444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NB: Nur zahlungswirksame Beiträge zählen zum Cash-Flow; Abschreibungen zählen nicht, weil die nur einen Buchungsvorgang darstellen.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25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Zeitwert des Geldes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€1000 in 3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heute kann man mit einem Zinssatz von 5% bei der Bank anlegen.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Nach 3 Jahren hätte man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€1000 ∙ (1 + 0.05)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3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= €1158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Lieber das Geld heute nehmen und die Opportunität nutzen, anzulegen!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„Künftiges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Geld ist weniger wert als heutiges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.“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69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Zeitwert des Geldes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Was wäre Ihnen lieber: €1000 heute, oder €1300 in 5 Jahren?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Mit €1000 heute hätte man Nach 5 Jahren hätte nur</a:t>
            </a: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€1000 ∙ (1 +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0.05)</a:t>
            </a:r>
            <a:r>
              <a:rPr lang="de-DE" altLang="en-US" sz="1800" kern="0" baseline="30000" dirty="0" smtClean="0">
                <a:latin typeface="Arial" panose="020B0604020202020204" pitchFamily="34" charset="0"/>
              </a:rPr>
              <a:t>5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</a:t>
            </a:r>
            <a:r>
              <a:rPr lang="de-DE" altLang="en-US" sz="1800" kern="0" dirty="0">
                <a:latin typeface="Arial" panose="020B0604020202020204" pitchFamily="34" charset="0"/>
              </a:rPr>
              <a:t>= €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1276</a:t>
            </a: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Richtige Antwort: </a:t>
            </a:r>
            <a:r>
              <a:rPr lang="de-DE" altLang="en-US" sz="1800" kern="0" dirty="0">
                <a:latin typeface="Arial" panose="020B0604020202020204" pitchFamily="34" charset="0"/>
              </a:rPr>
              <a:t>Lieber </a:t>
            </a:r>
            <a:r>
              <a:rPr lang="de-DE" altLang="en-US" sz="1800" kern="0" dirty="0" err="1">
                <a:latin typeface="Arial" panose="020B0604020202020204" pitchFamily="34" charset="0"/>
              </a:rPr>
              <a:t>auf’s</a:t>
            </a:r>
            <a:r>
              <a:rPr lang="de-DE" altLang="en-US" sz="1800" kern="0" dirty="0">
                <a:latin typeface="Arial" panose="020B0604020202020204" pitchFamily="34" charset="0"/>
              </a:rPr>
              <a:t>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€1300 </a:t>
            </a:r>
            <a:r>
              <a:rPr lang="de-DE" altLang="en-US" sz="1800" kern="0" dirty="0">
                <a:latin typeface="Arial" panose="020B0604020202020204" pitchFamily="34" charset="0"/>
              </a:rPr>
              <a:t>in 5 Jahren warten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!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Barwert un</a:t>
            </a:r>
            <a:r>
              <a:rPr lang="de-DE" altLang="en-US" sz="2400" dirty="0" smtClean="0"/>
              <a:t>d Diskontierung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Vergleichbarkeit zwischen Ausgaben und Einnahmen in verschiedenen Jahren zu schaffen, einigen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wir uns auf einen bestimmten Zeitpunkt, um die Geldströme auszuwerten.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Am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einfachsten: der heutige Wert, der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</a:t>
                </a:r>
                <a:r>
                  <a:rPr lang="de-DE" altLang="en-US" sz="1800" b="1" kern="0" dirty="0" err="1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Present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Value“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oder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Barwert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Unter Berücksichtigung des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Kalkulationszinssatzes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i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multiplizieren wir die Ausgaben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oder Einnahmen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im Jahr </a:t>
                </a:r>
                <a:r>
                  <a:rPr lang="de-DE" altLang="en-US" sz="1800" i="1" kern="0" dirty="0">
                    <a:latin typeface="Arial" panose="020B0604020202020204" pitchFamily="34" charset="0"/>
                  </a:rPr>
                  <a:t>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kern="0" dirty="0" smtClean="0">
                    <a:latin typeface="Arial" panose="020B0604020202020204" pitchFamily="34" charset="0"/>
                  </a:rPr>
                  <a:t>mit dem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Diskontierungsfaktor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endParaRPr lang="de-DE" altLang="en-US" sz="1800" kern="0" dirty="0" smtClean="0">
                  <a:latin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 smtClean="0">
                    <a:latin typeface="Arial" panose="020B0604020202020204" pitchFamily="34" charset="0"/>
                  </a:rPr>
                  <a:t>um 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den Barwert zu berechnen. Wir haben damit den künftigen Geldfluss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diskontiert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kern="0" dirty="0">
                    <a:latin typeface="Arial" panose="020B0604020202020204" pitchFamily="34" charset="0"/>
                  </a:rPr>
                  <a:t>Spätere Ausgaben und Einnahmen sind aus heutiger Sicht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weniger wert</a:t>
                </a:r>
                <a:r>
                  <a:rPr lang="de-DE" altLang="en-US" sz="1800" kern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50000"/>
                  </a:spcBef>
                  <a:buNone/>
                  <a:defRPr/>
                </a:pP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„Künftiges </a:t>
                </a:r>
                <a:r>
                  <a:rPr lang="de-DE" altLang="en-US" sz="1800" b="1" kern="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Geld ist weniger wert als heutiges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.“</a:t>
                </a:r>
                <a:endParaRPr lang="de-DE" altLang="en-US" sz="1800" b="1" kern="0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81" y="1772816"/>
                <a:ext cx="7870825" cy="4392488"/>
              </a:xfrm>
              <a:prstGeom prst="rect">
                <a:avLst/>
              </a:prstGeom>
              <a:blipFill>
                <a:blip r:embed="rId2"/>
                <a:stretch>
                  <a:fillRect l="-620" t="-1389" r="-1007" b="-52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79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Barwert un</a:t>
            </a:r>
            <a:r>
              <a:rPr lang="de-DE" altLang="en-US" sz="2400" dirty="0" smtClean="0"/>
              <a:t>d Diskontierung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7981" y="1772816"/>
            <a:ext cx="7870825" cy="7920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unser Beispiel mit Kalkulationszinssatz 5% können wir jetzt die Optionen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einordnen</a:t>
            </a:r>
            <a:r>
              <a:rPr lang="de-DE" altLang="en-US" sz="1800" kern="0" dirty="0">
                <a:latin typeface="Arial" panose="020B0604020202020204" pitchFamily="34" charset="0"/>
              </a:rPr>
              <a:t>:</a:t>
            </a:r>
            <a:endParaRPr lang="de-DE" altLang="en-US" sz="1800" b="1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0.05</m:t>
                                        </m:r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=863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altLang="en-US" sz="1800" i="1" kern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de-DE" altLang="en-US" sz="1800" b="0" i="1" kern="0" smtClean="0">
                                        <a:latin typeface="Cambria Math" panose="02040503050406030204" pitchFamily="18" charset="0"/>
                                      </a:rPr>
                                      <m:t>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(1+0.05)</m:t>
                                        </m:r>
                                      </m:e>
                                      <m:sup>
                                        <m:r>
                                          <a:rPr lang="de-DE" altLang="en-US" sz="1800" b="0" i="1" kern="0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altLang="en-US" sz="1800" b="0" i="1" kern="0" smtClean="0">
                                    <a:latin typeface="Cambria Math" panose="02040503050406030204" pitchFamily="18" charset="0"/>
                                  </a:rPr>
                                  <m:t>1019</m:t>
                                </m:r>
                              </m:oMath>
                            </m:oMathPara>
                          </a14:m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70218"/>
                  </p:ext>
                </p:extLst>
              </p:nvPr>
            </p:nvGraphicFramePr>
            <p:xfrm>
              <a:off x="1157939" y="2708920"/>
              <a:ext cx="6828122" cy="23373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60589">
                      <a:extLst>
                        <a:ext uri="{9D8B030D-6E8A-4147-A177-3AD203B41FA5}">
                          <a16:colId xmlns:a16="http://schemas.microsoft.com/office/drawing/2014/main" val="2623267412"/>
                        </a:ext>
                      </a:extLst>
                    </a:gridCol>
                    <a:gridCol w="912116">
                      <a:extLst>
                        <a:ext uri="{9D8B030D-6E8A-4147-A177-3AD203B41FA5}">
                          <a16:colId xmlns:a16="http://schemas.microsoft.com/office/drawing/2014/main" val="2810863804"/>
                        </a:ext>
                      </a:extLst>
                    </a:gridCol>
                    <a:gridCol w="2755417">
                      <a:extLst>
                        <a:ext uri="{9D8B030D-6E8A-4147-A177-3AD203B41FA5}">
                          <a16:colId xmlns:a16="http://schemas.microsoft.com/office/drawing/2014/main" val="8020273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Einnahme (€)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Jahr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Barwert (</a:t>
                          </a:r>
                          <a:r>
                            <a:rPr lang="de-DE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€)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771505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61111" r="-883" b="-200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3802103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162617" r="-883" b="-102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236041"/>
                      </a:ext>
                    </a:extLst>
                  </a:tr>
                  <a:tr h="65551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1300</a:t>
                          </a:r>
                          <a:endParaRPr lang="de-DE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147903" t="-260185" r="-883" b="-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4579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409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Zeitwerts des Geldes 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Abzinsung/Diskontierung: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99566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aphicFrame>
        <p:nvGraphicFramePr>
          <p:cNvPr id="6" name="Object 110"/>
          <p:cNvGraphicFramePr>
            <a:graphicFrameLocks noChangeAspect="1"/>
          </p:cNvGraphicFramePr>
          <p:nvPr/>
        </p:nvGraphicFramePr>
        <p:xfrm>
          <a:off x="4092575" y="5173663"/>
          <a:ext cx="4327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5362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5173663"/>
                        <a:ext cx="4327525" cy="763587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i="1" baseline="-25000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= Endwert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 =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 </a:t>
            </a:r>
            <a:r>
              <a:rPr lang="de-DE" altLang="en-US" sz="1800">
                <a:latin typeface="Arial" panose="020B0604020202020204" pitchFamily="34" charset="0"/>
              </a:rPr>
              <a:t>=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 = Endzeitpunkt</a:t>
            </a: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838200" y="3890963"/>
            <a:ext cx="44640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1. Periode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2. Periode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3. Periode</a:t>
            </a: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von Periode </a:t>
            </a: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(Geometrische Reihe)</a:t>
            </a:r>
          </a:p>
        </p:txBody>
      </p:sp>
      <p:graphicFrame>
        <p:nvGraphicFramePr>
          <p:cNvPr id="53" name="Object 118"/>
          <p:cNvGraphicFramePr>
            <a:graphicFrameLocks noChangeAspect="1"/>
          </p:cNvGraphicFramePr>
          <p:nvPr/>
        </p:nvGraphicFramePr>
        <p:xfrm>
          <a:off x="4092575" y="3895725"/>
          <a:ext cx="213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1536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95725"/>
                        <a:ext cx="2133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4"/>
          <p:cNvGraphicFramePr>
            <a:graphicFrameLocks noChangeAspect="1"/>
          </p:cNvGraphicFramePr>
          <p:nvPr/>
        </p:nvGraphicFramePr>
        <p:xfrm>
          <a:off x="4084638" y="4298950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Formel" r:id="rId7" imgW="0" imgH="0" progId="Equation.DSMT4">
                  <p:embed/>
                </p:oleObj>
              </mc:Choice>
              <mc:Fallback>
                <p:oleObj name="Formel" r:id="rId7" imgW="0" imgH="0" progId="Equation.DSMT4">
                  <p:embed/>
                  <p:pic>
                    <p:nvPicPr>
                      <p:cNvPr id="1536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298950"/>
                        <a:ext cx="180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5"/>
          <p:cNvGraphicFramePr>
            <a:graphicFrameLocks noChangeAspect="1"/>
          </p:cNvGraphicFramePr>
          <p:nvPr/>
        </p:nvGraphicFramePr>
        <p:xfrm>
          <a:off x="4106863" y="4702175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Formel" r:id="rId9" imgW="0" imgH="0" progId="Equation.DSMT4">
                  <p:embed/>
                </p:oleObj>
              </mc:Choice>
              <mc:Fallback>
                <p:oleObj name="Formel" r:id="rId9" imgW="0" imgH="0" progId="Equation.DSMT4">
                  <p:embed/>
                  <p:pic>
                    <p:nvPicPr>
                      <p:cNvPr id="1536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02175"/>
                        <a:ext cx="254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6"/>
          <p:cNvGraphicFramePr>
            <a:graphicFrameLocks noChangeAspect="1"/>
          </p:cNvGraphicFramePr>
          <p:nvPr/>
        </p:nvGraphicFramePr>
        <p:xfrm>
          <a:off x="4492625" y="5851525"/>
          <a:ext cx="1625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Formel" r:id="rId11" imgW="0" imgH="0" progId="Equation.DSMT4">
                  <p:embed/>
                </p:oleObj>
              </mc:Choice>
              <mc:Fallback>
                <p:oleObj name="Formel" r:id="rId11" imgW="0" imgH="0" progId="Equation.DSMT4">
                  <p:embed/>
                  <p:pic>
                    <p:nvPicPr>
                      <p:cNvPr id="1537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851525"/>
                        <a:ext cx="1625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von Geld mit der Zeit?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p:graphicFrame>
        <p:nvGraphicFramePr>
          <p:cNvPr id="50" name="Object 99"/>
          <p:cNvGraphicFramePr>
            <a:graphicFrameLocks noChangeAspect="1"/>
          </p:cNvGraphicFramePr>
          <p:nvPr/>
        </p:nvGraphicFramePr>
        <p:xfrm>
          <a:off x="3756025" y="4614863"/>
          <a:ext cx="46323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640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614863"/>
                        <a:ext cx="46323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</a:t>
            </a:r>
            <a:r>
              <a:rPr lang="de-DE" altLang="en-US" sz="2400" dirty="0" smtClean="0"/>
              <a:t>Kapitalwert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750147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Kapitalwert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(auch 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Nettobarwert</a:t>
            </a:r>
            <a:r>
              <a:rPr lang="de-DE" altLang="en-US" sz="1800" kern="0" dirty="0">
                <a:latin typeface="Arial" panose="020B0604020202020204" pitchFamily="34" charset="0"/>
              </a:rPr>
              <a:t> oder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„Net </a:t>
            </a:r>
            <a:r>
              <a:rPr lang="de-DE" altLang="en-US" sz="1800" b="1" kern="0" dirty="0" err="1">
                <a:solidFill>
                  <a:srgbClr val="C00000"/>
                </a:solidFill>
                <a:latin typeface="Arial" panose="020B0604020202020204" pitchFamily="34" charset="0"/>
              </a:rPr>
              <a:t>Present</a:t>
            </a: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Value“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) eines Projekts bildet sich aus der Summe der diskontierten Cashflows aller betroffenen Periode ebenso die Anfangsinvestition: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b="0" i="1" kern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altLang="en-US" sz="2000" b="0" i="1" kern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altLang="en-US" sz="2000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altLang="en-US" sz="2000" i="1" ker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de-DE" altLang="en-US" sz="2000" i="1" ker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altLang="en-US" sz="2000" i="1" ker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4" y="2949460"/>
                <a:ext cx="4595745" cy="9580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543351" y="2898626"/>
            <a:ext cx="3419872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 smtClean="0">
                <a:latin typeface="Arial" panose="020B0604020202020204" pitchFamily="34" charset="0"/>
              </a:rPr>
              <a:t>NPV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= Kapitalwert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dirty="0" err="1">
                <a:latin typeface="Arial" panose="020B0604020202020204" pitchFamily="34" charset="0"/>
              </a:rPr>
              <a:t>CF</a:t>
            </a:r>
            <a:r>
              <a:rPr lang="de-DE" altLang="en-US" sz="14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   = </a:t>
            </a:r>
            <a:r>
              <a:rPr lang="de-DE" altLang="en-US" sz="1400" kern="0" dirty="0">
                <a:latin typeface="Arial" panose="020B0604020202020204" pitchFamily="34" charset="0"/>
              </a:rPr>
              <a:t>Erwarteter Cash-Flow in Periode </a:t>
            </a: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400" i="1" kern="0" dirty="0">
                <a:latin typeface="Arial" panose="020B0604020202020204" pitchFamily="34" charset="0"/>
              </a:rPr>
              <a:t>i 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Kalkulationszins</a:t>
            </a:r>
            <a:r>
              <a:rPr lang="de-DE" altLang="en-US" sz="1400" kern="0" dirty="0">
                <a:latin typeface="Arial" panose="020B0604020202020204" pitchFamily="34" charset="0"/>
              </a:rPr>
              <a:t/>
            </a:r>
            <a:br>
              <a:rPr lang="de-DE" altLang="en-US" sz="1400" kern="0" dirty="0">
                <a:latin typeface="Arial" panose="020B0604020202020204" pitchFamily="34" charset="0"/>
              </a:rPr>
            </a:br>
            <a:r>
              <a:rPr lang="de-DE" altLang="en-US" sz="1400" i="1" kern="0" dirty="0">
                <a:latin typeface="Arial" panose="020B0604020202020204" pitchFamily="34" charset="0"/>
              </a:rPr>
              <a:t>T</a:t>
            </a:r>
            <a:r>
              <a:rPr lang="de-DE" altLang="en-US" sz="1400" kern="0" dirty="0">
                <a:latin typeface="Arial" panose="020B0604020202020204" pitchFamily="34" charset="0"/>
              </a:rPr>
              <a:t>       </a:t>
            </a:r>
            <a:r>
              <a:rPr lang="de-DE" altLang="en-US" sz="1400" kern="0" dirty="0" smtClean="0">
                <a:latin typeface="Arial" panose="020B0604020202020204" pitchFamily="34" charset="0"/>
              </a:rPr>
              <a:t>= Kalkulatorische </a:t>
            </a:r>
            <a:r>
              <a:rPr lang="de-DE" altLang="en-US" sz="1400" kern="0" dirty="0">
                <a:latin typeface="Arial" panose="020B0604020202020204" pitchFamily="34" charset="0"/>
              </a:rPr>
              <a:t>Projektlaufzeit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15975" y="4647809"/>
            <a:ext cx="7870825" cy="17281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Ist der Kapitalwert positiv, so ist bei gegebenem Zinssatz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i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der Barwert der Einnahmen größer als der Barwert der Ausgaben.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Schlussfolgerung</a:t>
            </a:r>
            <a:r>
              <a:rPr lang="de-DE" altLang="en-US" sz="1800" kern="0" dirty="0">
                <a:latin typeface="Arial" panose="020B0604020202020204" pitchFamily="34" charset="0"/>
              </a:rPr>
              <a:t>: 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&gt; 0, lohnt sich die Investition.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Wenn </a:t>
            </a:r>
            <a:r>
              <a:rPr lang="de-DE" altLang="en-US" sz="1800" i="1" kern="0" dirty="0">
                <a:latin typeface="Arial" panose="020B0604020202020204" pitchFamily="34" charset="0"/>
              </a:rPr>
              <a:t>NPV</a:t>
            </a:r>
            <a:r>
              <a:rPr lang="de-DE" altLang="en-US" sz="1800" kern="0" dirty="0">
                <a:latin typeface="Arial" panose="020B0604020202020204" pitchFamily="34" charset="0"/>
              </a:rPr>
              <a:t> &lt; 0, lieber mit einer Rendite von </a:t>
            </a:r>
            <a:r>
              <a:rPr lang="de-DE" altLang="en-US" sz="1800" i="1" kern="0" dirty="0">
                <a:latin typeface="Arial" panose="020B0604020202020204" pitchFamily="34" charset="0"/>
              </a:rPr>
              <a:t>i</a:t>
            </a:r>
            <a:r>
              <a:rPr lang="de-DE" altLang="en-US" sz="1800" kern="0" dirty="0">
                <a:latin typeface="Arial" panose="020B0604020202020204" pitchFamily="34" charset="0"/>
              </a:rPr>
              <a:t> woanders investieren.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Für Vergleiche zwischen Investitionen, ein höherer NPV ist vorteilhafter.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9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0"/>
            <a:ext cx="7578725" cy="3817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Allgemein</a:t>
            </a:r>
            <a:r>
              <a:rPr lang="de-DE" altLang="en-US" sz="1800" kern="0" dirty="0">
                <a:latin typeface="Arial" panose="020B0604020202020204" pitchFamily="34" charset="0"/>
              </a:rPr>
              <a:t>: Verfügbare Ressourcen (z. B. 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Vermögensorientierter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Investitionen bedeuten eine langfristige Festlegung finanzieller Mittel (Aktivierung von Ausgaben in der Bilanz</a:t>
            </a:r>
            <a:r>
              <a:rPr lang="de-DE" altLang="en-US" sz="18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Zahlungsstromorientierter 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</a:t>
            </a:r>
            <a:r>
              <a:rPr lang="de-DE" altLang="en-US" sz="2400" dirty="0" smtClean="0"/>
              <a:t>Zahlungsströme</a:t>
            </a:r>
            <a:endParaRPr lang="de-DE" altLang="en-US" sz="2400" dirty="0" smtClean="0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4346697" y="4008474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450704" y="5626397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/>
              <a:t>I</a:t>
            </a:r>
            <a:r>
              <a:rPr lang="de-DE" altLang="en-US" sz="1600" baseline="-25000" dirty="0" smtClean="0"/>
              <a:t>0</a:t>
            </a:r>
            <a:endParaRPr lang="de-DE" altLang="en-US" sz="1600" dirty="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8839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8403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62134" y="303334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 smtClean="0"/>
              <a:t>1</a:t>
            </a:r>
            <a:endParaRPr lang="de-DE" altLang="en-US" sz="1600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533405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82618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631830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81043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3041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796269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819582" y="3910852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 dirty="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244260" y="2414643"/>
            <a:ext cx="36880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  =  </a:t>
            </a:r>
            <a:r>
              <a:rPr lang="de-DE" altLang="en-US" sz="1800" dirty="0" smtClean="0">
                <a:latin typeface="Arial" panose="020B0604020202020204" pitchFamily="34" charset="0"/>
              </a:rPr>
              <a:t>Zeit (z.B. Jahre)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Lebensdauer</a:t>
            </a:r>
            <a:endParaRPr lang="de-DE" altLang="en-US" sz="1800" i="1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0</a:t>
            </a:r>
            <a:r>
              <a:rPr lang="de-DE" altLang="en-US" sz="1800" dirty="0" smtClean="0">
                <a:latin typeface="Arial" panose="020B0604020202020204" pitchFamily="34" charset="0"/>
              </a:rPr>
              <a:t> </a:t>
            </a:r>
            <a:r>
              <a:rPr lang="de-DE" altLang="en-US" sz="1800" dirty="0">
                <a:latin typeface="Arial" panose="020B0604020202020204" pitchFamily="34" charset="0"/>
              </a:rPr>
              <a:t>= </a:t>
            </a:r>
            <a:r>
              <a:rPr lang="de-DE" altLang="en-US" sz="1800" dirty="0" smtClean="0">
                <a:latin typeface="Arial" panose="020B0604020202020204" pitchFamily="34" charset="0"/>
              </a:rPr>
              <a:t>Investition am Anfang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Cashflow </a:t>
            </a:r>
            <a:r>
              <a:rPr lang="de-DE" altLang="en-US" sz="1800" dirty="0">
                <a:latin typeface="Arial" panose="020B0604020202020204" pitchFamily="34" charset="0"/>
              </a:rPr>
              <a:t>am Ende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        jeder </a:t>
            </a:r>
            <a:r>
              <a:rPr lang="de-DE" altLang="en-US" sz="1800" dirty="0" smtClean="0">
                <a:latin typeface="Arial" panose="020B0604020202020204" pitchFamily="34" charset="0"/>
              </a:rPr>
              <a:t>Periode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>
                <a:latin typeface="Arial" panose="020B0604020202020204" pitchFamily="34" charset="0"/>
              </a:rPr>
              <a:t>–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/>
            </a:r>
            <a:br>
              <a:rPr lang="de-DE" altLang="en-US" sz="1800" dirty="0" smtClean="0">
                <a:latin typeface="Arial" panose="020B0604020202020204" pitchFamily="34" charset="0"/>
              </a:rPr>
            </a:b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p</a:t>
            </a:r>
            <a:r>
              <a:rPr lang="de-DE" altLang="en-US" sz="1800" dirty="0" smtClean="0">
                <a:latin typeface="Arial" panose="020B0604020202020204" pitchFamily="34" charset="0"/>
              </a:rPr>
              <a:t>    =  Preis</a:t>
            </a: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Q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=  verkaufte Menge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Verbrauchskosten (variable)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Betriebskosten (oft fix)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Zinszahlungen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>
            <a:stCxn id="48" idx="0"/>
          </p:cNvCxnSpPr>
          <p:nvPr/>
        </p:nvCxnSpPr>
        <p:spPr bwMode="auto">
          <a:xfrm flipV="1">
            <a:off x="3819582" y="2492896"/>
            <a:ext cx="7182" cy="1530669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 Box 67"/>
          <p:cNvSpPr txBox="1">
            <a:spLocks noChangeArrowheads="1"/>
          </p:cNvSpPr>
          <p:nvPr/>
        </p:nvSpPr>
        <p:spPr bwMode="auto">
          <a:xfrm>
            <a:off x="5575714" y="304518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3</a:t>
            </a:r>
            <a:endParaRPr lang="de-DE" altLang="en-US" sz="1600" dirty="0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>
            <a:off x="5057274" y="3048498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2</a:t>
            </a:r>
            <a:endParaRPr lang="de-DE" altLang="en-US" sz="1600" dirty="0"/>
          </a:p>
        </p:txBody>
      </p:sp>
      <p:sp>
        <p:nvSpPr>
          <p:cNvPr id="82" name="Text Box 62"/>
          <p:cNvSpPr txBox="1">
            <a:spLocks noChangeArrowheads="1"/>
          </p:cNvSpPr>
          <p:nvPr/>
        </p:nvSpPr>
        <p:spPr bwMode="auto">
          <a:xfrm>
            <a:off x="8883707" y="4049917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83" name="Text Box 67"/>
          <p:cNvSpPr txBox="1">
            <a:spLocks noChangeArrowheads="1"/>
          </p:cNvSpPr>
          <p:nvPr/>
        </p:nvSpPr>
        <p:spPr bwMode="auto">
          <a:xfrm>
            <a:off x="8010184" y="306349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T</a:t>
            </a:r>
            <a:endParaRPr lang="de-DE" altLang="en-US" sz="1600" dirty="0"/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339637" y="2998417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…..</a:t>
            </a:r>
            <a:endParaRPr lang="de-DE" altLang="en-US" sz="1600" dirty="0"/>
          </a:p>
        </p:txBody>
      </p:sp>
      <p:sp>
        <p:nvSpPr>
          <p:cNvPr id="85" name="Text Box 98"/>
          <p:cNvSpPr txBox="1">
            <a:spLocks noChangeArrowheads="1"/>
          </p:cNvSpPr>
          <p:nvPr/>
        </p:nvSpPr>
        <p:spPr bwMode="auto">
          <a:xfrm>
            <a:off x="386049" y="1694775"/>
            <a:ext cx="8187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Wir möchten eine Investition am Ende der 0. Periode 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>
                <a:latin typeface="Arial" panose="020B0604020202020204" pitchFamily="34" charset="0"/>
              </a:rPr>
              <a:t>0 </a:t>
            </a:r>
            <a:r>
              <a:rPr lang="de-DE" altLang="en-US" sz="1800" dirty="0" smtClean="0">
                <a:latin typeface="Arial" panose="020B0604020202020204" pitchFamily="34" charset="0"/>
              </a:rPr>
              <a:t>mit den resultierenden Cashflows </a:t>
            </a:r>
            <a:r>
              <a:rPr lang="de-DE" altLang="en-US" sz="1800" i="1" dirty="0" err="1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(</a:t>
            </a:r>
            <a:r>
              <a:rPr lang="de-DE" altLang="en-US" sz="1800" dirty="0" smtClean="0">
                <a:latin typeface="Arial" panose="020B0604020202020204" pitchFamily="34" charset="0"/>
              </a:rPr>
              <a:t>z.B. Erlös minus Kosten) in den folgenden Jahren vergleichen.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3869226" y="2395712"/>
            <a:ext cx="2199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Zahlungsstrom</a:t>
            </a:r>
            <a:endParaRPr lang="de-DE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38820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…bildet Durchschnittswerte für jährliche Ausgaben und Einnahmen</a:t>
            </a:r>
          </a:p>
          <a:p>
            <a:pPr>
              <a:lnSpc>
                <a:spcPct val="80000"/>
              </a:lnSpc>
            </a:pPr>
            <a:endParaRPr lang="de-DE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…ignoriert 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Vorteil</a:t>
            </a:r>
            <a:r>
              <a:rPr lang="de-DE" altLang="en-US" sz="2000" dirty="0">
                <a:latin typeface="Arial" panose="020B0604020202020204" pitchFamily="34" charset="0"/>
              </a:rPr>
              <a:t>: einfach, </a:t>
            </a:r>
            <a:r>
              <a:rPr lang="de-DE" altLang="en-US" sz="2000" dirty="0" smtClean="0">
                <a:latin typeface="Arial" panose="020B0604020202020204" pitchFamily="34" charset="0"/>
              </a:rPr>
              <a:t>geringer </a:t>
            </a:r>
            <a:r>
              <a:rPr lang="de-DE" altLang="en-US" sz="2000" dirty="0">
                <a:latin typeface="Arial" panose="020B0604020202020204" pitchFamily="34" charset="0"/>
              </a:rPr>
              <a:t>Datenbeschaffungs- und </a:t>
            </a:r>
            <a:r>
              <a:rPr lang="de-DE" altLang="en-US" sz="2000" dirty="0" smtClean="0">
                <a:latin typeface="Arial" panose="020B0604020202020204" pitchFamily="34" charset="0"/>
              </a:rPr>
              <a:t>Berechnungsaufwand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berücksichtigt weder die jährlichen </a:t>
            </a:r>
            <a:r>
              <a:rPr lang="de-DE" altLang="en-US" sz="2000" dirty="0" smtClean="0">
                <a:latin typeface="Arial" panose="020B0604020202020204" pitchFamily="34" charset="0"/>
              </a:rPr>
              <a:t>Geldströme noch dem Zeitwert des Geldes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endParaRPr lang="de-DE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…stellt die Geldströme über alle Jahre gegenüber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…berücksichtigt </a:t>
            </a:r>
            <a:r>
              <a:rPr lang="de-DE" altLang="en-US" sz="2000" dirty="0">
                <a:latin typeface="Arial" panose="020B0604020202020204" pitchFamily="34" charset="0"/>
              </a:rPr>
              <a:t>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Vorteil: </a:t>
            </a:r>
            <a:r>
              <a:rPr lang="de-DE" altLang="en-US" sz="2000" dirty="0" smtClean="0">
                <a:latin typeface="Arial" panose="020B0604020202020204" pitchFamily="34" charset="0"/>
              </a:rPr>
              <a:t>sehr genau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</a:t>
            </a:r>
            <a:r>
              <a:rPr lang="de-DE" altLang="en-US" sz="2000" dirty="0" smtClean="0">
                <a:latin typeface="Arial" panose="020B0604020202020204" pitchFamily="34" charset="0"/>
              </a:rPr>
              <a:t>aufwändiger, Datenintensiv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Amortisationsrechnung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Kapitalwertmethode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 dirty="0">
                <a:latin typeface="Arial" panose="020B0604020202020204" pitchFamily="34" charset="0"/>
              </a:rPr>
              <a:t>CF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Annuitätenmethode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Methode des internen </a:t>
            </a:r>
            <a:r>
              <a:rPr lang="de-DE" alt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Zinsfusses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 Verfahren: Kostenvergleichsrechnung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Berücksichtigt die zeitliche Änderung des Geldwertes nicht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Berechnung der durchschnittlichen Jahreskosten für verschiedene Optionen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Elektroauto gegenüber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</a:t>
            </a:r>
            <a:r>
              <a:rPr lang="de-DE" altLang="en-US" sz="1800" kern="0" dirty="0">
                <a:latin typeface="Arial" panose="020B0604020202020204" pitchFamily="34" charset="0"/>
              </a:rPr>
              <a:t>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2616"/>
              </p:ext>
            </p:extLst>
          </p:nvPr>
        </p:nvGraphicFramePr>
        <p:xfrm>
          <a:off x="971599" y="3573016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Anschaffungskosten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Jahreskosten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21228" y="6309320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Schlussfolgerung: Elektroauto kaufen!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Gewinnvergleichsrechnung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Neben Berücksichtigung der Kosten werden auch erzielte Umsätze berücksichtigt: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Gewinn = Umsatzerlös - Kosten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</a:t>
            </a:r>
            <a:r>
              <a:rPr lang="de-DE" altLang="en-US" sz="1800" kern="0" dirty="0">
                <a:latin typeface="Arial" panose="020B0604020202020204" pitchFamily="34" charset="0"/>
              </a:rPr>
              <a:t>Taxifahrer*in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kauft Elektroauto oder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Jahren, einen Restwert von Null.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6671"/>
              </p:ext>
            </p:extLst>
          </p:nvPr>
        </p:nvGraphicFramePr>
        <p:xfrm>
          <a:off x="1075359" y="3645024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Jahresgewinn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8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1581</Words>
  <Application>Microsoft Office PowerPoint</Application>
  <PresentationFormat>On-screen Show (4:3)</PresentationFormat>
  <Paragraphs>322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Cambria Math</vt:lpstr>
      <vt:lpstr>Times New Roman</vt:lpstr>
      <vt:lpstr>erdmannvorlage</vt:lpstr>
      <vt:lpstr>Formel</vt:lpstr>
      <vt:lpstr>Wirtschaftliche Grundlagen  im Sommersemester 2021  Investitionsrechnung: Teil 1</vt:lpstr>
      <vt:lpstr>Investition: Fragen</vt:lpstr>
      <vt:lpstr>Investitionen: Grundlagen</vt:lpstr>
      <vt:lpstr>Arten von Investitionen</vt:lpstr>
      <vt:lpstr>Investitionen: Zahlungsströme</vt:lpstr>
      <vt:lpstr>Verfahren der Investitionsrechnung</vt:lpstr>
      <vt:lpstr>Verfahren der Investitionsrechnung</vt:lpstr>
      <vt:lpstr>Statische Verfahren: Kostenvergleichsrechnung</vt:lpstr>
      <vt:lpstr>Statische Verfahren: Gewinnvergleichsrechnung</vt:lpstr>
      <vt:lpstr>Statische Verfahren: Rentabilitätsrechnung</vt:lpstr>
      <vt:lpstr>Statische Verfahren: Amortisationsrechnung</vt:lpstr>
      <vt:lpstr>Dynamisches Verfahren: Zeitwert des Geldes</vt:lpstr>
      <vt:lpstr>Dynamisches Verfahren: Zeitwert des Geldes</vt:lpstr>
      <vt:lpstr>Dynamisches Verfahren: Barwert und Diskontierung</vt:lpstr>
      <vt:lpstr>Dynamisches Verfahren: Barwert und Diskontierung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  <vt:lpstr>Dynamisches Verfahren: Kapitalwert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257</cp:revision>
  <cp:lastPrinted>2020-04-29T06:56:35Z</cp:lastPrinted>
  <dcterms:created xsi:type="dcterms:W3CDTF">1601-01-01T00:00:00Z</dcterms:created>
  <dcterms:modified xsi:type="dcterms:W3CDTF">2021-05-25T17:06:51Z</dcterms:modified>
</cp:coreProperties>
</file>