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30.wmf" ContentType="image/x-wmf"/>
  <Override PartName="/ppt/media/image24.png" ContentType="image/png"/>
  <Override PartName="/ppt/media/image23.png" ContentType="image/png"/>
  <Override PartName="/ppt/media/image26.png" ContentType="image/png"/>
  <Override PartName="/ppt/media/image20.jpeg" ContentType="image/jpeg"/>
  <Override PartName="/ppt/media/image17.png" ContentType="image/png"/>
  <Override PartName="/ppt/media/image21.png" ContentType="image/png"/>
  <Override PartName="/ppt/media/image19.png" ContentType="image/png"/>
  <Override PartName="/ppt/media/image16.png" ContentType="image/png"/>
  <Override PartName="/ppt/media/image15.jpeg" ContentType="image/jpeg"/>
  <Override PartName="/ppt/media/image14.png" ContentType="image/png"/>
  <Override PartName="/ppt/media/image22.jpeg" ContentType="image/jpeg"/>
  <Override PartName="/ppt/media/image37.png" ContentType="image/png"/>
  <Override PartName="/ppt/media/image2.png" ContentType="image/png"/>
  <Override PartName="/ppt/media/image34.png" ContentType="image/png"/>
  <Override PartName="/ppt/media/image3.png" ContentType="image/png"/>
  <Override PartName="/ppt/media/image35.png" ContentType="image/png"/>
  <Override PartName="/ppt/media/image25.png" ContentType="image/png"/>
  <Override PartName="/ppt/media/image4.jpeg" ContentType="image/jpeg"/>
  <Override PartName="/ppt/media/image40.png" ContentType="image/png"/>
  <Override PartName="/ppt/media/image5.jpeg" ContentType="image/jpeg"/>
  <Override PartName="/ppt/media/image50.png" ContentType="image/png"/>
  <Override PartName="/ppt/media/image1.png" ContentType="image/png"/>
  <Override PartName="/ppt/media/image33.png" ContentType="image/png"/>
  <Override PartName="/ppt/media/image36.png" ContentType="image/png"/>
  <Override PartName="/ppt/media/image39.png" ContentType="image/png"/>
  <Override PartName="/ppt/media/image41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1.png" ContentType="image/png"/>
  <Override PartName="/ppt/media/image53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6.jpeg" ContentType="image/jpeg"/>
  <Override PartName="/ppt/media/image18.png" ContentType="image/png"/>
  <Override PartName="/ppt/media/image32.png" ContentType="image/png"/>
  <Override PartName="/ppt/media/image31.png" ContentType="image/png"/>
  <Override PartName="/ppt/media/image13.jpeg" ContentType="image/jpeg"/>
  <Override PartName="/ppt/media/image12.jpeg" ContentType="image/jpeg"/>
  <Override PartName="/ppt/media/image48.png" ContentType="image/png"/>
  <Override PartName="/ppt/media/image9.jpeg" ContentType="image/jpeg"/>
  <Override PartName="/ppt/media/image38.png" ContentType="image/png"/>
  <Override PartName="/ppt/media/image8.jpeg" ContentType="image/jpeg"/>
  <Override PartName="/ppt/media/image7.jpeg" ContentType="image/jpeg"/>
  <Override PartName="/ppt/media/image28.png" ContentType="image/png"/>
  <Override PartName="/ppt/media/image11.jpeg" ContentType="image/jpeg"/>
  <Override PartName="/ppt/media/image52.png" ContentType="image/png"/>
  <Override PartName="/ppt/media/image10.jpeg" ContentType="image/jpeg"/>
  <Override PartName="/ppt/media/image4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16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14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8.xml.rels" ContentType="application/vnd.openxmlformats-package.relationships+xml"/>
  <Override PartName="/ppt/slides/_rels/slide5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46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_rels/slide52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3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E234E74-8B4D-4DC4-9007-2F04A6692D52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sldNum" idx="4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32E30A9-89DA-47AC-839E-E03BBCD7E4DA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sldNum" idx="9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87B0D224-8C42-4354-9EB3-4E5023F6C3A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ldNum" idx="10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048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0480">
              <a:lnSpc>
                <a:spcPct val="100000"/>
              </a:lnSpc>
              <a:buNone/>
              <a:tabLst>
                <a:tab algn="l" pos="0"/>
              </a:tabLst>
            </a:pPr>
            <a:fld id="{044F5903-4318-4FBA-80C0-6CB6A59DA72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sldImg"/>
          </p:nvPr>
        </p:nvSpPr>
        <p:spPr>
          <a:xfrm>
            <a:off x="2253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1600" cy="3897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sldNum" idx="11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F45CA566-6C9C-40DB-B2D1-EC9E59DC653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sldNum" idx="12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FCB16A8-7C4E-4E3A-9795-B5B84A45A5C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13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ldNum" idx="13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F2444E96-429C-44A2-AF10-301CC68CC72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ldNum" idx="14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283A6F2-7C68-47E9-935C-EBF5E2AD50A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ldNum" idx="15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37B7C82-135E-4F2A-A22A-DB10FB73411C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ldNum" idx="16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EB8B94D0-09D7-4E38-836C-CD88C8F3141A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Num" idx="17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17CE5D1-FFD4-42D6-B177-90AC37152B6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Num" idx="18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5BCBC7E-F56C-43C4-8522-638700C7EC36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Num" idx="19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923BDACC-E269-4928-A68A-04B4EAB8526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Num" idx="20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5BAE62CF-A108-4D67-AF19-EBAC5587348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Num" idx="21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F906C99-7A43-49C8-AAD9-A5BCA92DA6B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ldNum" idx="22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50B2D14-E69F-4BF3-B7FA-5149B4135726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ldNum" idx="23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34F184FE-2718-4BE9-9251-0D0AB2A855B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Num" idx="24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6AD41061-9CB7-4B0D-8B47-ADA8258E208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4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sldNum" idx="25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6D030496-2AB1-423F-BD3F-36E4D9EF3D4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sldNum" idx="26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E29FC373-02C0-4E8D-8C74-6FB14D05FFA4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sldNum" idx="27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CA83E18-EFD0-4C4B-82AD-612ADC30544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sldNum" idx="28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9889F3D-9FF6-43D2-88A5-324F883E9FE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sldNum" idx="29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A7D5758-CA02-4208-ACE0-F1774C1FBB0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sldNum" idx="30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DAC7771-8C78-4496-B85F-039CD60D0826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sldNum" idx="31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EDA00FD4-E772-4024-AFD5-33098EBE15A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sldNum" idx="32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27BCFE0-C258-493D-B647-F3F3B24874F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sldNum" idx="33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0DD8B57F-AFB6-491E-BEAF-53A200863E0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sldNum" idx="34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BE940D1-7B9D-427B-82BB-C84877C7D77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sldNum" idx="35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905BC563-8A22-478D-9C10-64D61EC6CB4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sldNum" idx="36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5374CA4-A35A-4CE1-9CC5-86113CB56B2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sldNum" idx="37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1ABD14D-0F91-4EB1-8600-A86E5EB4E10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sldNum" idx="38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3F860033-A1BF-4F15-ABFC-B2180EA7742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sldNum" idx="39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01ECA109-BD24-4508-A822-6C9088A23B44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ldNum" idx="40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DFBE09D-4F65-4A13-8C8B-A000CA2C176C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9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ldNum" idx="41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F915E9A-4638-486E-8C57-B8D18E47739A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Num" idx="42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6253C028-7A6F-4819-8B5B-AB9E370AE74C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sldNum" idx="43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EBADC2E9-10C7-443E-9D59-C38C01BF038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sldNum" idx="44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FF243F06-773A-443D-B2A1-798BAEABF59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sldNum" idx="45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DBF168CE-B394-41FB-AD4B-40AA8329425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1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sldNum" idx="46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4D03E825-3273-4D1F-8110-09088FCC01CC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sldNum" idx="47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4A114ECB-D6C8-4BA2-809A-5FE58BB2BBD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ldNum" idx="48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73E7CAC1-42C4-4199-AB2C-2AB2555C00D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sldNum" idx="49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8B9B752E-876C-4970-812B-09F6A074601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2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sldNum" idx="50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FCA445B1-9484-42C0-ACEB-32B9DF5C6E5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sldNum" idx="51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949851FF-D48C-4640-892B-84B010B8D60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sldNum" idx="52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4055442-C6EF-48CC-ADEF-32D1EB3700A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ldNum" idx="53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AC0C4AA-4E2E-4314-A584-EC97BDEF9BA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sldNum" idx="54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4F3877CC-F108-4DE9-9563-F9E9E6312704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sldNum" idx="5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9DB6290-43C1-4AEB-B9B6-FBB2BFD6180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sldNum" idx="55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B5C47B5-5DD2-47AE-951D-D1EEBA0374F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sldNum" idx="56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C31ED86-983D-48F6-B3DD-AB7691BA432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74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sldNum" idx="6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624928E-AD94-4849-AD2B-726B0524820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sldNum" idx="7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916DC1A-2F56-4483-B556-B2535B5662D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272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sldNum" idx="8"/>
          </p:nvPr>
        </p:nvSpPr>
        <p:spPr>
          <a:xfrm>
            <a:off x="4024440" y="9725040"/>
            <a:ext cx="3074040" cy="50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2D2F07EF-0A95-489A-8D55-14FFCD57E066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337248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49320" y="1981080"/>
            <a:ext cx="337248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9BC2D70-C1A7-42E0-957C-037EBFF642DC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92FF432-7E82-4DE6-9831-B50C9EEC7399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B30642C-9E26-4C96-BB5C-48E41FB7C5C6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D69FC56-CACB-4B7F-91E5-6463872B2DA3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637EA87F-9BC2-45E8-8E00-F0E78BC8A0DE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D1399C02-5532-4252-A345-B60392F765AE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B0FC5490-771A-4160-BC9F-6FA8D8CDF92D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the title text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4D29DFF-3E6B-420F-A19E-A0AC1A85300D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52296B8C-C189-4113-B961-E0041B2D6DAC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7B0FD982-F6B9-44CA-AE55-CD12AAF8166D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1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8111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49320" y="1981080"/>
            <a:ext cx="33721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8111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15048ED-7221-4AA1-9F64-9C3A9B212984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4"/>
          <p:cNvSpPr/>
          <p:nvPr/>
        </p:nvSpPr>
        <p:spPr>
          <a:xfrm>
            <a:off x="762120" y="6248520"/>
            <a:ext cx="60840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C8D77027-E419-4FA6-A1B2-9C2482227B01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www.tu.berlin/ensys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isis.tu-berlin.de/course/view.php?id=47921" TargetMode="External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slideLayout" Target="../slideLayouts/slideLayout9.xml"/><Relationship Id="rId8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link.springer.com/book/10.1007%2F3-540-32195-0" TargetMode="External"/><Relationship Id="rId2" Type="http://schemas.openxmlformats.org/officeDocument/2006/relationships/hyperlink" Target="http://link.springer.com/book/10.1007%2F3-540-32195-0" TargetMode="External"/><Relationship Id="rId3" Type="http://schemas.openxmlformats.org/officeDocument/2006/relationships/hyperlink" Target="http://link.springer.com/book/10.1007/978-3-658-05362-8" TargetMode="External"/><Relationship Id="rId4" Type="http://schemas.openxmlformats.org/officeDocument/2006/relationships/hyperlink" Target="http://link.springer.com/book/10.1007/978-3-658-05362-8" TargetMode="External"/><Relationship Id="rId5" Type="http://schemas.openxmlformats.org/officeDocument/2006/relationships/hyperlink" Target="http://link.springer.com/book/10.1007/978-3-658-05362-8" TargetMode="External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799680" cy="249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Wirtschaftliche Grundlagen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Sommersemester 2026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Angebot, Nachfrage und Elastizität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ctangle 7"/>
          <p:cNvSpPr/>
          <p:nvPr/>
        </p:nvSpPr>
        <p:spPr>
          <a:xfrm>
            <a:off x="863640" y="5060880"/>
            <a:ext cx="618336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Wandel in 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Hohe Preise in Energiemärkten 2021-3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10"/>
          <p:cNvSpPr/>
          <p:nvPr/>
        </p:nvSpPr>
        <p:spPr>
          <a:xfrm>
            <a:off x="425880" y="1600920"/>
            <a:ext cx="843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Hohe Gaspreise: vergleichbare Ölpreisschocks 1973 und 1979 haben schwere Rezessionen ausgelöst. Neue Krise im Nahen Osten?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2"/>
          <p:cNvSpPr/>
          <p:nvPr/>
        </p:nvSpPr>
        <p:spPr>
          <a:xfrm>
            <a:off x="7306920" y="6489360"/>
            <a:ext cx="19627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ICE, 2023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3" descr=""/>
          <p:cNvPicPr/>
          <p:nvPr/>
        </p:nvPicPr>
        <p:blipFill>
          <a:blip r:embed="rId2"/>
          <a:stretch/>
        </p:blipFill>
        <p:spPr>
          <a:xfrm>
            <a:off x="425880" y="2811960"/>
            <a:ext cx="8096400" cy="3090240"/>
          </a:xfrm>
          <a:prstGeom prst="rect">
            <a:avLst/>
          </a:prstGeom>
          <a:ln w="0">
            <a:noFill/>
          </a:ln>
        </p:spPr>
      </p:pic>
      <p:sp>
        <p:nvSpPr>
          <p:cNvPr id="76" name="TextBox 1"/>
          <p:cNvSpPr/>
          <p:nvPr/>
        </p:nvSpPr>
        <p:spPr>
          <a:xfrm>
            <a:off x="425880" y="2658240"/>
            <a:ext cx="861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/MWh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Grundlegende Marktformen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8" name="Table 2"/>
          <p:cNvGraphicFramePr/>
          <p:nvPr/>
        </p:nvGraphicFramePr>
        <p:xfrm>
          <a:off x="1097280" y="1829520"/>
          <a:ext cx="7497360" cy="4591080"/>
        </p:xfrm>
        <a:graphic>
          <a:graphicData uri="http://schemas.openxmlformats.org/drawingml/2006/table">
            <a:tbl>
              <a:tblPr/>
              <a:tblGrid>
                <a:gridCol w="936720"/>
                <a:gridCol w="936720"/>
                <a:gridCol w="1873440"/>
                <a:gridCol w="1873440"/>
                <a:gridCol w="1877400"/>
              </a:tblGrid>
              <a:tr h="474480">
                <a:tc gridSpan="2" rowSpan="2">
                  <a:txBody>
                    <a:bodyPr lIns="90000" rIns="9000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Anzahl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Anbietende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74480"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</a:tr>
              <a:tr h="1083960">
                <a:tc rowSpan="3"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bilaterales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Nachfrage-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083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Oligopolistische Marktformen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Angebots-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vollkommene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Konkurrenz / Polypol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79" name="TextShape 3"/>
          <p:cNvSpPr/>
          <p:nvPr/>
        </p:nvSpPr>
        <p:spPr>
          <a:xfrm rot="16200000">
            <a:off x="618840" y="3962520"/>
            <a:ext cx="189900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Nachfragende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1"/>
          <p:cNvSpPr/>
          <p:nvPr/>
        </p:nvSpPr>
        <p:spPr>
          <a:xfrm>
            <a:off x="1719360" y="6420240"/>
            <a:ext cx="61999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Griechisch: mono: eine, oligo: wenige, poly: viele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Angebotsmonopole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54400" y="1681200"/>
            <a:ext cx="4665600" cy="376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Betriebssysteme: Microsoft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Schienennetze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Stromnetze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Hochgeschwindigkeitsverkehr mit der Bahn: Deutsche Bahn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Alkohol in Schweden: Systembolaget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Patente (z.B. für neue Impfstoffe)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Anbieter*in hat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Marktmacht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d.h. kann den Marktpreis beeinflussen.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1" descr=""/>
          <p:cNvPicPr/>
          <p:nvPr/>
        </p:nvPicPr>
        <p:blipFill>
          <a:blip r:embed="rId1"/>
          <a:stretch/>
        </p:blipFill>
        <p:spPr>
          <a:xfrm>
            <a:off x="1113840" y="4950360"/>
            <a:ext cx="3177360" cy="164304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2" descr=""/>
          <p:cNvPicPr/>
          <p:nvPr/>
        </p:nvPicPr>
        <p:blipFill>
          <a:blip r:embed="rId2"/>
          <a:stretch/>
        </p:blipFill>
        <p:spPr>
          <a:xfrm>
            <a:off x="5744160" y="2936520"/>
            <a:ext cx="2718000" cy="159012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5" descr=""/>
          <p:cNvPicPr/>
          <p:nvPr/>
        </p:nvPicPr>
        <p:blipFill>
          <a:blip r:embed="rId3"/>
          <a:stretch/>
        </p:blipFill>
        <p:spPr>
          <a:xfrm>
            <a:off x="5815080" y="1459080"/>
            <a:ext cx="2576160" cy="128736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6" descr=""/>
          <p:cNvPicPr/>
          <p:nvPr/>
        </p:nvPicPr>
        <p:blipFill>
          <a:blip r:embed="rId4"/>
          <a:stretch/>
        </p:blipFill>
        <p:spPr>
          <a:xfrm>
            <a:off x="5722560" y="4950360"/>
            <a:ext cx="2739600" cy="164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Angebotsoligopole (wenige Anbietende)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52600" y="1876320"/>
            <a:ext cx="7980840" cy="149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Wirtschaftsprüfungsgesellschaften:  Deloitte, Ernst &amp; Young, KPMG und PricewaterhouseCoopers („Big Four“)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Langstreckenflugzeuge: Boeing und Airbus (Duopol)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Cola: Coca Cola und Pepsi (Duopol)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1" descr=""/>
          <p:cNvPicPr/>
          <p:nvPr/>
        </p:nvPicPr>
        <p:blipFill>
          <a:blip r:embed="rId1"/>
          <a:stretch/>
        </p:blipFill>
        <p:spPr>
          <a:xfrm>
            <a:off x="552600" y="3685680"/>
            <a:ext cx="4139280" cy="206928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2" descr=""/>
          <p:cNvPicPr/>
          <p:nvPr/>
        </p:nvPicPr>
        <p:blipFill>
          <a:blip r:embed="rId2"/>
          <a:stretch/>
        </p:blipFill>
        <p:spPr>
          <a:xfrm>
            <a:off x="4919040" y="3685680"/>
            <a:ext cx="3679200" cy="20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Nachfragemonopole = Monopson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52600" y="1703160"/>
            <a:ext cx="4295880" cy="4690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Flugzeugträger, Kampfflugzeuge, Panzer: Der Staat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Corona-Impfstoffe: Der Staat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Schienen: Deutsche Bahn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Nachfrager*in hat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Marktmacht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d.h. kann den Marktpreis beeinflussen.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3" descr=""/>
          <p:cNvPicPr/>
          <p:nvPr/>
        </p:nvPicPr>
        <p:blipFill>
          <a:blip r:embed="rId1"/>
          <a:stretch/>
        </p:blipFill>
        <p:spPr>
          <a:xfrm>
            <a:off x="1138680" y="4300200"/>
            <a:ext cx="3123720" cy="223488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1" descr=""/>
          <p:cNvPicPr/>
          <p:nvPr/>
        </p:nvPicPr>
        <p:blipFill>
          <a:blip r:embed="rId2"/>
          <a:stretch/>
        </p:blipFill>
        <p:spPr>
          <a:xfrm>
            <a:off x="5221440" y="4441680"/>
            <a:ext cx="3470400" cy="195156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" descr=""/>
          <p:cNvPicPr/>
          <p:nvPr/>
        </p:nvPicPr>
        <p:blipFill>
          <a:blip r:embed="rId3"/>
          <a:stretch/>
        </p:blipFill>
        <p:spPr>
          <a:xfrm>
            <a:off x="5221440" y="1703160"/>
            <a:ext cx="3459240" cy="230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Konkurrenzmarkt (Polypol) - Annahmen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52600" y="1582200"/>
            <a:ext cx="8174880" cy="3917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Voraussetzungen für einen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vollkommenen Markt (Polypol):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Viele Anbietende, viele Nachfragende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Die Güter sind homogen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Es herrscht völlige Markttransparenz (vollständige Information)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Es herrscht freier Marktzu- und –austritt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Konsequenz: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Keine:r kann Marktmacht ausüben oder den Marktpreis beeinflussen. Anbietende und Nachfragende sind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Preisnehmende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und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Mengenanpassende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Ursachen für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Marktunvollkommenheit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sind: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Marktzutrittsbarrieren (Investitionskosten, vorgeschriebene Verfahrensweisen bzw. Produktionsstandards)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Räumliche Platzierung der Anbietenden (Fahrtkosten, etc.)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Angebotsfunktion von Grenzkosten einer individuellen Firma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9" name="Group 57"/>
          <p:cNvGrpSpPr/>
          <p:nvPr/>
        </p:nvGrpSpPr>
        <p:grpSpPr>
          <a:xfrm>
            <a:off x="2294640" y="3459240"/>
            <a:ext cx="4559760" cy="2743200"/>
            <a:chOff x="2294640" y="3459240"/>
            <a:chExt cx="4559760" cy="2743200"/>
          </a:xfrm>
        </p:grpSpPr>
        <p:sp>
          <p:nvSpPr>
            <p:cNvPr id="100" name="Rectangle 20"/>
            <p:cNvSpPr/>
            <p:nvPr/>
          </p:nvSpPr>
          <p:spPr>
            <a:xfrm>
              <a:off x="2294640" y="3687480"/>
              <a:ext cx="118908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Rectangle 21"/>
            <p:cNvSpPr/>
            <p:nvPr/>
          </p:nvSpPr>
          <p:spPr>
            <a:xfrm>
              <a:off x="5844960" y="5928480"/>
              <a:ext cx="100944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Line 56"/>
            <p:cNvSpPr/>
            <p:nvPr/>
          </p:nvSpPr>
          <p:spPr>
            <a:xfrm>
              <a:off x="3261600" y="587880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3" name="Line 57"/>
            <p:cNvSpPr/>
            <p:nvPr/>
          </p:nvSpPr>
          <p:spPr>
            <a:xfrm flipH="1" flipV="1">
              <a:off x="3250440" y="345924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4" name="Freeform 60"/>
            <p:cNvSpPr/>
            <p:nvPr/>
          </p:nvSpPr>
          <p:spPr>
            <a:xfrm>
              <a:off x="3250440" y="4382280"/>
              <a:ext cx="3038760" cy="640080"/>
            </a:xfrm>
            <a:custGeom>
              <a:avLst/>
              <a:gdLst>
                <a:gd name="textAreaLeft" fmla="*/ 0 w 3038760"/>
                <a:gd name="textAreaRight" fmla="*/ 3039840 w 3038760"/>
                <a:gd name="textAreaTop" fmla="*/ 0 h 640080"/>
                <a:gd name="textAreaBottom" fmla="*/ 641160 h 64008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05" name="TextBox 10"/>
          <p:cNvSpPr/>
          <p:nvPr/>
        </p:nvSpPr>
        <p:spPr>
          <a:xfrm>
            <a:off x="1070280" y="1764360"/>
            <a:ext cx="77950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Produzierende bezeichnet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Angebotsfunktion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den Preis, ab dem sich die Produktion einer Menge lohnt. Sie stellt die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Grenzkosten der Produktion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dar, die durch die Produktion einer zusätzlichen Mengeneinheit entstehen. Normalerweise (aber nicht immer) gilt: je höher der Preis, desto größer die Menge.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Angebotsfunktion eines Dosenherstellers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Rectangle 20"/>
          <p:cNvSpPr/>
          <p:nvPr/>
        </p:nvSpPr>
        <p:spPr>
          <a:xfrm>
            <a:off x="2243520" y="2914560"/>
            <a:ext cx="11890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/Stück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ectangle 21"/>
          <p:cNvSpPr/>
          <p:nvPr/>
        </p:nvSpPr>
        <p:spPr>
          <a:xfrm>
            <a:off x="6030360" y="4998240"/>
            <a:ext cx="31125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(Dosen pro Stunde)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Line 56"/>
          <p:cNvSpPr/>
          <p:nvPr/>
        </p:nvSpPr>
        <p:spPr>
          <a:xfrm>
            <a:off x="3220560" y="5324760"/>
            <a:ext cx="38581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1" name="Line 57"/>
          <p:cNvSpPr/>
          <p:nvPr/>
        </p:nvSpPr>
        <p:spPr>
          <a:xfrm flipH="1" flipV="1">
            <a:off x="3209400" y="2905200"/>
            <a:ext cx="11160" cy="24195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" name="TextBox 10"/>
          <p:cNvSpPr/>
          <p:nvPr/>
        </p:nvSpPr>
        <p:spPr>
          <a:xfrm>
            <a:off x="1073160" y="1575720"/>
            <a:ext cx="7795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Eine Firma besitzt 2 Maschinen, die jeweils 100 Dosen pro Stunden herstellen können. Die neue Maschine kostet 10 €/Stück für Strom und Rohstoffe zu betreiben. Die alte ineffizientere Maschine kostet 20 €/Stück.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3" name="Elbow Connector 5"/>
          <p:cNvCxnSpPr/>
          <p:nvPr/>
        </p:nvCxnSpPr>
        <p:spPr>
          <a:xfrm flipV="1">
            <a:off x="3209400" y="3978720"/>
            <a:ext cx="3141000" cy="696600"/>
          </a:xfrm>
          <a:prstGeom prst="bentConnector3">
            <a:avLst>
              <a:gd name="adj1" fmla="val 50000"/>
            </a:avLst>
          </a:prstGeom>
          <a:ln w="36000">
            <a:solidFill>
              <a:srgbClr val="000000"/>
            </a:solidFill>
            <a:round/>
          </a:ln>
        </p:spPr>
      </p:cxnSp>
      <p:sp>
        <p:nvSpPr>
          <p:cNvPr id="114" name="Rectangle 20"/>
          <p:cNvSpPr/>
          <p:nvPr/>
        </p:nvSpPr>
        <p:spPr>
          <a:xfrm>
            <a:off x="2838240" y="379548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Rectangle 20"/>
          <p:cNvSpPr/>
          <p:nvPr/>
        </p:nvSpPr>
        <p:spPr>
          <a:xfrm>
            <a:off x="2830680" y="453600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Left Brace 6"/>
          <p:cNvSpPr/>
          <p:nvPr/>
        </p:nvSpPr>
        <p:spPr>
          <a:xfrm flipH="1" rot="5400000">
            <a:off x="3862080" y="5005440"/>
            <a:ext cx="300600" cy="160884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" name="Left Brace 20"/>
          <p:cNvSpPr/>
          <p:nvPr/>
        </p:nvSpPr>
        <p:spPr>
          <a:xfrm flipH="1" rot="5400000">
            <a:off x="5521680" y="5010840"/>
            <a:ext cx="300600" cy="160884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" name="Rectangle 20"/>
          <p:cNvSpPr/>
          <p:nvPr/>
        </p:nvSpPr>
        <p:spPr>
          <a:xfrm>
            <a:off x="3150360" y="6016680"/>
            <a:ext cx="1627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neuer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ectangle 20"/>
          <p:cNvSpPr/>
          <p:nvPr/>
        </p:nvSpPr>
        <p:spPr>
          <a:xfrm>
            <a:off x="5100480" y="6016680"/>
            <a:ext cx="15066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alter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tangle 20"/>
          <p:cNvSpPr/>
          <p:nvPr/>
        </p:nvSpPr>
        <p:spPr>
          <a:xfrm>
            <a:off x="6330600" y="536508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200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20"/>
          <p:cNvSpPr/>
          <p:nvPr/>
        </p:nvSpPr>
        <p:spPr>
          <a:xfrm>
            <a:off x="4664520" y="535320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64"/>
          <p:cNvSpPr/>
          <p:nvPr/>
        </p:nvSpPr>
        <p:spPr>
          <a:xfrm>
            <a:off x="3251520" y="4407480"/>
            <a:ext cx="2932560" cy="717480"/>
          </a:xfrm>
          <a:custGeom>
            <a:avLst/>
            <a:gdLst>
              <a:gd name="textAreaLeft" fmla="*/ 0 w 2932560"/>
              <a:gd name="textAreaRight" fmla="*/ 2933640 w 2932560"/>
              <a:gd name="textAreaTop" fmla="*/ 0 h 717480"/>
              <a:gd name="textAreaBottom" fmla="*/ 718560 h 717480"/>
            </a:gdLst>
            <a:ahLst/>
            <a:rect l="textAreaLeft" t="textAreaTop" r="textAreaRight" b="textAreaBottom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Angebotsfunktion, Marktpreis und Produzentenrente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" name="Group 57"/>
          <p:cNvGrpSpPr/>
          <p:nvPr/>
        </p:nvGrpSpPr>
        <p:grpSpPr>
          <a:xfrm>
            <a:off x="2284560" y="3459240"/>
            <a:ext cx="4559400" cy="2743200"/>
            <a:chOff x="2284560" y="3459240"/>
            <a:chExt cx="4559400" cy="2743200"/>
          </a:xfrm>
        </p:grpSpPr>
        <p:sp>
          <p:nvSpPr>
            <p:cNvPr id="126" name="Rectangle 20"/>
            <p:cNvSpPr/>
            <p:nvPr/>
          </p:nvSpPr>
          <p:spPr>
            <a:xfrm>
              <a:off x="2284560" y="3687480"/>
              <a:ext cx="118908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Rectangle 21"/>
            <p:cNvSpPr/>
            <p:nvPr/>
          </p:nvSpPr>
          <p:spPr>
            <a:xfrm>
              <a:off x="5834520" y="5928480"/>
              <a:ext cx="100944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Line 56"/>
            <p:cNvSpPr/>
            <p:nvPr/>
          </p:nvSpPr>
          <p:spPr>
            <a:xfrm>
              <a:off x="3251520" y="587880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" name="Line 57"/>
            <p:cNvSpPr/>
            <p:nvPr/>
          </p:nvSpPr>
          <p:spPr>
            <a:xfrm flipH="1" flipV="1">
              <a:off x="3240000" y="3459240"/>
              <a:ext cx="1152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0" name="Freeform 60"/>
            <p:cNvSpPr/>
            <p:nvPr/>
          </p:nvSpPr>
          <p:spPr>
            <a:xfrm>
              <a:off x="3240360" y="4204080"/>
              <a:ext cx="3447000" cy="920880"/>
            </a:xfrm>
            <a:custGeom>
              <a:avLst/>
              <a:gdLst>
                <a:gd name="textAreaLeft" fmla="*/ 0 w 3447000"/>
                <a:gd name="textAreaRight" fmla="*/ 3448080 w 3447000"/>
                <a:gd name="textAreaTop" fmla="*/ 0 h 920880"/>
                <a:gd name="textAreaBottom" fmla="*/ 921960 h 92088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31" name="TextBox 10"/>
          <p:cNvSpPr/>
          <p:nvPr/>
        </p:nvSpPr>
        <p:spPr>
          <a:xfrm>
            <a:off x="1070280" y="1764360"/>
            <a:ext cx="77950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Im Polypol haben Produzierende keinen Einfluss auf den Marktpreis (sie sind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Preisnehmende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Produzentenrente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(Erlös minus Kosten) bezeichnet die Fläche zwischen der inversen Angebotsfunktion und dem Marktpreis.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2" name="Straight Connector 2"/>
          <p:cNvCxnSpPr/>
          <p:nvPr/>
        </p:nvCxnSpPr>
        <p:spPr>
          <a:xfrm>
            <a:off x="3251520" y="4407120"/>
            <a:ext cx="2831760" cy="1080"/>
          </a:xfrm>
          <a:prstGeom prst="straightConnector1">
            <a:avLst/>
          </a:prstGeom>
          <a:ln w="36000">
            <a:solidFill>
              <a:srgbClr val="c00000"/>
            </a:solidFill>
            <a:round/>
          </a:ln>
        </p:spPr>
      </p:cxnSp>
      <p:sp>
        <p:nvSpPr>
          <p:cNvPr id="133" name="Rectangle 20"/>
          <p:cNvSpPr/>
          <p:nvPr/>
        </p:nvSpPr>
        <p:spPr>
          <a:xfrm>
            <a:off x="1578600" y="4232880"/>
            <a:ext cx="156096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8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i="1" lang="de-DE" sz="18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8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Aggregation von inversen Angebotsfunktionen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" name="Group 29"/>
          <p:cNvGrpSpPr/>
          <p:nvPr/>
        </p:nvGrpSpPr>
        <p:grpSpPr>
          <a:xfrm>
            <a:off x="961200" y="1640880"/>
            <a:ext cx="1336680" cy="1825200"/>
            <a:chOff x="961200" y="1640880"/>
            <a:chExt cx="1336680" cy="1825200"/>
          </a:xfrm>
        </p:grpSpPr>
        <p:grpSp>
          <p:nvGrpSpPr>
            <p:cNvPr id="137" name="Group 30"/>
            <p:cNvGrpSpPr/>
            <p:nvPr/>
          </p:nvGrpSpPr>
          <p:grpSpPr>
            <a:xfrm>
              <a:off x="961200" y="1640880"/>
              <a:ext cx="1336680" cy="1430280"/>
              <a:chOff x="961200" y="1640880"/>
              <a:chExt cx="1336680" cy="1430280"/>
            </a:xfrm>
          </p:grpSpPr>
          <p:sp>
            <p:nvSpPr>
              <p:cNvPr id="138" name="Rectangle 20"/>
              <p:cNvSpPr/>
              <p:nvPr/>
            </p:nvSpPr>
            <p:spPr>
              <a:xfrm>
                <a:off x="961200" y="1866960"/>
                <a:ext cx="18612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Rectangle 21"/>
              <p:cNvSpPr/>
              <p:nvPr/>
            </p:nvSpPr>
            <p:spPr>
              <a:xfrm>
                <a:off x="2060640" y="2797200"/>
                <a:ext cx="13680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Line 56"/>
              <p:cNvSpPr/>
              <p:nvPr/>
            </p:nvSpPr>
            <p:spPr>
              <a:xfrm>
                <a:off x="115236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41" name="Line 57"/>
              <p:cNvSpPr/>
              <p:nvPr/>
            </p:nvSpPr>
            <p:spPr>
              <a:xfrm flipH="1" flipV="1">
                <a:off x="114444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42" name="Freeform 60"/>
              <p:cNvSpPr/>
              <p:nvPr/>
            </p:nvSpPr>
            <p:spPr>
              <a:xfrm>
                <a:off x="1144440" y="2465280"/>
                <a:ext cx="501120" cy="44640"/>
              </a:xfrm>
              <a:custGeom>
                <a:avLst/>
                <a:gdLst>
                  <a:gd name="textAreaLeft" fmla="*/ 0 w 501120"/>
                  <a:gd name="textAreaRight" fmla="*/ 502200 w 501120"/>
                  <a:gd name="textAreaTop" fmla="*/ 0 h 44640"/>
                  <a:gd name="textAreaBottom" fmla="*/ 45720 h 4464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" bIns="7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43" name="TextBox 31"/>
            <p:cNvSpPr/>
            <p:nvPr/>
          </p:nvSpPr>
          <p:spPr>
            <a:xfrm>
              <a:off x="1238040" y="3102120"/>
              <a:ext cx="973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4" name="Group 6"/>
          <p:cNvGrpSpPr/>
          <p:nvPr/>
        </p:nvGrpSpPr>
        <p:grpSpPr>
          <a:xfrm>
            <a:off x="5855400" y="1634040"/>
            <a:ext cx="1336320" cy="1825560"/>
            <a:chOff x="5855400" y="1634040"/>
            <a:chExt cx="1336320" cy="1825560"/>
          </a:xfrm>
        </p:grpSpPr>
        <p:grpSp>
          <p:nvGrpSpPr>
            <p:cNvPr id="145" name="Group 4"/>
            <p:cNvGrpSpPr/>
            <p:nvPr/>
          </p:nvGrpSpPr>
          <p:grpSpPr>
            <a:xfrm>
              <a:off x="5855400" y="1634040"/>
              <a:ext cx="1336320" cy="1430640"/>
              <a:chOff x="5855400" y="1634040"/>
              <a:chExt cx="1336320" cy="1430640"/>
            </a:xfrm>
          </p:grpSpPr>
          <p:sp>
            <p:nvSpPr>
              <p:cNvPr id="146" name="Rectangle 20"/>
              <p:cNvSpPr/>
              <p:nvPr/>
            </p:nvSpPr>
            <p:spPr>
              <a:xfrm>
                <a:off x="5855400" y="1860480"/>
                <a:ext cx="18612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7" name="Rectangle 21"/>
              <p:cNvSpPr/>
              <p:nvPr/>
            </p:nvSpPr>
            <p:spPr>
              <a:xfrm>
                <a:off x="6954480" y="2790720"/>
                <a:ext cx="13680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8" name="Line 56"/>
              <p:cNvSpPr/>
              <p:nvPr/>
            </p:nvSpPr>
            <p:spPr>
              <a:xfrm>
                <a:off x="6046200" y="276264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49" name="Line 57"/>
              <p:cNvSpPr/>
              <p:nvPr/>
            </p:nvSpPr>
            <p:spPr>
              <a:xfrm flipH="1" flipV="1">
                <a:off x="6038280" y="1634040"/>
                <a:ext cx="7920" cy="112860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50" name="Freeform 60"/>
              <p:cNvSpPr/>
              <p:nvPr/>
            </p:nvSpPr>
            <p:spPr>
              <a:xfrm>
                <a:off x="6038280" y="2278440"/>
                <a:ext cx="843840" cy="44640"/>
              </a:xfrm>
              <a:custGeom>
                <a:avLst/>
                <a:gdLst>
                  <a:gd name="textAreaLeft" fmla="*/ 0 w 843840"/>
                  <a:gd name="textAreaRight" fmla="*/ 844920 w 843840"/>
                  <a:gd name="textAreaTop" fmla="*/ 0 h 44640"/>
                  <a:gd name="textAreaBottom" fmla="*/ 45720 h 4464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" bIns="7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51" name="TextBox 5"/>
            <p:cNvSpPr/>
            <p:nvPr/>
          </p:nvSpPr>
          <p:spPr>
            <a:xfrm>
              <a:off x="6131880" y="3095640"/>
              <a:ext cx="973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4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2" name="Rectangle 20"/>
          <p:cNvSpPr/>
          <p:nvPr/>
        </p:nvSpPr>
        <p:spPr>
          <a:xfrm>
            <a:off x="2484720" y="1866960"/>
            <a:ext cx="186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ctangle 21"/>
          <p:cNvSpPr/>
          <p:nvPr/>
        </p:nvSpPr>
        <p:spPr>
          <a:xfrm>
            <a:off x="3583800" y="2797200"/>
            <a:ext cx="1368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Line 56"/>
          <p:cNvSpPr/>
          <p:nvPr/>
        </p:nvSpPr>
        <p:spPr>
          <a:xfrm>
            <a:off x="2675520" y="2769120"/>
            <a:ext cx="11455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5" name="Line 57"/>
          <p:cNvSpPr/>
          <p:nvPr/>
        </p:nvSpPr>
        <p:spPr>
          <a:xfrm flipH="1" flipV="1">
            <a:off x="2667600" y="1640880"/>
            <a:ext cx="7920" cy="11282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6" name="Freeform 60"/>
          <p:cNvSpPr/>
          <p:nvPr/>
        </p:nvSpPr>
        <p:spPr>
          <a:xfrm>
            <a:off x="2656080" y="1876320"/>
            <a:ext cx="772200" cy="286920"/>
          </a:xfrm>
          <a:custGeom>
            <a:avLst/>
            <a:gdLst>
              <a:gd name="textAreaLeft" fmla="*/ 0 w 772200"/>
              <a:gd name="textAreaRight" fmla="*/ 773280 w 772200"/>
              <a:gd name="textAreaTop" fmla="*/ 0 h 286920"/>
              <a:gd name="textAreaBottom" fmla="*/ 288000 h 28692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7" name="TextBox 39"/>
          <p:cNvSpPr/>
          <p:nvPr/>
        </p:nvSpPr>
        <p:spPr>
          <a:xfrm>
            <a:off x="2761560" y="3102120"/>
            <a:ext cx="973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Firma 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8" name="Group 45"/>
          <p:cNvGrpSpPr/>
          <p:nvPr/>
        </p:nvGrpSpPr>
        <p:grpSpPr>
          <a:xfrm>
            <a:off x="4199040" y="1640880"/>
            <a:ext cx="1336320" cy="1825200"/>
            <a:chOff x="4199040" y="1640880"/>
            <a:chExt cx="1336320" cy="1825200"/>
          </a:xfrm>
        </p:grpSpPr>
        <p:grpSp>
          <p:nvGrpSpPr>
            <p:cNvPr id="159" name="Group 46"/>
            <p:cNvGrpSpPr/>
            <p:nvPr/>
          </p:nvGrpSpPr>
          <p:grpSpPr>
            <a:xfrm>
              <a:off x="4199040" y="1640880"/>
              <a:ext cx="1336320" cy="1430280"/>
              <a:chOff x="4199040" y="1640880"/>
              <a:chExt cx="1336320" cy="1430280"/>
            </a:xfrm>
          </p:grpSpPr>
          <p:sp>
            <p:nvSpPr>
              <p:cNvPr id="160" name="Rectangle 20"/>
              <p:cNvSpPr/>
              <p:nvPr/>
            </p:nvSpPr>
            <p:spPr>
              <a:xfrm>
                <a:off x="4199040" y="1866960"/>
                <a:ext cx="18612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1" name="Rectangle 21"/>
              <p:cNvSpPr/>
              <p:nvPr/>
            </p:nvSpPr>
            <p:spPr>
              <a:xfrm>
                <a:off x="5298480" y="2797200"/>
                <a:ext cx="13680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2" name="Line 56"/>
              <p:cNvSpPr/>
              <p:nvPr/>
            </p:nvSpPr>
            <p:spPr>
              <a:xfrm>
                <a:off x="438984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63" name="Line 57"/>
              <p:cNvSpPr/>
              <p:nvPr/>
            </p:nvSpPr>
            <p:spPr>
              <a:xfrm flipH="1" flipV="1">
                <a:off x="438192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64" name="Freeform 60"/>
              <p:cNvSpPr/>
              <p:nvPr/>
            </p:nvSpPr>
            <p:spPr>
              <a:xfrm>
                <a:off x="4390200" y="1712520"/>
                <a:ext cx="995400" cy="823680"/>
              </a:xfrm>
              <a:custGeom>
                <a:avLst/>
                <a:gdLst>
                  <a:gd name="textAreaLeft" fmla="*/ 0 w 995400"/>
                  <a:gd name="textAreaRight" fmla="*/ 996480 w 995400"/>
                  <a:gd name="textAreaTop" fmla="*/ 0 h 823680"/>
                  <a:gd name="textAreaBottom" fmla="*/ 824760 h 82368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65" name="TextBox 47"/>
            <p:cNvSpPr/>
            <p:nvPr/>
          </p:nvSpPr>
          <p:spPr>
            <a:xfrm>
              <a:off x="4475880" y="3102120"/>
              <a:ext cx="973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6" name="TextBox 8"/>
          <p:cNvSpPr/>
          <p:nvPr/>
        </p:nvSpPr>
        <p:spPr>
          <a:xfrm>
            <a:off x="7561800" y="1866960"/>
            <a:ext cx="95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55"/>
          <p:cNvSpPr/>
          <p:nvPr/>
        </p:nvSpPr>
        <p:spPr>
          <a:xfrm>
            <a:off x="7561800" y="3102120"/>
            <a:ext cx="95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8" name="Group 57"/>
          <p:cNvGrpSpPr/>
          <p:nvPr/>
        </p:nvGrpSpPr>
        <p:grpSpPr>
          <a:xfrm>
            <a:off x="2109960" y="3930840"/>
            <a:ext cx="4559400" cy="2430360"/>
            <a:chOff x="2109960" y="3930840"/>
            <a:chExt cx="4559400" cy="2430360"/>
          </a:xfrm>
        </p:grpSpPr>
        <p:sp>
          <p:nvSpPr>
            <p:cNvPr id="169" name="Rectangle 20"/>
            <p:cNvSpPr/>
            <p:nvPr/>
          </p:nvSpPr>
          <p:spPr>
            <a:xfrm>
              <a:off x="2109960" y="4130280"/>
              <a:ext cx="118908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Rectangle 21"/>
            <p:cNvSpPr/>
            <p:nvPr/>
          </p:nvSpPr>
          <p:spPr>
            <a:xfrm>
              <a:off x="5659920" y="6087240"/>
              <a:ext cx="100944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Line 56"/>
            <p:cNvSpPr/>
            <p:nvPr/>
          </p:nvSpPr>
          <p:spPr>
            <a:xfrm>
              <a:off x="3076560" y="604368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2" name="Line 57"/>
            <p:cNvSpPr/>
            <p:nvPr/>
          </p:nvSpPr>
          <p:spPr>
            <a:xfrm flipH="1" flipV="1">
              <a:off x="3065400" y="3930840"/>
              <a:ext cx="11160" cy="211284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3" name="Freeform 60"/>
            <p:cNvSpPr/>
            <p:nvPr/>
          </p:nvSpPr>
          <p:spPr>
            <a:xfrm>
              <a:off x="3076920" y="4206960"/>
              <a:ext cx="3038760" cy="1577520"/>
            </a:xfrm>
            <a:custGeom>
              <a:avLst/>
              <a:gdLst>
                <a:gd name="textAreaLeft" fmla="*/ 0 w 3038760"/>
                <a:gd name="textAreaRight" fmla="*/ 3039840 w 3038760"/>
                <a:gd name="textAreaTop" fmla="*/ 0 h 1577520"/>
                <a:gd name="textAreaBottom" fmla="*/ 1578600 h 157752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74" name="Down Arrow 9"/>
          <p:cNvSpPr/>
          <p:nvPr/>
        </p:nvSpPr>
        <p:spPr>
          <a:xfrm>
            <a:off x="4382280" y="3606120"/>
            <a:ext cx="915120" cy="64836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5" name="TextBox 10"/>
          <p:cNvSpPr/>
          <p:nvPr/>
        </p:nvSpPr>
        <p:spPr>
          <a:xfrm>
            <a:off x="6750000" y="4097160"/>
            <a:ext cx="22284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Am Markt werden inverse Angebotsfunktionen von allen Produzierenden sortiert und kumuliert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Lehrangebot 1/2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88520" y="1430640"/>
            <a:ext cx="8330760" cy="457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ISIS-Seite: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  <a:hlinkClick r:id="rId1"/>
              </a:rPr>
              <a:t>Auf ISIS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 finden Sie alle Infos und Ankündigungen zum Kurs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ISIS-Einschreibeschlüssel: </a:t>
            </a:r>
            <a:r>
              <a:rPr b="0" i="1" lang="de-DE" sz="2000" spc="-1" strike="noStrike">
                <a:solidFill>
                  <a:schemeClr val="dk1"/>
                </a:solidFill>
                <a:latin typeface="Arial"/>
              </a:rPr>
              <a:t>„Markt26“ 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(ab übernächster Woche)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Stellen Sie uns Fragen über das Forum oder als direkte Nachricht an uns (bitte keine Emails)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Vorlesung: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Mittwochs 16:00-18:00 (HFT-TA 131)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Thematische Einführung in die Themen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Folien auf ISIS verfügbar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Tutorien: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Tutor:innen rechnen Übungsaufgaben vor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Wichtigste Vorbereitung für die Prüfung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Anmeldung diese Woche über ISIS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Tutorien werden sowohl in Präsenz als auch digital angeboten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Aggregierte inverse Angebotsfunktionen: Beispiel aus dem Bergbau (Kupfer)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Content Placeholder 2" descr=""/>
          <p:cNvPicPr/>
          <p:nvPr/>
        </p:nvPicPr>
        <p:blipFill>
          <a:blip r:embed="rId1"/>
          <a:stretch/>
        </p:blipFill>
        <p:spPr>
          <a:xfrm>
            <a:off x="1080000" y="1792800"/>
            <a:ext cx="7067520" cy="450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Aggregierte inverse Angebotsfunktionen: Beispiel aus der Ölindustrie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3" descr=""/>
          <p:cNvPicPr/>
          <p:nvPr/>
        </p:nvPicPr>
        <p:blipFill>
          <a:blip r:embed="rId1"/>
          <a:stretch/>
        </p:blipFill>
        <p:spPr>
          <a:xfrm>
            <a:off x="1247040" y="1820880"/>
            <a:ext cx="7032240" cy="475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Opportunitätskosten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4"/>
          <p:cNvSpPr/>
          <p:nvPr/>
        </p:nvSpPr>
        <p:spPr>
          <a:xfrm>
            <a:off x="483480" y="1449360"/>
            <a:ext cx="838188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Nicht alle Kosten sind direkt sichtbar. Beispiel: Ein Wasserkraftwerk mit Staudamm hat genug Wasser, um eine Stunde ins Netz einzuspeisen (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Knappheit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). Es entstehen keine Brennstoffkosten. Nach der obigen Logik, wäre es dann sinnvoll, um Mittag bei einem Strompreis von 50 €/MWh einzuspeisen. Aber damit entgehen wir die Chance, später bei 125 €/MWh zu verkaufen. Es entstehen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– Kosten von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entgangenen Alternativen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die wir bei unseren Grenzkosten berücksichtigen müssen. Man würde tatsächlich mit Grenzkosten von 125 €/MWh bieten, sodass man nur abends einspeist.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1" descr=""/>
          <p:cNvPicPr/>
          <p:nvPr/>
        </p:nvPicPr>
        <p:blipFill>
          <a:blip r:embed="rId1"/>
          <a:stretch/>
        </p:blipFill>
        <p:spPr>
          <a:xfrm>
            <a:off x="141120" y="3414600"/>
            <a:ext cx="5079240" cy="262512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" descr=""/>
          <p:cNvPicPr/>
          <p:nvPr/>
        </p:nvPicPr>
        <p:blipFill>
          <a:blip r:embed="rId2"/>
          <a:stretch/>
        </p:blipFill>
        <p:spPr>
          <a:xfrm>
            <a:off x="5383800" y="3414600"/>
            <a:ext cx="3628800" cy="271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Opportunitätskosten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Box 4"/>
          <p:cNvSpPr/>
          <p:nvPr/>
        </p:nvSpPr>
        <p:spPr>
          <a:xfrm>
            <a:off x="616320" y="1564920"/>
            <a:ext cx="824904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sind fiktive Kosten, die dem entgangenen Vorteil von nicht gewählten Alternativen entsprechen. Opportunitätskosten helfen bei Entscheidungen zwischen Alternativen, wenn man wegen Knappheit nicht alle Alternativen angehen kann.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Box 5"/>
          <p:cNvSpPr/>
          <p:nvPr/>
        </p:nvSpPr>
        <p:spPr>
          <a:xfrm>
            <a:off x="616320" y="2441520"/>
            <a:ext cx="824904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1: knappe Zeit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haben 2 Stunden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arbeiten, €50 verdienen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ins Kino gehen, direkte Kosten: €10,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Opportunitätskosten: €50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entgangenen Lohn =&gt; €60 Kosten, ins Kino zu gehen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6"/>
          <p:cNvSpPr/>
          <p:nvPr/>
        </p:nvSpPr>
        <p:spPr>
          <a:xfrm>
            <a:off x="616320" y="3884400"/>
            <a:ext cx="8433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2: knappes Geld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haben €20.000 zu investieren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bei der Bank mit einem festen Zinssatz von 5% anlegen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Auto kaufen, aber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 von entgangener Rendite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Box 7"/>
          <p:cNvSpPr/>
          <p:nvPr/>
        </p:nvSpPr>
        <p:spPr>
          <a:xfrm>
            <a:off x="616320" y="5112360"/>
            <a:ext cx="843300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3: knappes Wasser für Wasserkraftwerk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können 10 GWh Strom vom Wasser im Staudamm erzeugen, keine variablen 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abends beim Strompreis von 100 €/MWh einspeisen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morgens beim Strompreis von 10 €/MWh einspeisen, aber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 von 100 €/MWh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entgangenen Umsatz abends =&gt; A1 wählen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Nachfragefunktion von Zahlungsbereitschaft eines Konsumenten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1" name="Group 57"/>
          <p:cNvGrpSpPr/>
          <p:nvPr/>
        </p:nvGrpSpPr>
        <p:grpSpPr>
          <a:xfrm>
            <a:off x="2356200" y="3386520"/>
            <a:ext cx="4559760" cy="2744280"/>
            <a:chOff x="2356200" y="3386520"/>
            <a:chExt cx="4559760" cy="2744280"/>
          </a:xfrm>
        </p:grpSpPr>
        <p:sp>
          <p:nvSpPr>
            <p:cNvPr id="192" name="Rectangle 20"/>
            <p:cNvSpPr/>
            <p:nvPr/>
          </p:nvSpPr>
          <p:spPr>
            <a:xfrm>
              <a:off x="2356200" y="3615480"/>
              <a:ext cx="118908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Rectangle 21"/>
            <p:cNvSpPr/>
            <p:nvPr/>
          </p:nvSpPr>
          <p:spPr>
            <a:xfrm>
              <a:off x="5906520" y="5856840"/>
              <a:ext cx="100944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Line 56"/>
            <p:cNvSpPr/>
            <p:nvPr/>
          </p:nvSpPr>
          <p:spPr>
            <a:xfrm>
              <a:off x="3323160" y="580680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5" name="Line 57"/>
            <p:cNvSpPr/>
            <p:nvPr/>
          </p:nvSpPr>
          <p:spPr>
            <a:xfrm flipH="1" flipV="1">
              <a:off x="3312000" y="338724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6" name="Freeform 60"/>
            <p:cNvSpPr/>
            <p:nvPr/>
          </p:nvSpPr>
          <p:spPr>
            <a:xfrm flipV="1" rot="12054000">
              <a:off x="3432960" y="3903840"/>
              <a:ext cx="3039480" cy="743760"/>
            </a:xfrm>
            <a:custGeom>
              <a:avLst/>
              <a:gdLst>
                <a:gd name="textAreaLeft" fmla="*/ 0 w 3039480"/>
                <a:gd name="textAreaRight" fmla="*/ 3040560 w 3039480"/>
                <a:gd name="textAreaTop" fmla="*/ 0 h 743760"/>
                <a:gd name="textAreaBottom" fmla="*/ 744840 h 74376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97" name="TextBox 10"/>
          <p:cNvSpPr/>
          <p:nvPr/>
        </p:nvSpPr>
        <p:spPr>
          <a:xfrm>
            <a:off x="1070280" y="1764360"/>
            <a:ext cx="77950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eine:n Konsument:in bezeichnet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Nachfragefunktion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den Preis, den der:die Konsument:in für eine Menge bereit zu zahlen ist. Sie stellt den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Grenznutzen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des Verbrauchs dar. Typischerweise sinkt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Zahlungsbereitschaft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je größer die Menge ist. Die inverse Nachfragefunktion wird auch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Preis-Absatz-Funktion (PAF)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genannt.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Nachfragefunktion für Pizza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0" name="Group 57"/>
          <p:cNvGrpSpPr/>
          <p:nvPr/>
        </p:nvGrpSpPr>
        <p:grpSpPr>
          <a:xfrm>
            <a:off x="2030760" y="2844360"/>
            <a:ext cx="6364440" cy="3119760"/>
            <a:chOff x="2030760" y="2844360"/>
            <a:chExt cx="6364440" cy="3119760"/>
          </a:xfrm>
        </p:grpSpPr>
        <p:sp>
          <p:nvSpPr>
            <p:cNvPr id="201" name="Rectangle 20"/>
            <p:cNvSpPr/>
            <p:nvPr/>
          </p:nvSpPr>
          <p:spPr>
            <a:xfrm>
              <a:off x="2030760" y="2844360"/>
              <a:ext cx="118908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€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/Pizza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Rectangle 21"/>
            <p:cNvSpPr/>
            <p:nvPr/>
          </p:nvSpPr>
          <p:spPr>
            <a:xfrm>
              <a:off x="6217200" y="5415840"/>
              <a:ext cx="217800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(Pizzen pro Woche)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Line 56"/>
            <p:cNvSpPr/>
            <p:nvPr/>
          </p:nvSpPr>
          <p:spPr>
            <a:xfrm>
              <a:off x="3220560" y="532476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4" name="Line 57"/>
            <p:cNvSpPr/>
            <p:nvPr/>
          </p:nvSpPr>
          <p:spPr>
            <a:xfrm flipH="1" flipV="1">
              <a:off x="3209400" y="290520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5" name="Freeform 60"/>
            <p:cNvSpPr/>
            <p:nvPr/>
          </p:nvSpPr>
          <p:spPr>
            <a:xfrm flipV="1" rot="12054000">
              <a:off x="2960280" y="4071600"/>
              <a:ext cx="3039480" cy="743760"/>
            </a:xfrm>
            <a:custGeom>
              <a:avLst/>
              <a:gdLst>
                <a:gd name="textAreaLeft" fmla="*/ 0 w 3039480"/>
                <a:gd name="textAreaRight" fmla="*/ 3040560 w 3039480"/>
                <a:gd name="textAreaTop" fmla="*/ 0 h 743760"/>
                <a:gd name="textAreaBottom" fmla="*/ 744840 h 74376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06" name="TextBox 10"/>
          <p:cNvSpPr/>
          <p:nvPr/>
        </p:nvSpPr>
        <p:spPr>
          <a:xfrm>
            <a:off x="1070280" y="1764360"/>
            <a:ext cx="779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viele Pizzen ich pro Woche esse hängt vom Preis ab.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Rectangle 20"/>
          <p:cNvSpPr/>
          <p:nvPr/>
        </p:nvSpPr>
        <p:spPr>
          <a:xfrm>
            <a:off x="4752000" y="5382360"/>
            <a:ext cx="1944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Rectangle 20"/>
          <p:cNvSpPr/>
          <p:nvPr/>
        </p:nvSpPr>
        <p:spPr>
          <a:xfrm>
            <a:off x="5690160" y="5363640"/>
            <a:ext cx="1944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ctangle 20"/>
          <p:cNvSpPr/>
          <p:nvPr/>
        </p:nvSpPr>
        <p:spPr>
          <a:xfrm>
            <a:off x="3911760" y="5382360"/>
            <a:ext cx="1944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Rectangle 20"/>
          <p:cNvSpPr/>
          <p:nvPr/>
        </p:nvSpPr>
        <p:spPr>
          <a:xfrm>
            <a:off x="2763360" y="3426840"/>
            <a:ext cx="3042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15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Rectangle 20"/>
          <p:cNvSpPr/>
          <p:nvPr/>
        </p:nvSpPr>
        <p:spPr>
          <a:xfrm>
            <a:off x="2753640" y="4048200"/>
            <a:ext cx="3042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Rectangle 20"/>
          <p:cNvSpPr/>
          <p:nvPr/>
        </p:nvSpPr>
        <p:spPr>
          <a:xfrm>
            <a:off x="2832840" y="4669200"/>
            <a:ext cx="3042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Nachfragefunktion für Strom in der Aluminiumherstellung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5" name="Group 57"/>
          <p:cNvGrpSpPr/>
          <p:nvPr/>
        </p:nvGrpSpPr>
        <p:grpSpPr>
          <a:xfrm>
            <a:off x="2013480" y="3757680"/>
            <a:ext cx="7015320" cy="2278440"/>
            <a:chOff x="2013480" y="3757680"/>
            <a:chExt cx="7015320" cy="2278440"/>
          </a:xfrm>
        </p:grpSpPr>
        <p:sp>
          <p:nvSpPr>
            <p:cNvPr id="216" name="Rectangle 20"/>
            <p:cNvSpPr/>
            <p:nvPr/>
          </p:nvSpPr>
          <p:spPr>
            <a:xfrm>
              <a:off x="2013480" y="3941640"/>
              <a:ext cx="118908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€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/MWh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Rectangle 21"/>
            <p:cNvSpPr/>
            <p:nvPr/>
          </p:nvSpPr>
          <p:spPr>
            <a:xfrm>
              <a:off x="6514560" y="5762160"/>
              <a:ext cx="251424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Strom (MWh/h)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Line 56"/>
            <p:cNvSpPr/>
            <p:nvPr/>
          </p:nvSpPr>
          <p:spPr>
            <a:xfrm>
              <a:off x="3126960" y="5686200"/>
              <a:ext cx="37872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9" name="Line 57"/>
            <p:cNvSpPr/>
            <p:nvPr/>
          </p:nvSpPr>
          <p:spPr>
            <a:xfrm flipH="1" flipV="1">
              <a:off x="3115440" y="3757680"/>
              <a:ext cx="11520" cy="192852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20" name="TextBox 10"/>
          <p:cNvSpPr/>
          <p:nvPr/>
        </p:nvSpPr>
        <p:spPr>
          <a:xfrm>
            <a:off x="654480" y="1581120"/>
            <a:ext cx="8169840" cy="21121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Left Brace 14"/>
          <p:cNvSpPr/>
          <p:nvPr/>
        </p:nvSpPr>
        <p:spPr>
          <a:xfrm flipH="1" rot="5400000">
            <a:off x="3779640" y="5219280"/>
            <a:ext cx="300600" cy="160884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2" name="Left Brace 15"/>
          <p:cNvSpPr/>
          <p:nvPr/>
        </p:nvSpPr>
        <p:spPr>
          <a:xfrm flipH="1" rot="5400000">
            <a:off x="5439240" y="5225040"/>
            <a:ext cx="300600" cy="160884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3" name="Rectangle 20"/>
          <p:cNvSpPr/>
          <p:nvPr/>
        </p:nvSpPr>
        <p:spPr>
          <a:xfrm>
            <a:off x="3107880" y="6241320"/>
            <a:ext cx="1627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neuer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Rectangle 20"/>
          <p:cNvSpPr/>
          <p:nvPr/>
        </p:nvSpPr>
        <p:spPr>
          <a:xfrm>
            <a:off x="5020920" y="6241320"/>
            <a:ext cx="15066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alter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Freeform 2"/>
          <p:cNvSpPr/>
          <p:nvPr/>
        </p:nvSpPr>
        <p:spPr>
          <a:xfrm>
            <a:off x="3133440" y="4541040"/>
            <a:ext cx="3261600" cy="297000"/>
          </a:xfrm>
          <a:custGeom>
            <a:avLst/>
            <a:gdLst>
              <a:gd name="textAreaLeft" fmla="*/ 0 w 3261600"/>
              <a:gd name="textAreaRight" fmla="*/ 3262680 w 3261600"/>
              <a:gd name="textAreaTop" fmla="*/ 0 h 297000"/>
              <a:gd name="textAreaBottom" fmla="*/ 298080 h 297000"/>
            </a:gdLst>
            <a:ahLst/>
            <a:rect l="textAreaLeft" t="textAreaTop" r="textAreaRight" b="textAreaBottom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6" name="Rectangle 20"/>
          <p:cNvSpPr/>
          <p:nvPr/>
        </p:nvSpPr>
        <p:spPr>
          <a:xfrm>
            <a:off x="2741760" y="441072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ectangle 20"/>
          <p:cNvSpPr/>
          <p:nvPr/>
        </p:nvSpPr>
        <p:spPr>
          <a:xfrm>
            <a:off x="2741760" y="470124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Nachfragefunktion, Marktpreis und Konsumentenrente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0" name="Group 3"/>
          <p:cNvGrpSpPr/>
          <p:nvPr/>
        </p:nvGrpSpPr>
        <p:grpSpPr>
          <a:xfrm>
            <a:off x="1806120" y="3416400"/>
            <a:ext cx="5281560" cy="2744280"/>
            <a:chOff x="1806120" y="3416400"/>
            <a:chExt cx="5281560" cy="2744280"/>
          </a:xfrm>
        </p:grpSpPr>
        <p:sp>
          <p:nvSpPr>
            <p:cNvPr id="231" name="Freeform 63"/>
            <p:cNvSpPr/>
            <p:nvPr/>
          </p:nvSpPr>
          <p:spPr>
            <a:xfrm>
              <a:off x="3494880" y="3553200"/>
              <a:ext cx="2207520" cy="1221480"/>
            </a:xfrm>
            <a:custGeom>
              <a:avLst/>
              <a:gdLst>
                <a:gd name="textAreaLeft" fmla="*/ 0 w 2207520"/>
                <a:gd name="textAreaRight" fmla="*/ 2208600 w 2207520"/>
                <a:gd name="textAreaTop" fmla="*/ 0 h 1221480"/>
                <a:gd name="textAreaBottom" fmla="*/ 1222560 h 122148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grpSp>
          <p:nvGrpSpPr>
            <p:cNvPr id="232" name="Group 57"/>
            <p:cNvGrpSpPr/>
            <p:nvPr/>
          </p:nvGrpSpPr>
          <p:grpSpPr>
            <a:xfrm>
              <a:off x="2527920" y="3416400"/>
              <a:ext cx="4559760" cy="2744280"/>
              <a:chOff x="2527920" y="3416400"/>
              <a:chExt cx="4559760" cy="2744280"/>
            </a:xfrm>
          </p:grpSpPr>
          <p:sp>
            <p:nvSpPr>
              <p:cNvPr id="233" name="Rectangle 20"/>
              <p:cNvSpPr/>
              <p:nvPr/>
            </p:nvSpPr>
            <p:spPr>
              <a:xfrm>
                <a:off x="2527920" y="3645720"/>
                <a:ext cx="1189080" cy="273960"/>
              </a:xfrm>
              <a:prstGeom prst="rect">
                <a:avLst/>
              </a:prstGeom>
              <a:noFill/>
              <a:ln w="360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</a:rPr>
                  <a:t>Preis</a:t>
                </a: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 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4" name="Rectangle 21"/>
              <p:cNvSpPr/>
              <p:nvPr/>
            </p:nvSpPr>
            <p:spPr>
              <a:xfrm>
                <a:off x="6078240" y="5886720"/>
                <a:ext cx="1009440" cy="273960"/>
              </a:xfrm>
              <a:prstGeom prst="rect">
                <a:avLst/>
              </a:prstGeom>
              <a:noFill/>
              <a:ln w="360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</a:rPr>
                  <a:t>Menge</a:t>
                </a: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 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5" name="Line 56"/>
              <p:cNvSpPr/>
              <p:nvPr/>
            </p:nvSpPr>
            <p:spPr>
              <a:xfrm>
                <a:off x="3494880" y="5836680"/>
                <a:ext cx="3258000" cy="360"/>
              </a:xfrm>
              <a:prstGeom prst="line">
                <a:avLst/>
              </a:prstGeom>
              <a:ln w="360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8920" rIns="88920" tIns="-45720" bIns="-4572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36" name="Line 57"/>
              <p:cNvSpPr/>
              <p:nvPr/>
            </p:nvSpPr>
            <p:spPr>
              <a:xfrm flipH="1" flipV="1">
                <a:off x="3483720" y="3417120"/>
                <a:ext cx="11160" cy="2419560"/>
              </a:xfrm>
              <a:prstGeom prst="line">
                <a:avLst/>
              </a:prstGeom>
              <a:ln w="360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8920" rIns="88920" tIns="43920" bIns="4392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37" name="Freeform 60"/>
              <p:cNvSpPr/>
              <p:nvPr/>
            </p:nvSpPr>
            <p:spPr>
              <a:xfrm flipV="1" rot="12054000">
                <a:off x="3604680" y="3933720"/>
                <a:ext cx="3039480" cy="743760"/>
              </a:xfrm>
              <a:custGeom>
                <a:avLst/>
                <a:gdLst>
                  <a:gd name="textAreaLeft" fmla="*/ 0 w 3039480"/>
                  <a:gd name="textAreaRight" fmla="*/ 3040560 w 3039480"/>
                  <a:gd name="textAreaTop" fmla="*/ 0 h 743760"/>
                  <a:gd name="textAreaBottom" fmla="*/ 744840 h 74376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60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88920" rIns="88920" tIns="43920" bIns="43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238" name="Rectangle 20"/>
            <p:cNvSpPr/>
            <p:nvPr/>
          </p:nvSpPr>
          <p:spPr>
            <a:xfrm>
              <a:off x="1806120" y="4602600"/>
              <a:ext cx="1560960" cy="311400"/>
            </a:xfrm>
            <a:prstGeom prst="rect">
              <a:avLst/>
            </a:prstGeom>
            <a:noFill/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800" spc="-1" strike="noStrike">
                  <a:solidFill>
                    <a:srgbClr val="c00000"/>
                  </a:solidFill>
                  <a:latin typeface="Arial"/>
                </a:rPr>
                <a:t>Marktpreis</a:t>
              </a:r>
              <a:r>
                <a:rPr b="1" i="1" lang="de-DE" sz="1800" spc="-1" strike="noStrike">
                  <a:solidFill>
                    <a:srgbClr val="c00000"/>
                  </a:solidFill>
                  <a:latin typeface="Arial"/>
                </a:rPr>
                <a:t> p</a:t>
              </a:r>
              <a:r>
                <a:rPr b="1" i="1" lang="de-DE" sz="1800" spc="-1" strike="noStrike" baseline="-25000">
                  <a:solidFill>
                    <a:srgbClr val="c00000"/>
                  </a:solidFill>
                  <a:latin typeface="Arial"/>
                </a:rPr>
                <a:t>0</a:t>
              </a:r>
              <a:r>
                <a:rPr b="1" i="1" lang="de-DE" sz="1800" spc="-1" strike="noStrike">
                  <a:solidFill>
                    <a:srgbClr val="c00000"/>
                  </a:solidFill>
                  <a:latin typeface="Arial"/>
                </a:rPr>
                <a:t>*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39" name="Straight Connector 12"/>
            <p:cNvCxnSpPr/>
            <p:nvPr/>
          </p:nvCxnSpPr>
          <p:spPr>
            <a:xfrm flipV="1">
              <a:off x="3494880" y="4775760"/>
              <a:ext cx="2133000" cy="11880"/>
            </a:xfrm>
            <a:prstGeom prst="straightConnector1">
              <a:avLst/>
            </a:prstGeom>
            <a:ln w="36000">
              <a:solidFill>
                <a:srgbClr val="c00000"/>
              </a:solidFill>
              <a:round/>
            </a:ln>
          </p:spPr>
        </p:cxnSp>
      </p:grpSp>
      <p:sp>
        <p:nvSpPr>
          <p:cNvPr id="240" name="TextBox 17"/>
          <p:cNvSpPr/>
          <p:nvPr/>
        </p:nvSpPr>
        <p:spPr>
          <a:xfrm>
            <a:off x="951840" y="1818720"/>
            <a:ext cx="77950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Im Polypol hat ein:e Konsument:in keinen Einfluss auf den Marktpreis (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Preisnehmende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). Dadurch dass der Marktpreis niedriger als seine Zahlungsbereitschaft ist, hat er Geld gespart = eine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Konsumentenrente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die Fläche zwischen der inversen Nachfragefunktion und dem Marktpreis.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Aggregation von inversen Nachfragefunktionen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3" name="Group 29"/>
          <p:cNvGrpSpPr/>
          <p:nvPr/>
        </p:nvGrpSpPr>
        <p:grpSpPr>
          <a:xfrm>
            <a:off x="649800" y="1632240"/>
            <a:ext cx="1648080" cy="1833840"/>
            <a:chOff x="649800" y="1632240"/>
            <a:chExt cx="1648080" cy="1833840"/>
          </a:xfrm>
        </p:grpSpPr>
        <p:grpSp>
          <p:nvGrpSpPr>
            <p:cNvPr id="244" name="Group 30"/>
            <p:cNvGrpSpPr/>
            <p:nvPr/>
          </p:nvGrpSpPr>
          <p:grpSpPr>
            <a:xfrm>
              <a:off x="961200" y="1632240"/>
              <a:ext cx="1336680" cy="1438920"/>
              <a:chOff x="961200" y="1632240"/>
              <a:chExt cx="1336680" cy="1438920"/>
            </a:xfrm>
          </p:grpSpPr>
          <p:sp>
            <p:nvSpPr>
              <p:cNvPr id="245" name="Rectangle 20"/>
              <p:cNvSpPr/>
              <p:nvPr/>
            </p:nvSpPr>
            <p:spPr>
              <a:xfrm>
                <a:off x="961200" y="1866960"/>
                <a:ext cx="18612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6" name="Rectangle 21"/>
              <p:cNvSpPr/>
              <p:nvPr/>
            </p:nvSpPr>
            <p:spPr>
              <a:xfrm>
                <a:off x="2060640" y="2797200"/>
                <a:ext cx="13680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7" name="Line 56"/>
              <p:cNvSpPr/>
              <p:nvPr/>
            </p:nvSpPr>
            <p:spPr>
              <a:xfrm>
                <a:off x="115236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48" name="Line 57"/>
              <p:cNvSpPr/>
              <p:nvPr/>
            </p:nvSpPr>
            <p:spPr>
              <a:xfrm flipH="1" flipV="1">
                <a:off x="114444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49" name="Freeform 60"/>
              <p:cNvSpPr/>
              <p:nvPr/>
            </p:nvSpPr>
            <p:spPr>
              <a:xfrm rot="2860200">
                <a:off x="1161720" y="1780920"/>
                <a:ext cx="505080" cy="232200"/>
              </a:xfrm>
              <a:custGeom>
                <a:avLst/>
                <a:gdLst>
                  <a:gd name="textAreaLeft" fmla="*/ 0 w 505080"/>
                  <a:gd name="textAreaRight" fmla="*/ 506160 w 505080"/>
                  <a:gd name="textAreaTop" fmla="*/ 0 h 232200"/>
                  <a:gd name="textAreaBottom" fmla="*/ 233280 h 23220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250" name="TextBox 31"/>
            <p:cNvSpPr/>
            <p:nvPr/>
          </p:nvSpPr>
          <p:spPr>
            <a:xfrm>
              <a:off x="649800" y="3102120"/>
              <a:ext cx="15616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Konsument 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1" name="Group 4"/>
          <p:cNvGrpSpPr/>
          <p:nvPr/>
        </p:nvGrpSpPr>
        <p:grpSpPr>
          <a:xfrm>
            <a:off x="5855400" y="1634040"/>
            <a:ext cx="1336320" cy="1430640"/>
            <a:chOff x="5855400" y="1634040"/>
            <a:chExt cx="1336320" cy="1430640"/>
          </a:xfrm>
        </p:grpSpPr>
        <p:sp>
          <p:nvSpPr>
            <p:cNvPr id="252" name="Rectangle 20"/>
            <p:cNvSpPr/>
            <p:nvPr/>
          </p:nvSpPr>
          <p:spPr>
            <a:xfrm>
              <a:off x="5855400" y="1860480"/>
              <a:ext cx="18612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tangle 21"/>
            <p:cNvSpPr/>
            <p:nvPr/>
          </p:nvSpPr>
          <p:spPr>
            <a:xfrm>
              <a:off x="6954480" y="2790720"/>
              <a:ext cx="13680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Line 56"/>
            <p:cNvSpPr/>
            <p:nvPr/>
          </p:nvSpPr>
          <p:spPr>
            <a:xfrm>
              <a:off x="6046200" y="2762640"/>
              <a:ext cx="114552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5" name="Line 57"/>
            <p:cNvSpPr/>
            <p:nvPr/>
          </p:nvSpPr>
          <p:spPr>
            <a:xfrm flipH="1" flipV="1">
              <a:off x="6038280" y="1634040"/>
              <a:ext cx="7920" cy="112860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6" name="Freeform 60"/>
            <p:cNvSpPr/>
            <p:nvPr/>
          </p:nvSpPr>
          <p:spPr>
            <a:xfrm flipV="1" rot="11267400">
              <a:off x="6043320" y="2505960"/>
              <a:ext cx="580320" cy="212040"/>
            </a:xfrm>
            <a:custGeom>
              <a:avLst/>
              <a:gdLst>
                <a:gd name="textAreaLeft" fmla="*/ 0 w 580320"/>
                <a:gd name="textAreaRight" fmla="*/ 581400 w 580320"/>
                <a:gd name="textAreaTop" fmla="*/ -360 h 212040"/>
                <a:gd name="textAreaBottom" fmla="*/ 212760 h 21204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57" name="Rectangle 20"/>
          <p:cNvSpPr/>
          <p:nvPr/>
        </p:nvSpPr>
        <p:spPr>
          <a:xfrm>
            <a:off x="2484720" y="1866960"/>
            <a:ext cx="186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Rectangle 21"/>
          <p:cNvSpPr/>
          <p:nvPr/>
        </p:nvSpPr>
        <p:spPr>
          <a:xfrm>
            <a:off x="3583800" y="2797200"/>
            <a:ext cx="1368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Line 56"/>
          <p:cNvSpPr/>
          <p:nvPr/>
        </p:nvSpPr>
        <p:spPr>
          <a:xfrm>
            <a:off x="2675520" y="2769120"/>
            <a:ext cx="11455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0" name="Line 57"/>
          <p:cNvSpPr/>
          <p:nvPr/>
        </p:nvSpPr>
        <p:spPr>
          <a:xfrm flipH="1" flipV="1">
            <a:off x="2667600" y="1640880"/>
            <a:ext cx="7920" cy="11282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1" name="Freeform 60"/>
          <p:cNvSpPr/>
          <p:nvPr/>
        </p:nvSpPr>
        <p:spPr>
          <a:xfrm rot="3698400">
            <a:off x="2603160" y="2329560"/>
            <a:ext cx="772200" cy="286920"/>
          </a:xfrm>
          <a:custGeom>
            <a:avLst/>
            <a:gdLst>
              <a:gd name="textAreaLeft" fmla="*/ 0 w 772200"/>
              <a:gd name="textAreaRight" fmla="*/ 773280 w 772200"/>
              <a:gd name="textAreaTop" fmla="*/ 0 h 286920"/>
              <a:gd name="textAreaBottom" fmla="*/ 288000 h 28692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262" name="Group 46"/>
          <p:cNvGrpSpPr/>
          <p:nvPr/>
        </p:nvGrpSpPr>
        <p:grpSpPr>
          <a:xfrm>
            <a:off x="4199040" y="1538280"/>
            <a:ext cx="1336320" cy="1532880"/>
            <a:chOff x="4199040" y="1538280"/>
            <a:chExt cx="1336320" cy="1532880"/>
          </a:xfrm>
        </p:grpSpPr>
        <p:sp>
          <p:nvSpPr>
            <p:cNvPr id="263" name="Rectangle 20"/>
            <p:cNvSpPr/>
            <p:nvPr/>
          </p:nvSpPr>
          <p:spPr>
            <a:xfrm>
              <a:off x="4199040" y="1866960"/>
              <a:ext cx="18612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Rectangle 21"/>
            <p:cNvSpPr/>
            <p:nvPr/>
          </p:nvSpPr>
          <p:spPr>
            <a:xfrm>
              <a:off x="5298480" y="2797200"/>
              <a:ext cx="13680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Line 56"/>
            <p:cNvSpPr/>
            <p:nvPr/>
          </p:nvSpPr>
          <p:spPr>
            <a:xfrm>
              <a:off x="4389840" y="2769120"/>
              <a:ext cx="114552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6" name="Line 57"/>
            <p:cNvSpPr/>
            <p:nvPr/>
          </p:nvSpPr>
          <p:spPr>
            <a:xfrm flipH="1" flipV="1">
              <a:off x="4381920" y="1640880"/>
              <a:ext cx="7920" cy="112824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7" name="Freeform 60"/>
            <p:cNvSpPr/>
            <p:nvPr/>
          </p:nvSpPr>
          <p:spPr>
            <a:xfrm rot="4519800">
              <a:off x="4390920" y="1712160"/>
              <a:ext cx="995400" cy="823680"/>
            </a:xfrm>
            <a:custGeom>
              <a:avLst/>
              <a:gdLst>
                <a:gd name="textAreaLeft" fmla="*/ 0 w 995400"/>
                <a:gd name="textAreaRight" fmla="*/ 996480 w 995400"/>
                <a:gd name="textAreaTop" fmla="*/ 0 h 823680"/>
                <a:gd name="textAreaBottom" fmla="*/ 824760 h 82368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68" name="TextBox 8"/>
          <p:cNvSpPr/>
          <p:nvPr/>
        </p:nvSpPr>
        <p:spPr>
          <a:xfrm>
            <a:off x="7561800" y="1866960"/>
            <a:ext cx="95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55"/>
          <p:cNvSpPr/>
          <p:nvPr/>
        </p:nvSpPr>
        <p:spPr>
          <a:xfrm>
            <a:off x="7561800" y="3102120"/>
            <a:ext cx="95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Rectangle 20"/>
          <p:cNvSpPr/>
          <p:nvPr/>
        </p:nvSpPr>
        <p:spPr>
          <a:xfrm>
            <a:off x="2109960" y="413028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Rectangle 21"/>
          <p:cNvSpPr/>
          <p:nvPr/>
        </p:nvSpPr>
        <p:spPr>
          <a:xfrm>
            <a:off x="5659920" y="6087240"/>
            <a:ext cx="10094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Line 56"/>
          <p:cNvSpPr/>
          <p:nvPr/>
        </p:nvSpPr>
        <p:spPr>
          <a:xfrm>
            <a:off x="3076560" y="6043680"/>
            <a:ext cx="325836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3" name="Line 57"/>
          <p:cNvSpPr/>
          <p:nvPr/>
        </p:nvSpPr>
        <p:spPr>
          <a:xfrm flipH="1" flipV="1">
            <a:off x="3065400" y="3930840"/>
            <a:ext cx="1116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4" name="Freeform 60"/>
          <p:cNvSpPr/>
          <p:nvPr/>
        </p:nvSpPr>
        <p:spPr>
          <a:xfrm rot="3866400">
            <a:off x="3077280" y="4205880"/>
            <a:ext cx="3038760" cy="1577520"/>
          </a:xfrm>
          <a:custGeom>
            <a:avLst/>
            <a:gdLst>
              <a:gd name="textAreaLeft" fmla="*/ 0 w 3038760"/>
              <a:gd name="textAreaRight" fmla="*/ 3039840 w 3038760"/>
              <a:gd name="textAreaTop" fmla="*/ 0 h 1577520"/>
              <a:gd name="textAreaBottom" fmla="*/ 1578600 h 157752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5" name="Down Arrow 9"/>
          <p:cNvSpPr/>
          <p:nvPr/>
        </p:nvSpPr>
        <p:spPr>
          <a:xfrm>
            <a:off x="4382280" y="3606120"/>
            <a:ext cx="915120" cy="64836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6" name="TextBox 10"/>
          <p:cNvSpPr/>
          <p:nvPr/>
        </p:nvSpPr>
        <p:spPr>
          <a:xfrm>
            <a:off x="6708960" y="4097160"/>
            <a:ext cx="23914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Am Markt werden inverse Nachfragefunktionen von allen Konsumierenden sortiert und kumuliert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Box 53"/>
          <p:cNvSpPr/>
          <p:nvPr/>
        </p:nvSpPr>
        <p:spPr>
          <a:xfrm>
            <a:off x="2484720" y="3141720"/>
            <a:ext cx="156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Box 54"/>
          <p:cNvSpPr/>
          <p:nvPr/>
        </p:nvSpPr>
        <p:spPr>
          <a:xfrm>
            <a:off x="4181760" y="3141720"/>
            <a:ext cx="156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3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Box 56"/>
          <p:cNvSpPr/>
          <p:nvPr/>
        </p:nvSpPr>
        <p:spPr>
          <a:xfrm>
            <a:off x="5949000" y="3127320"/>
            <a:ext cx="156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Die Nachfragefunktion und ihre Inverse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Rectangle 20"/>
          <p:cNvSpPr/>
          <p:nvPr/>
        </p:nvSpPr>
        <p:spPr>
          <a:xfrm>
            <a:off x="118440" y="385272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Rectangle 21"/>
          <p:cNvSpPr/>
          <p:nvPr/>
        </p:nvSpPr>
        <p:spPr>
          <a:xfrm>
            <a:off x="3668760" y="5809680"/>
            <a:ext cx="10094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Line 56"/>
          <p:cNvSpPr/>
          <p:nvPr/>
        </p:nvSpPr>
        <p:spPr>
          <a:xfrm>
            <a:off x="1085400" y="5766120"/>
            <a:ext cx="26748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5" name="Line 57"/>
          <p:cNvSpPr/>
          <p:nvPr/>
        </p:nvSpPr>
        <p:spPr>
          <a:xfrm flipH="1" flipV="1">
            <a:off x="1073880" y="3653280"/>
            <a:ext cx="1152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6" name="TextBox 10"/>
          <p:cNvSpPr/>
          <p:nvPr/>
        </p:nvSpPr>
        <p:spPr>
          <a:xfrm>
            <a:off x="918720" y="2115720"/>
            <a:ext cx="3508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Nachfragefunktion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bezeichnet den Preis in Abhängigkeit von der Menge.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Rectangle 20"/>
          <p:cNvSpPr/>
          <p:nvPr/>
        </p:nvSpPr>
        <p:spPr>
          <a:xfrm>
            <a:off x="7804080" y="5851080"/>
            <a:ext cx="1189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Rectangle 21"/>
          <p:cNvSpPr/>
          <p:nvPr/>
        </p:nvSpPr>
        <p:spPr>
          <a:xfrm>
            <a:off x="4046040" y="3752280"/>
            <a:ext cx="10094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Line 56"/>
          <p:cNvSpPr/>
          <p:nvPr/>
        </p:nvSpPr>
        <p:spPr>
          <a:xfrm>
            <a:off x="5140800" y="5766120"/>
            <a:ext cx="26629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0" name="Line 57"/>
          <p:cNvSpPr/>
          <p:nvPr/>
        </p:nvSpPr>
        <p:spPr>
          <a:xfrm flipH="1" flipV="1">
            <a:off x="5129280" y="3653280"/>
            <a:ext cx="1152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1" name="Freeform 7"/>
          <p:cNvSpPr/>
          <p:nvPr/>
        </p:nvSpPr>
        <p:spPr>
          <a:xfrm>
            <a:off x="1089000" y="3852720"/>
            <a:ext cx="1540080" cy="1889280"/>
          </a:xfrm>
          <a:custGeom>
            <a:avLst/>
            <a:gdLst>
              <a:gd name="textAreaLeft" fmla="*/ 0 w 1540080"/>
              <a:gd name="textAreaRight" fmla="*/ 1541160 w 1540080"/>
              <a:gd name="textAreaTop" fmla="*/ 0 h 1889280"/>
              <a:gd name="textAreaBottom" fmla="*/ 1890360 h 1889280"/>
            </a:gdLst>
            <a:ahLst/>
            <a:rect l="textAreaLeft" t="textAreaTop" r="textAreaRight" b="textAreaBottom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2" name="Freeform 15"/>
          <p:cNvSpPr/>
          <p:nvPr/>
        </p:nvSpPr>
        <p:spPr>
          <a:xfrm>
            <a:off x="5129640" y="4345920"/>
            <a:ext cx="2274120" cy="1419120"/>
          </a:xfrm>
          <a:custGeom>
            <a:avLst/>
            <a:gdLst>
              <a:gd name="textAreaLeft" fmla="*/ 0 w 2274120"/>
              <a:gd name="textAreaRight" fmla="*/ 2275200 w 2274120"/>
              <a:gd name="textAreaTop" fmla="*/ 0 h 1419120"/>
              <a:gd name="textAreaBottom" fmla="*/ 1420200 h 1419120"/>
            </a:gdLst>
            <a:ahLst/>
            <a:rect l="textAreaLeft" t="textAreaTop" r="textAreaRight" b="textAreaBottom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3" name="TextBox 67"/>
          <p:cNvSpPr/>
          <p:nvPr/>
        </p:nvSpPr>
        <p:spPr>
          <a:xfrm>
            <a:off x="4974120" y="2115720"/>
            <a:ext cx="3423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Nachfragefunktion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bezeichnet die Menge in Abhängigkeit vom 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Lehrangebot 2/2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99040" y="1523880"/>
            <a:ext cx="8219880" cy="457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Podcast</a:t>
            </a:r>
            <a:r>
              <a:rPr b="0" lang="de-DE" sz="2400" spc="-1" strike="noStrike">
                <a:solidFill>
                  <a:schemeClr val="dk1"/>
                </a:solidFill>
                <a:latin typeface="Arial"/>
              </a:rPr>
              <a:t>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Veröffentlichung immer eine Woche zeitversetzt zur Vorlesung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Kurze Aufbereitung der Vorlesungsinhalte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Skript und Übungsaufgaben: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Aufgaben &amp; Musterlösungen online verfügbar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Sprechstunden: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Direkte Fragestunde mit Tutor:innen (Anmeldung über ISIS erforderlich)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Ansprechpartner:innen: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WiMi Philipp Glaum betreut den Kurs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  <a:ea typeface="Noto Sans CJK SC"/>
              </a:rPr>
              <a:t>Undine Göttl, Marie Schubert &amp; Simon Galle als Tutor*innen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  <a:ea typeface="Noto Sans CJK SC"/>
              </a:rPr>
              <a:t>Bitte Fragen über ISIS (Forum oder privat) stellen, nicht per Mail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67"/>
          <p:cNvGrpSpPr/>
          <p:nvPr/>
        </p:nvGrpSpPr>
        <p:grpSpPr>
          <a:xfrm>
            <a:off x="2124000" y="1700280"/>
            <a:ext cx="2302560" cy="2014920"/>
            <a:chOff x="2124000" y="1700280"/>
            <a:chExt cx="2302560" cy="2014920"/>
          </a:xfrm>
        </p:grpSpPr>
        <p:sp>
          <p:nvSpPr>
            <p:cNvPr id="295" name="Freeform 63"/>
            <p:cNvSpPr/>
            <p:nvPr/>
          </p:nvSpPr>
          <p:spPr>
            <a:xfrm>
              <a:off x="2124000" y="1700280"/>
              <a:ext cx="2302560" cy="2014920"/>
            </a:xfrm>
            <a:custGeom>
              <a:avLst/>
              <a:gdLst>
                <a:gd name="textAreaLeft" fmla="*/ 0 w 2302560"/>
                <a:gd name="textAreaRight" fmla="*/ 2303640 w 2302560"/>
                <a:gd name="textAreaTop" fmla="*/ 0 h 2014920"/>
                <a:gd name="textAreaBottom" fmla="*/ 2016000 h 201492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6" name="Rectangle 61"/>
            <p:cNvSpPr/>
            <p:nvPr/>
          </p:nvSpPr>
          <p:spPr>
            <a:xfrm>
              <a:off x="2556000" y="2708280"/>
              <a:ext cx="935640" cy="82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Konsu-menten-rente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7" name="Group 68"/>
          <p:cNvGrpSpPr/>
          <p:nvPr/>
        </p:nvGrpSpPr>
        <p:grpSpPr>
          <a:xfrm>
            <a:off x="2124000" y="3716280"/>
            <a:ext cx="2230920" cy="1656360"/>
            <a:chOff x="2124000" y="3716280"/>
            <a:chExt cx="2230920" cy="1656360"/>
          </a:xfrm>
        </p:grpSpPr>
        <p:sp>
          <p:nvSpPr>
            <p:cNvPr id="298" name="Freeform 64"/>
            <p:cNvSpPr/>
            <p:nvPr/>
          </p:nvSpPr>
          <p:spPr>
            <a:xfrm>
              <a:off x="2124000" y="3716280"/>
              <a:ext cx="2230920" cy="1656360"/>
            </a:xfrm>
            <a:custGeom>
              <a:avLst/>
              <a:gdLst>
                <a:gd name="textAreaLeft" fmla="*/ 0 w 2230920"/>
                <a:gd name="textAreaRight" fmla="*/ 2232000 w 2230920"/>
                <a:gd name="textAreaTop" fmla="*/ 0 h 1656360"/>
                <a:gd name="textAreaBottom" fmla="*/ 1657440 h 1656360"/>
              </a:gdLst>
              <a:ahLst/>
              <a:rect l="textAreaLeft" t="textAreaTop" r="textAreaRight" b="textAreaBottom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9" name="Rectangle 62"/>
            <p:cNvSpPr/>
            <p:nvPr/>
          </p:nvSpPr>
          <p:spPr>
            <a:xfrm>
              <a:off x="2556000" y="3860640"/>
              <a:ext cx="935640" cy="82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Produ-zenten-rente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0" name="Freeform 58"/>
          <p:cNvSpPr/>
          <p:nvPr/>
        </p:nvSpPr>
        <p:spPr>
          <a:xfrm>
            <a:off x="2598840" y="1539720"/>
            <a:ext cx="3259800" cy="3356640"/>
          </a:xfrm>
          <a:custGeom>
            <a:avLst/>
            <a:gdLst>
              <a:gd name="textAreaLeft" fmla="*/ 0 w 3259800"/>
              <a:gd name="textAreaRight" fmla="*/ 3260880 w 3259800"/>
              <a:gd name="textAreaTop" fmla="*/ 0 h 3356640"/>
              <a:gd name="textAreaBottom" fmla="*/ 3357720 h 335664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Line 15"/>
          <p:cNvSpPr/>
          <p:nvPr/>
        </p:nvSpPr>
        <p:spPr>
          <a:xfrm>
            <a:off x="4438440" y="3693960"/>
            <a:ext cx="1440" cy="2844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3" name="Freeform 17"/>
          <p:cNvSpPr/>
          <p:nvPr/>
        </p:nvSpPr>
        <p:spPr>
          <a:xfrm>
            <a:off x="4479840" y="3703680"/>
            <a:ext cx="360" cy="3600"/>
          </a:xfrm>
          <a:custGeom>
            <a:avLst/>
            <a:gdLst>
              <a:gd name="textAreaLeft" fmla="*/ 0 w 360"/>
              <a:gd name="textAreaRight" fmla="*/ 1440 w 360"/>
              <a:gd name="textAreaTop" fmla="*/ 0 h 3600"/>
              <a:gd name="textAreaBottom" fmla="*/ 4680 h 360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4" name="Rectangle 20"/>
          <p:cNvSpPr/>
          <p:nvPr/>
        </p:nvSpPr>
        <p:spPr>
          <a:xfrm>
            <a:off x="1333440" y="1844640"/>
            <a:ext cx="780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Rectangle 21"/>
          <p:cNvSpPr/>
          <p:nvPr/>
        </p:nvSpPr>
        <p:spPr>
          <a:xfrm>
            <a:off x="7238880" y="6019920"/>
            <a:ext cx="9388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ctangle 25"/>
          <p:cNvSpPr/>
          <p:nvPr/>
        </p:nvSpPr>
        <p:spPr>
          <a:xfrm>
            <a:off x="5954760" y="4495680"/>
            <a:ext cx="2669040" cy="70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(abhängig von der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Zahlungsbereitschaft)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8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09" name="Group 70"/>
          <p:cNvGrpSpPr/>
          <p:nvPr/>
        </p:nvGrpSpPr>
        <p:grpSpPr>
          <a:xfrm>
            <a:off x="397440" y="1989000"/>
            <a:ext cx="7895880" cy="4365720"/>
            <a:chOff x="397440" y="1989000"/>
            <a:chExt cx="7895880" cy="4365720"/>
          </a:xfrm>
        </p:grpSpPr>
        <p:sp>
          <p:nvSpPr>
            <p:cNvPr id="310" name="Freeform 60"/>
            <p:cNvSpPr/>
            <p:nvPr/>
          </p:nvSpPr>
          <p:spPr>
            <a:xfrm>
              <a:off x="2141640" y="1989000"/>
              <a:ext cx="3632760" cy="3399480"/>
            </a:xfrm>
            <a:custGeom>
              <a:avLst/>
              <a:gdLst>
                <a:gd name="textAreaLeft" fmla="*/ 0 w 3632760"/>
                <a:gd name="textAreaRight" fmla="*/ 3633840 w 3632760"/>
                <a:gd name="textAreaTop" fmla="*/ 0 h 3399480"/>
                <a:gd name="textAreaBottom" fmla="*/ 3400560 h 339948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1" name="Line 41"/>
            <p:cNvSpPr/>
            <p:nvPr/>
          </p:nvSpPr>
          <p:spPr>
            <a:xfrm>
              <a:off x="4419360" y="2590560"/>
              <a:ext cx="360" cy="335304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2" name="Rectangle 22"/>
            <p:cNvSpPr/>
            <p:nvPr/>
          </p:nvSpPr>
          <p:spPr>
            <a:xfrm>
              <a:off x="4303440" y="6026040"/>
              <a:ext cx="3567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0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Rectangle 23"/>
            <p:cNvSpPr/>
            <p:nvPr/>
          </p:nvSpPr>
          <p:spPr>
            <a:xfrm>
              <a:off x="397440" y="3543480"/>
              <a:ext cx="160200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900" spc="-1" strike="noStrike">
                  <a:solidFill>
                    <a:srgbClr val="c00000"/>
                  </a:solidFill>
                  <a:latin typeface="Arial"/>
                </a:rPr>
                <a:t>Marktpreis</a:t>
              </a:r>
              <a:r>
                <a:rPr b="1" i="1" lang="de-DE" sz="1900" spc="-1" strike="noStrike">
                  <a:solidFill>
                    <a:srgbClr val="c00000"/>
                  </a:solidFill>
                  <a:latin typeface="Arial"/>
                </a:rPr>
                <a:t> p</a:t>
              </a:r>
              <a:r>
                <a:rPr b="1" lang="de-DE" sz="1900" spc="-1" strike="noStrike" baseline="-25000">
                  <a:solidFill>
                    <a:srgbClr val="c00000"/>
                  </a:solidFill>
                  <a:latin typeface="Arial"/>
                </a:rPr>
                <a:t>0</a:t>
              </a:r>
              <a:r>
                <a:rPr b="1" i="1" lang="de-DE" sz="1900" spc="-1" strike="noStrike">
                  <a:solidFill>
                    <a:srgbClr val="c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Rectangle 19"/>
            <p:cNvSpPr/>
            <p:nvPr/>
          </p:nvSpPr>
          <p:spPr>
            <a:xfrm>
              <a:off x="4655160" y="3581280"/>
              <a:ext cx="25200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Freeform 27"/>
            <p:cNvSpPr/>
            <p:nvPr/>
          </p:nvSpPr>
          <p:spPr>
            <a:xfrm>
              <a:off x="4395960" y="3651120"/>
              <a:ext cx="83160" cy="83160"/>
            </a:xfrm>
            <a:custGeom>
              <a:avLst/>
              <a:gdLst>
                <a:gd name="textAreaLeft" fmla="*/ 0 w 83160"/>
                <a:gd name="textAreaRight" fmla="*/ 84240 w 83160"/>
                <a:gd name="textAreaTop" fmla="*/ 0 h 83160"/>
                <a:gd name="textAreaBottom" fmla="*/ 84240 h 8316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6" name="Rectangle 37"/>
            <p:cNvSpPr/>
            <p:nvPr/>
          </p:nvSpPr>
          <p:spPr>
            <a:xfrm>
              <a:off x="5726520" y="2362320"/>
              <a:ext cx="2566800" cy="70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Inverse Angebotsfunktion</a:t>
              </a:r>
              <a:br>
                <a:rPr sz="1400"/>
              </a:br>
              <a:r>
                <a:rPr b="0" lang="de-DE" sz="1400" spc="-1" strike="noStrike">
                  <a:solidFill>
                    <a:srgbClr val="000000"/>
                  </a:solidFill>
                  <a:latin typeface="Arial"/>
                </a:rPr>
                <a:t>(abhängig von den</a:t>
              </a:r>
              <a:br>
                <a:rPr sz="1400"/>
              </a:br>
              <a:r>
                <a:rPr b="0" lang="de-DE" sz="1400" spc="-1" strike="noStrike">
                  <a:solidFill>
                    <a:srgbClr val="000000"/>
                  </a:solidFill>
                  <a:latin typeface="Arial"/>
                </a:rPr>
                <a:t>Grenzkosten)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Line 40"/>
            <p:cNvSpPr/>
            <p:nvPr/>
          </p:nvSpPr>
          <p:spPr>
            <a:xfrm flipH="1">
              <a:off x="2109600" y="3706560"/>
              <a:ext cx="2286000" cy="360"/>
            </a:xfrm>
            <a:prstGeom prst="line">
              <a:avLst/>
            </a:prstGeom>
            <a:ln>
              <a:solidFill>
                <a:srgbClr val="b9005c"/>
              </a:solidFill>
              <a:rou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Picture 5" descr=""/>
          <p:cNvPicPr/>
          <p:nvPr/>
        </p:nvPicPr>
        <p:blipFill>
          <a:blip r:embed="rId1"/>
          <a:stretch/>
        </p:blipFill>
        <p:spPr>
          <a:xfrm>
            <a:off x="0" y="2363040"/>
            <a:ext cx="4690800" cy="2711880"/>
          </a:xfrm>
          <a:prstGeom prst="rect">
            <a:avLst/>
          </a:prstGeom>
          <a:ln w="0">
            <a:noFill/>
          </a:ln>
        </p:spPr>
      </p:pic>
      <p:sp>
        <p:nvSpPr>
          <p:cNvPr id="320" name="Rectangle 3"/>
          <p:cNvSpPr/>
          <p:nvPr/>
        </p:nvSpPr>
        <p:spPr>
          <a:xfrm>
            <a:off x="4582440" y="1397880"/>
            <a:ext cx="4478040" cy="41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Hauptmerkmale: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Preis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und die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Menge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entstehen am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Schnittpunkt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der Angebots- und Nachfragefunktionen.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Hier wird genau so viel verkauft wie gekauft.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Wir haben eine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Allokation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zwischen Anbietenden und Verbrauchenden.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Einzelne Akteur:innen können den Preis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nicht beeinflussen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 entsteht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dezentral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ohne eine zentrale Koordination des Preises.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 liegt über den Grenzkosten für alle angenommenen Anbietenden.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Preise liegt unter der Zahlungsbereitschaft für alle angenommenen Nachfragenden.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Wohlfahrt = Konsumentenrente + Produzentenrente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wird maximiert.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2" name="Picture 5" descr=""/>
          <p:cNvPicPr/>
          <p:nvPr/>
        </p:nvPicPr>
        <p:blipFill>
          <a:blip r:embed="rId1"/>
          <a:stretch/>
        </p:blipFill>
        <p:spPr>
          <a:xfrm>
            <a:off x="0" y="2363040"/>
            <a:ext cx="4690800" cy="271188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3"/>
          <p:cNvSpPr/>
          <p:nvPr/>
        </p:nvSpPr>
        <p:spPr>
          <a:xfrm>
            <a:off x="4979520" y="2095920"/>
            <a:ext cx="4070880" cy="39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Begriffe und Abkürzungen: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MCP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Market Clearing Price = markträumender Preis,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MCV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Market Clearing Volume = markträumende Menge,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Konsumentenrente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Produzentenrente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Wohlfahrt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KR + PR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Angebot und Nachfrage: Beispiel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Rectangle 3"/>
          <p:cNvSpPr/>
          <p:nvPr/>
        </p:nvSpPr>
        <p:spPr>
          <a:xfrm>
            <a:off x="906480" y="1898640"/>
            <a:ext cx="7540200" cy="39178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6383"/>
          <p:cNvSpPr/>
          <p:nvPr/>
        </p:nvSpPr>
        <p:spPr>
          <a:xfrm>
            <a:off x="6359760" y="3020760"/>
            <a:ext cx="1134000" cy="1118880"/>
          </a:xfrm>
          <a:custGeom>
            <a:avLst/>
            <a:gdLst>
              <a:gd name="textAreaLeft" fmla="*/ 0 w 1134000"/>
              <a:gd name="textAreaRight" fmla="*/ 1135080 w 1134000"/>
              <a:gd name="textAreaTop" fmla="*/ 0 h 1118880"/>
              <a:gd name="textAreaBottom" fmla="*/ 1119960 h 1118880"/>
            </a:gdLst>
            <a:ahLst/>
            <a:rect l="textAreaLeft" t="textAreaTop" r="textAreaRight" b="textAreaBottom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7" name="Freeform 2"/>
          <p:cNvSpPr/>
          <p:nvPr/>
        </p:nvSpPr>
        <p:spPr>
          <a:xfrm>
            <a:off x="3440880" y="1869480"/>
            <a:ext cx="1108440" cy="2197440"/>
          </a:xfrm>
          <a:custGeom>
            <a:avLst/>
            <a:gdLst>
              <a:gd name="textAreaLeft" fmla="*/ 0 w 1108440"/>
              <a:gd name="textAreaRight" fmla="*/ 1109520 w 1108440"/>
              <a:gd name="textAreaTop" fmla="*/ 0 h 2197440"/>
              <a:gd name="textAreaBottom" fmla="*/ 2198520 h 2197440"/>
            </a:gdLst>
            <a:ahLst/>
            <a:rect l="textAreaLeft" t="textAreaTop" r="textAreaRight" b="textAreaBottom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Wohlfahrt, Nutzen und 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9" name="Group 67"/>
          <p:cNvGrpSpPr/>
          <p:nvPr/>
        </p:nvGrpSpPr>
        <p:grpSpPr>
          <a:xfrm>
            <a:off x="750240" y="1892160"/>
            <a:ext cx="1116720" cy="1071360"/>
            <a:chOff x="750240" y="1892160"/>
            <a:chExt cx="1116720" cy="1071360"/>
          </a:xfrm>
        </p:grpSpPr>
        <p:sp>
          <p:nvSpPr>
            <p:cNvPr id="330" name="Freeform 63"/>
            <p:cNvSpPr/>
            <p:nvPr/>
          </p:nvSpPr>
          <p:spPr>
            <a:xfrm>
              <a:off x="750240" y="1892160"/>
              <a:ext cx="1116720" cy="1071360"/>
            </a:xfrm>
            <a:custGeom>
              <a:avLst/>
              <a:gdLst>
                <a:gd name="textAreaLeft" fmla="*/ 0 w 1116720"/>
                <a:gd name="textAreaRight" fmla="*/ 1117800 w 1116720"/>
                <a:gd name="textAreaTop" fmla="*/ 0 h 1071360"/>
                <a:gd name="textAreaBottom" fmla="*/ 1072440 h 107136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1" name="Rectangle 61"/>
            <p:cNvSpPr/>
            <p:nvPr/>
          </p:nvSpPr>
          <p:spPr>
            <a:xfrm>
              <a:off x="959760" y="2428560"/>
              <a:ext cx="453600" cy="45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000000"/>
                  </a:solidFill>
                  <a:latin typeface="Arial"/>
                </a:rPr>
                <a:t>Konsu-menten-rente</a:t>
              </a:r>
              <a:endParaRPr b="0" lang="en-GB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2" name="Group 68"/>
          <p:cNvGrpSpPr/>
          <p:nvPr/>
        </p:nvGrpSpPr>
        <p:grpSpPr>
          <a:xfrm>
            <a:off x="750240" y="2964960"/>
            <a:ext cx="1082160" cy="880560"/>
            <a:chOff x="750240" y="2964960"/>
            <a:chExt cx="1082160" cy="880560"/>
          </a:xfrm>
        </p:grpSpPr>
        <p:sp>
          <p:nvSpPr>
            <p:cNvPr id="333" name="Freeform 64"/>
            <p:cNvSpPr/>
            <p:nvPr/>
          </p:nvSpPr>
          <p:spPr>
            <a:xfrm>
              <a:off x="750240" y="2964960"/>
              <a:ext cx="1082160" cy="880560"/>
            </a:xfrm>
            <a:custGeom>
              <a:avLst/>
              <a:gdLst>
                <a:gd name="textAreaLeft" fmla="*/ 0 w 1082160"/>
                <a:gd name="textAreaRight" fmla="*/ 1083240 w 1082160"/>
                <a:gd name="textAreaTop" fmla="*/ 0 h 880560"/>
                <a:gd name="textAreaBottom" fmla="*/ 881640 h 880560"/>
              </a:gdLst>
              <a:ahLst/>
              <a:rect l="textAreaLeft" t="textAreaTop" r="textAreaRight" b="textAreaBottom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4" name="Rectangle 62"/>
            <p:cNvSpPr/>
            <p:nvPr/>
          </p:nvSpPr>
          <p:spPr>
            <a:xfrm>
              <a:off x="959760" y="3041640"/>
              <a:ext cx="453600" cy="45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000000"/>
                  </a:solidFill>
                  <a:latin typeface="Arial"/>
                </a:rPr>
                <a:t>Produ-zenten-rente</a:t>
              </a:r>
              <a:endParaRPr b="0" lang="en-GB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35" name="Freeform 58"/>
          <p:cNvSpPr/>
          <p:nvPr/>
        </p:nvSpPr>
        <p:spPr>
          <a:xfrm>
            <a:off x="980640" y="1806840"/>
            <a:ext cx="1581120" cy="1784880"/>
          </a:xfrm>
          <a:custGeom>
            <a:avLst/>
            <a:gdLst>
              <a:gd name="textAreaLeft" fmla="*/ 0 w 1581120"/>
              <a:gd name="textAreaRight" fmla="*/ 1582200 w 1581120"/>
              <a:gd name="textAreaTop" fmla="*/ 0 h 1784880"/>
              <a:gd name="textAreaBottom" fmla="*/ 1785960 h 178488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6" name="Line 15"/>
          <p:cNvSpPr/>
          <p:nvPr/>
        </p:nvSpPr>
        <p:spPr>
          <a:xfrm>
            <a:off x="1873440" y="2952720"/>
            <a:ext cx="720" cy="1512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880" bIns="-298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7" name="Freeform 17"/>
          <p:cNvSpPr/>
          <p:nvPr/>
        </p:nvSpPr>
        <p:spPr>
          <a:xfrm>
            <a:off x="1893600" y="2958120"/>
            <a:ext cx="360" cy="1440"/>
          </a:xfrm>
          <a:custGeom>
            <a:avLst/>
            <a:gdLst>
              <a:gd name="textAreaLeft" fmla="*/ 0 w 360"/>
              <a:gd name="textAreaRight" fmla="*/ 2880 w 360"/>
              <a:gd name="textAreaTop" fmla="*/ 0 h 1440"/>
              <a:gd name="textAreaBottom" fmla="*/ 2520 h 144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8" name="Line 56"/>
          <p:cNvSpPr/>
          <p:nvPr/>
        </p:nvSpPr>
        <p:spPr>
          <a:xfrm flipV="1">
            <a:off x="754560" y="4047840"/>
            <a:ext cx="1896120" cy="2052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9" name="Line 57"/>
          <p:cNvSpPr/>
          <p:nvPr/>
        </p:nvSpPr>
        <p:spPr>
          <a:xfrm flipV="1">
            <a:off x="754560" y="187956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40" name="Group 70"/>
          <p:cNvGrpSpPr/>
          <p:nvPr/>
        </p:nvGrpSpPr>
        <p:grpSpPr>
          <a:xfrm>
            <a:off x="743040" y="2045880"/>
            <a:ext cx="1778040" cy="1807920"/>
            <a:chOff x="743040" y="2045880"/>
            <a:chExt cx="1778040" cy="1807920"/>
          </a:xfrm>
        </p:grpSpPr>
        <p:sp>
          <p:nvSpPr>
            <p:cNvPr id="341" name="Freeform 60"/>
            <p:cNvSpPr/>
            <p:nvPr/>
          </p:nvSpPr>
          <p:spPr>
            <a:xfrm>
              <a:off x="758880" y="2045880"/>
              <a:ext cx="1762200" cy="1807920"/>
            </a:xfrm>
            <a:custGeom>
              <a:avLst/>
              <a:gdLst>
                <a:gd name="textAreaLeft" fmla="*/ 0 w 1762200"/>
                <a:gd name="textAreaRight" fmla="*/ 1763280 w 1762200"/>
                <a:gd name="textAreaTop" fmla="*/ 0 h 1807920"/>
                <a:gd name="textAreaBottom" fmla="*/ 1809000 h 180792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2" name="Freeform 27"/>
            <p:cNvSpPr/>
            <p:nvPr/>
          </p:nvSpPr>
          <p:spPr>
            <a:xfrm>
              <a:off x="1852560" y="2930040"/>
              <a:ext cx="39600" cy="43560"/>
            </a:xfrm>
            <a:custGeom>
              <a:avLst/>
              <a:gdLst>
                <a:gd name="textAreaLeft" fmla="*/ 0 w 39600"/>
                <a:gd name="textAreaRight" fmla="*/ 40680 w 39600"/>
                <a:gd name="textAreaTop" fmla="*/ 0 h 43560"/>
                <a:gd name="textAreaBottom" fmla="*/ 44640 h 4356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3" name="Line 40"/>
            <p:cNvSpPr/>
            <p:nvPr/>
          </p:nvSpPr>
          <p:spPr>
            <a:xfrm flipH="1">
              <a:off x="743040" y="2959560"/>
              <a:ext cx="1109520" cy="360"/>
            </a:xfrm>
            <a:prstGeom prst="line">
              <a:avLst/>
            </a:prstGeom>
            <a:ln>
              <a:solidFill>
                <a:srgbClr val="b9005c"/>
              </a:solidFill>
              <a:rou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</p:grpSp>
      <p:sp>
        <p:nvSpPr>
          <p:cNvPr id="344" name="Line 15"/>
          <p:cNvSpPr/>
          <p:nvPr/>
        </p:nvSpPr>
        <p:spPr>
          <a:xfrm>
            <a:off x="7474680" y="3038040"/>
            <a:ext cx="720" cy="1512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880" bIns="-298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5" name="Freeform 17"/>
          <p:cNvSpPr/>
          <p:nvPr/>
        </p:nvSpPr>
        <p:spPr>
          <a:xfrm>
            <a:off x="7494840" y="3043440"/>
            <a:ext cx="360" cy="1440"/>
          </a:xfrm>
          <a:custGeom>
            <a:avLst/>
            <a:gdLst>
              <a:gd name="textAreaLeft" fmla="*/ 0 w 360"/>
              <a:gd name="textAreaRight" fmla="*/ 2880 w 360"/>
              <a:gd name="textAreaTop" fmla="*/ 0 h 1440"/>
              <a:gd name="textAreaBottom" fmla="*/ 2520 h 144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6" name="Line 56"/>
          <p:cNvSpPr/>
          <p:nvPr/>
        </p:nvSpPr>
        <p:spPr>
          <a:xfrm>
            <a:off x="6356160" y="4153680"/>
            <a:ext cx="199656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7" name="Line 57"/>
          <p:cNvSpPr/>
          <p:nvPr/>
        </p:nvSpPr>
        <p:spPr>
          <a:xfrm flipV="1">
            <a:off x="6356160" y="196488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8" name="Freeform 60"/>
          <p:cNvSpPr/>
          <p:nvPr/>
        </p:nvSpPr>
        <p:spPr>
          <a:xfrm>
            <a:off x="6360120" y="2131200"/>
            <a:ext cx="1762200" cy="1807920"/>
          </a:xfrm>
          <a:custGeom>
            <a:avLst/>
            <a:gdLst>
              <a:gd name="textAreaLeft" fmla="*/ 0 w 1762200"/>
              <a:gd name="textAreaRight" fmla="*/ 1763280 w 1762200"/>
              <a:gd name="textAreaTop" fmla="*/ 0 h 1807920"/>
              <a:gd name="textAreaBottom" fmla="*/ 1809000 h 180792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9" name="Freeform 58"/>
          <p:cNvSpPr/>
          <p:nvPr/>
        </p:nvSpPr>
        <p:spPr>
          <a:xfrm>
            <a:off x="3678120" y="1809720"/>
            <a:ext cx="1581120" cy="1784880"/>
          </a:xfrm>
          <a:custGeom>
            <a:avLst/>
            <a:gdLst>
              <a:gd name="textAreaLeft" fmla="*/ 0 w 1581120"/>
              <a:gd name="textAreaRight" fmla="*/ 1582200 w 1581120"/>
              <a:gd name="textAreaTop" fmla="*/ 0 h 1784880"/>
              <a:gd name="textAreaBottom" fmla="*/ 1785960 h 178488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0" name="Line 15"/>
          <p:cNvSpPr/>
          <p:nvPr/>
        </p:nvSpPr>
        <p:spPr>
          <a:xfrm>
            <a:off x="4570920" y="2955240"/>
            <a:ext cx="720" cy="1548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1" name="Freeform 17"/>
          <p:cNvSpPr/>
          <p:nvPr/>
        </p:nvSpPr>
        <p:spPr>
          <a:xfrm>
            <a:off x="4591080" y="2960640"/>
            <a:ext cx="360" cy="1440"/>
          </a:xfrm>
          <a:custGeom>
            <a:avLst/>
            <a:gdLst>
              <a:gd name="textAreaLeft" fmla="*/ 0 w 360"/>
              <a:gd name="textAreaRight" fmla="*/ 2880 w 360"/>
              <a:gd name="textAreaTop" fmla="*/ 0 h 1440"/>
              <a:gd name="textAreaBottom" fmla="*/ 2520 h 144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2" name="Line 56"/>
          <p:cNvSpPr/>
          <p:nvPr/>
        </p:nvSpPr>
        <p:spPr>
          <a:xfrm>
            <a:off x="3452400" y="4070880"/>
            <a:ext cx="19134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3" name="Line 57"/>
          <p:cNvSpPr/>
          <p:nvPr/>
        </p:nvSpPr>
        <p:spPr>
          <a:xfrm flipV="1">
            <a:off x="3452400" y="188208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4" name="Freeform 16388"/>
          <p:cNvSpPr/>
          <p:nvPr/>
        </p:nvSpPr>
        <p:spPr>
          <a:xfrm>
            <a:off x="1869840" y="2948760"/>
            <a:ext cx="360" cy="1098360"/>
          </a:xfrm>
          <a:custGeom>
            <a:avLst/>
            <a:gdLst>
              <a:gd name="textAreaLeft" fmla="*/ 0 w 360"/>
              <a:gd name="textAreaRight" fmla="*/ 2880 w 360"/>
              <a:gd name="textAreaTop" fmla="*/ 0 h 1098360"/>
              <a:gd name="textAreaBottom" fmla="*/ 1099440 h 109836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5" name="Freeform 79"/>
          <p:cNvSpPr/>
          <p:nvPr/>
        </p:nvSpPr>
        <p:spPr>
          <a:xfrm>
            <a:off x="7474680" y="3035880"/>
            <a:ext cx="360" cy="1098360"/>
          </a:xfrm>
          <a:custGeom>
            <a:avLst/>
            <a:gdLst>
              <a:gd name="textAreaLeft" fmla="*/ 0 w 360"/>
              <a:gd name="textAreaRight" fmla="*/ 2880 w 360"/>
              <a:gd name="textAreaTop" fmla="*/ 0 h 1098360"/>
              <a:gd name="textAreaBottom" fmla="*/ 1099440 h 109836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6" name="Freeform 80"/>
          <p:cNvSpPr/>
          <p:nvPr/>
        </p:nvSpPr>
        <p:spPr>
          <a:xfrm flipH="1">
            <a:off x="4490640" y="2963160"/>
            <a:ext cx="44640" cy="1098360"/>
          </a:xfrm>
          <a:custGeom>
            <a:avLst/>
            <a:gdLst>
              <a:gd name="textAreaLeft" fmla="*/ 720 w 44640"/>
              <a:gd name="textAreaRight" fmla="*/ 46440 w 44640"/>
              <a:gd name="textAreaTop" fmla="*/ 0 h 1098360"/>
              <a:gd name="textAreaBottom" fmla="*/ 1099440 h 109836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7" name="TextBox 83"/>
          <p:cNvSpPr/>
          <p:nvPr/>
        </p:nvSpPr>
        <p:spPr>
          <a:xfrm>
            <a:off x="959760" y="4540680"/>
            <a:ext cx="7795080" cy="17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Wohlfahrt            =               Nutzen                   -       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NB: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Variable Kosten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sind Kosten, die von der produzierten Menge abhängen.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als Gleichgewicht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TextBox 17"/>
          <p:cNvSpPr/>
          <p:nvPr/>
        </p:nvSpPr>
        <p:spPr>
          <a:xfrm>
            <a:off x="814320" y="1455840"/>
            <a:ext cx="779508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Oft wird die Preisbildung als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„Gleichgewicht“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bezeichnet, weil die „Kräfte“ (Angebot und Nachfrage) gleich sind.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stabiles Gleichgewicht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wird in der Physik als „Zustand, der stabil gegenüber Störungen ist,“ definiert.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Negatives Feedback: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bei Störung kehrt zum originalen Zustand zurück.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Wirtschaftswissenschaften: „Marktakteure haben keine Veranlassung, ihr Marktverhalten zu ändern, weil sie sich optimal an die relevanten Marktdaten angepasst haben“.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1" name="Picture 1" descr=""/>
          <p:cNvPicPr/>
          <p:nvPr/>
        </p:nvPicPr>
        <p:blipFill>
          <a:blip r:embed="rId1"/>
          <a:stretch/>
        </p:blipFill>
        <p:spPr>
          <a:xfrm>
            <a:off x="5926680" y="3790080"/>
            <a:ext cx="2264760" cy="226476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2" descr=""/>
          <p:cNvPicPr/>
          <p:nvPr/>
        </p:nvPicPr>
        <p:blipFill>
          <a:blip r:embed="rId2"/>
          <a:stretch/>
        </p:blipFill>
        <p:spPr>
          <a:xfrm>
            <a:off x="1212480" y="3790080"/>
            <a:ext cx="3112920" cy="2310480"/>
          </a:xfrm>
          <a:prstGeom prst="rect">
            <a:avLst/>
          </a:prstGeom>
          <a:ln w="0">
            <a:noFill/>
          </a:ln>
        </p:spPr>
      </p:pic>
      <p:sp>
        <p:nvSpPr>
          <p:cNvPr id="363" name="TextBox 16"/>
          <p:cNvSpPr/>
          <p:nvPr/>
        </p:nvSpPr>
        <p:spPr>
          <a:xfrm>
            <a:off x="1212480" y="6090120"/>
            <a:ext cx="3821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Mitte: stabiles Gleichgewicht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Box 18"/>
          <p:cNvSpPr/>
          <p:nvPr/>
        </p:nvSpPr>
        <p:spPr>
          <a:xfrm>
            <a:off x="5690880" y="6090120"/>
            <a:ext cx="3821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instabiles Gleichgewicht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Die Rolle von Wettbewerb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Box 17"/>
          <p:cNvSpPr/>
          <p:nvPr/>
        </p:nvSpPr>
        <p:spPr>
          <a:xfrm>
            <a:off x="814320" y="1455840"/>
            <a:ext cx="77950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Konkurrenz um die Gunst der Nachfragenden schafft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Anreize, die Preise zu senken und Produkte zu verbessern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ansonsten wird man vom Markt nicht angenommen. Firmen müssen ständig kostengünstigere Produktionsmethoden finden =&gt;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Anreize für Innovation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. Der Wettbewerb kann weltverändernde Dynamiken entfesseln.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Picture 3" descr=""/>
          <p:cNvPicPr/>
          <p:nvPr/>
        </p:nvPicPr>
        <p:blipFill>
          <a:blip r:embed="rId1"/>
          <a:stretch/>
        </p:blipFill>
        <p:spPr>
          <a:xfrm>
            <a:off x="1980000" y="3060000"/>
            <a:ext cx="5900400" cy="346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Freeform 58"/>
          <p:cNvSpPr/>
          <p:nvPr/>
        </p:nvSpPr>
        <p:spPr>
          <a:xfrm>
            <a:off x="4892040" y="1478520"/>
            <a:ext cx="1271160" cy="4311360"/>
          </a:xfrm>
          <a:custGeom>
            <a:avLst/>
            <a:gdLst>
              <a:gd name="textAreaLeft" fmla="*/ 0 w 1271160"/>
              <a:gd name="textAreaRight" fmla="*/ 1272240 w 1271160"/>
              <a:gd name="textAreaTop" fmla="*/ 0 h 4311360"/>
              <a:gd name="textAreaBottom" fmla="*/ 4312440 h 431136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Salz, Wasser, Mehl, usw.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Rectangle 20"/>
          <p:cNvSpPr/>
          <p:nvPr/>
        </p:nvSpPr>
        <p:spPr>
          <a:xfrm>
            <a:off x="1333440" y="1844640"/>
            <a:ext cx="780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Rectangle 21"/>
          <p:cNvSpPr/>
          <p:nvPr/>
        </p:nvSpPr>
        <p:spPr>
          <a:xfrm>
            <a:off x="7238880" y="6019920"/>
            <a:ext cx="9388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4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5" name="Freeform 60"/>
          <p:cNvSpPr/>
          <p:nvPr/>
        </p:nvSpPr>
        <p:spPr>
          <a:xfrm>
            <a:off x="2141640" y="4897440"/>
            <a:ext cx="6163200" cy="491040"/>
          </a:xfrm>
          <a:custGeom>
            <a:avLst/>
            <a:gdLst>
              <a:gd name="textAreaLeft" fmla="*/ 0 w 6163200"/>
              <a:gd name="textAreaRight" fmla="*/ 6164280 w 6163200"/>
              <a:gd name="textAreaTop" fmla="*/ 0 h 491040"/>
              <a:gd name="textAreaBottom" fmla="*/ 492120 h 49104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6" name="Line 41"/>
          <p:cNvSpPr/>
          <p:nvPr/>
        </p:nvSpPr>
        <p:spPr>
          <a:xfrm>
            <a:off x="5888520" y="5148000"/>
            <a:ext cx="360" cy="6429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7" name="Rectangle 22"/>
          <p:cNvSpPr/>
          <p:nvPr/>
        </p:nvSpPr>
        <p:spPr>
          <a:xfrm>
            <a:off x="5798880" y="5999760"/>
            <a:ext cx="356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Rectangle 23"/>
          <p:cNvSpPr/>
          <p:nvPr/>
        </p:nvSpPr>
        <p:spPr>
          <a:xfrm>
            <a:off x="353160" y="4897440"/>
            <a:ext cx="16020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9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lang="de-DE" sz="19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Line 40"/>
          <p:cNvSpPr/>
          <p:nvPr/>
        </p:nvSpPr>
        <p:spPr>
          <a:xfrm flipH="1">
            <a:off x="2133360" y="5148000"/>
            <a:ext cx="3755160" cy="12600"/>
          </a:xfrm>
          <a:prstGeom prst="line">
            <a:avLst/>
          </a:prstGeom>
          <a:ln>
            <a:solidFill>
              <a:srgbClr val="b9005c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-32400" bIns="-324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80" name="Rectangle 37"/>
          <p:cNvSpPr/>
          <p:nvPr/>
        </p:nvSpPr>
        <p:spPr>
          <a:xfrm>
            <a:off x="6424920" y="4537080"/>
            <a:ext cx="25668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Angebotsfunktion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Rectangle 37"/>
          <p:cNvSpPr/>
          <p:nvPr/>
        </p:nvSpPr>
        <p:spPr>
          <a:xfrm>
            <a:off x="5130000" y="1498680"/>
            <a:ext cx="26690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Freeform 58"/>
          <p:cNvSpPr/>
          <p:nvPr/>
        </p:nvSpPr>
        <p:spPr>
          <a:xfrm>
            <a:off x="2153160" y="1844640"/>
            <a:ext cx="5819400" cy="3945600"/>
          </a:xfrm>
          <a:custGeom>
            <a:avLst/>
            <a:gdLst>
              <a:gd name="textAreaLeft" fmla="*/ 0 w 5819400"/>
              <a:gd name="textAreaRight" fmla="*/ 5820480 w 5819400"/>
              <a:gd name="textAreaTop" fmla="*/ 0 h 3945600"/>
              <a:gd name="textAreaBottom" fmla="*/ 3946680 h 394560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Saphiren, 100 qm Wohnungen in Berlin-Mitte, usw.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Rectangle 20"/>
          <p:cNvSpPr/>
          <p:nvPr/>
        </p:nvSpPr>
        <p:spPr>
          <a:xfrm>
            <a:off x="1333440" y="1844640"/>
            <a:ext cx="780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Rectangle 21"/>
          <p:cNvSpPr/>
          <p:nvPr/>
        </p:nvSpPr>
        <p:spPr>
          <a:xfrm>
            <a:off x="7238880" y="6019920"/>
            <a:ext cx="9388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7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8" name="Freeform 60"/>
          <p:cNvSpPr/>
          <p:nvPr/>
        </p:nvSpPr>
        <p:spPr>
          <a:xfrm>
            <a:off x="2152800" y="1472040"/>
            <a:ext cx="1010160" cy="2449440"/>
          </a:xfrm>
          <a:custGeom>
            <a:avLst/>
            <a:gdLst>
              <a:gd name="textAreaLeft" fmla="*/ 0 w 1010160"/>
              <a:gd name="textAreaRight" fmla="*/ 1011240 w 1010160"/>
              <a:gd name="textAreaTop" fmla="*/ 0 h 2449440"/>
              <a:gd name="textAreaBottom" fmla="*/ 2450520 h 244944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9" name="Line 41"/>
          <p:cNvSpPr/>
          <p:nvPr/>
        </p:nvSpPr>
        <p:spPr>
          <a:xfrm>
            <a:off x="2853360" y="2520720"/>
            <a:ext cx="19800" cy="32702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0" name="Rectangle 22"/>
          <p:cNvSpPr/>
          <p:nvPr/>
        </p:nvSpPr>
        <p:spPr>
          <a:xfrm>
            <a:off x="2798280" y="5922000"/>
            <a:ext cx="356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Rectangle 23"/>
          <p:cNvSpPr/>
          <p:nvPr/>
        </p:nvSpPr>
        <p:spPr>
          <a:xfrm>
            <a:off x="405720" y="2374920"/>
            <a:ext cx="16020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9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lang="de-DE" sz="19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Line 40"/>
          <p:cNvSpPr/>
          <p:nvPr/>
        </p:nvSpPr>
        <p:spPr>
          <a:xfrm flipH="1" flipV="1">
            <a:off x="2114280" y="2520720"/>
            <a:ext cx="720360" cy="4680"/>
          </a:xfrm>
          <a:prstGeom prst="line">
            <a:avLst/>
          </a:prstGeom>
          <a:ln>
            <a:solidFill>
              <a:srgbClr val="b9005c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-40320" bIns="-4032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3" name="Rectangle 37"/>
          <p:cNvSpPr/>
          <p:nvPr/>
        </p:nvSpPr>
        <p:spPr>
          <a:xfrm>
            <a:off x="3370680" y="1430280"/>
            <a:ext cx="25668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Angebotsfunktion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Rectangle 37"/>
          <p:cNvSpPr/>
          <p:nvPr/>
        </p:nvSpPr>
        <p:spPr>
          <a:xfrm>
            <a:off x="5437440" y="4043160"/>
            <a:ext cx="26690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65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- Stromerzeugung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6" name="Picture 3" descr=""/>
          <p:cNvPicPr/>
          <p:nvPr/>
        </p:nvPicPr>
        <p:blipFill>
          <a:blip r:embed="rId1"/>
          <a:stretch/>
        </p:blipFill>
        <p:spPr>
          <a:xfrm>
            <a:off x="1641600" y="1953360"/>
            <a:ext cx="6192000" cy="4643640"/>
          </a:xfrm>
          <a:prstGeom prst="rect">
            <a:avLst/>
          </a:prstGeom>
          <a:ln w="0">
            <a:noFill/>
          </a:ln>
        </p:spPr>
      </p:pic>
      <p:sp>
        <p:nvSpPr>
          <p:cNvPr id="397" name="Rectangle 1"/>
          <p:cNvSpPr/>
          <p:nvPr/>
        </p:nvSpPr>
        <p:spPr>
          <a:xfrm>
            <a:off x="895320" y="1342800"/>
            <a:ext cx="7990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Strom: „Merit Order“ (Einsatzreihenfolge von Kraftwerken) bestimmt Angebot. Markträumender Preis hängt von (unelastischem) Verbrauch ab.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Prüfungen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88560" y="1642320"/>
            <a:ext cx="7686000" cy="5016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Hausaufgaben: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Pro Semester 4 Hausaufgaben (insgesamt 116 Punkte zu erreichen)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HA-1: 22 Punkte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HA-2: 33 Punkte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HA-3: 36 Punkte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HA-4: 25 Punkte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HA-Kriterium: 50% der Gesamtpunkte sind für die Zulassung zur Klausur erforderlich (mind. 58 Punkte)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Die erreichten Punkte zählen nicht zur Modulnote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Klausur: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90-minütige schriftliche Klausur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Ersttermin: 06.08.2026 9:30-11:00 Uhr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Zweittermin: 22.09.2026 9:30-11:00 Uhr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65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– Ohne Wind &amp; Solar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9" name="Picture 2" descr=""/>
          <p:cNvPicPr/>
          <p:nvPr/>
        </p:nvPicPr>
        <p:blipFill>
          <a:blip r:embed="rId1"/>
          <a:stretch/>
        </p:blipFill>
        <p:spPr>
          <a:xfrm>
            <a:off x="1413000" y="1927440"/>
            <a:ext cx="6524280" cy="4893120"/>
          </a:xfrm>
          <a:prstGeom prst="rect">
            <a:avLst/>
          </a:prstGeom>
          <a:ln w="0">
            <a:noFill/>
          </a:ln>
        </p:spPr>
      </p:pic>
      <p:sp>
        <p:nvSpPr>
          <p:cNvPr id="400" name="Rectangle 1"/>
          <p:cNvSpPr/>
          <p:nvPr/>
        </p:nvSpPr>
        <p:spPr>
          <a:xfrm>
            <a:off x="895320" y="1342800"/>
            <a:ext cx="7990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Wind und Solar haben keine Brennstoffkosten und tauchen am Anfang auf. Ohne Wind und Solar sind die Preise auf dem Markt höher.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65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– Mit Wind &amp; Solar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2" name="Picture 1" descr=""/>
          <p:cNvPicPr/>
          <p:nvPr/>
        </p:nvPicPr>
        <p:blipFill>
          <a:blip r:embed="rId1"/>
          <a:stretch/>
        </p:blipFill>
        <p:spPr>
          <a:xfrm>
            <a:off x="1132560" y="1854720"/>
            <a:ext cx="6669720" cy="5002200"/>
          </a:xfrm>
          <a:prstGeom prst="rect">
            <a:avLst/>
          </a:prstGeom>
          <a:ln w="0">
            <a:noFill/>
          </a:ln>
        </p:spPr>
      </p:pic>
      <p:sp>
        <p:nvSpPr>
          <p:cNvPr id="403" name="Rectangle 1"/>
          <p:cNvSpPr/>
          <p:nvPr/>
        </p:nvSpPr>
        <p:spPr>
          <a:xfrm>
            <a:off x="895320" y="1342800"/>
            <a:ext cx="7990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Wind und Solar haben keine Brennstoffkosten und tauchen am Anfang auf. Mit Wind und Solar sinken die Preise.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11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Gebotskurven am Strommarkt</a:t>
            </a:r>
            <a:br>
              <a:rPr sz="2800"/>
            </a:br>
            <a:r>
              <a:rPr b="0" lang="de-DE" sz="1800" spc="-1" strike="noStrike">
                <a:solidFill>
                  <a:schemeClr val="dk2"/>
                </a:solidFill>
                <a:latin typeface="Arial"/>
              </a:rPr>
              <a:t>[Lieferzeitraum Mittwoch, 19.10.2022, 17-18 Uhr]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Box 2"/>
          <p:cNvSpPr/>
          <p:nvPr/>
        </p:nvSpPr>
        <p:spPr>
          <a:xfrm>
            <a:off x="6883560" y="6195240"/>
            <a:ext cx="280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epexspot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6" name="Picture 3" descr=""/>
          <p:cNvPicPr/>
          <p:nvPr/>
        </p:nvPicPr>
        <p:blipFill>
          <a:blip r:embed="rId2"/>
          <a:stretch/>
        </p:blipFill>
        <p:spPr>
          <a:xfrm>
            <a:off x="330120" y="1658880"/>
            <a:ext cx="8157600" cy="437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Marktversagen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Box 28"/>
          <p:cNvSpPr/>
          <p:nvPr/>
        </p:nvSpPr>
        <p:spPr>
          <a:xfrm>
            <a:off x="900360" y="1632600"/>
            <a:ext cx="779508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manchen Fällen führt der Markt nicht zu einer effizienten Allokation von Ressourcen: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Marktversagen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Asymmetrische Information: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Manche Teilnehmer*innen sind über den Preis/Qualität/künftige Entwicklungen eines Produktes besser informiert (Beispiele: Insiderhandel; Gebrauchtwaren, die fast kaputt sind)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Öffentliche Güter: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Alle profitieren davon, aber niemand hat einen Anreiz, dazu beizutragen – Gefahr von Trittbrettfahrer:innen (Beispiele: Frieden, Biodiversität, Deiche, Wissen, Klima)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Externe Effekte: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Marktaktivitäten haben eine (positive oder negative) Auswirkung auf unbeteiligte Dritte, die im Markt nicht berücksichtigt wird (Beispiele: Treibhausgasemissionen, Luftverschmutzung, Rauchen)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Zutrittsbarriere: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Teilnehmer:innen werden durch Investitionskosten oder Regulierung ausgeschlossen (Beispiele: Taxikartelle, Notare)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Monopole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Marktversagen können staatliche Eingriffe in Märkte rechtfertigen.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Freeform 2"/>
          <p:cNvSpPr/>
          <p:nvPr/>
        </p:nvSpPr>
        <p:spPr>
          <a:xfrm>
            <a:off x="2598840" y="1539720"/>
            <a:ext cx="3259800" cy="3356640"/>
          </a:xfrm>
          <a:custGeom>
            <a:avLst/>
            <a:gdLst>
              <a:gd name="textAreaLeft" fmla="*/ 0 w 3259800"/>
              <a:gd name="textAreaRight" fmla="*/ 3260880 w 3259800"/>
              <a:gd name="textAreaTop" fmla="*/ 0 h 3356640"/>
              <a:gd name="textAreaBottom" fmla="*/ 3357720 h 335664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0" name="Freeform 3"/>
          <p:cNvSpPr/>
          <p:nvPr/>
        </p:nvSpPr>
        <p:spPr>
          <a:xfrm>
            <a:off x="2141640" y="1989000"/>
            <a:ext cx="3632760" cy="3399480"/>
          </a:xfrm>
          <a:custGeom>
            <a:avLst/>
            <a:gdLst>
              <a:gd name="textAreaLeft" fmla="*/ 0 w 3632760"/>
              <a:gd name="textAreaRight" fmla="*/ 3633840 w 3632760"/>
              <a:gd name="textAreaTop" fmla="*/ 0 h 3399480"/>
              <a:gd name="textAreaBottom" fmla="*/ 3400560 h 339948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1" name="Line 4"/>
          <p:cNvSpPr/>
          <p:nvPr/>
        </p:nvSpPr>
        <p:spPr>
          <a:xfrm>
            <a:off x="4419360" y="2590560"/>
            <a:ext cx="360" cy="33530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Nachfrage-Änderung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Rectangle 10"/>
          <p:cNvSpPr/>
          <p:nvPr/>
        </p:nvSpPr>
        <p:spPr>
          <a:xfrm>
            <a:off x="4654800" y="3581280"/>
            <a:ext cx="2520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Rectangle 11"/>
          <p:cNvSpPr/>
          <p:nvPr/>
        </p:nvSpPr>
        <p:spPr>
          <a:xfrm>
            <a:off x="1332000" y="1844640"/>
            <a:ext cx="7815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Rectangle 12"/>
          <p:cNvSpPr/>
          <p:nvPr/>
        </p:nvSpPr>
        <p:spPr>
          <a:xfrm>
            <a:off x="7238880" y="6019920"/>
            <a:ext cx="9388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Rectangle 13"/>
          <p:cNvSpPr/>
          <p:nvPr/>
        </p:nvSpPr>
        <p:spPr>
          <a:xfrm>
            <a:off x="4303800" y="6026040"/>
            <a:ext cx="356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Rectangle 14"/>
          <p:cNvSpPr/>
          <p:nvPr/>
        </p:nvSpPr>
        <p:spPr>
          <a:xfrm>
            <a:off x="1589040" y="3575160"/>
            <a:ext cx="3672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Rectangle 15"/>
          <p:cNvSpPr/>
          <p:nvPr/>
        </p:nvSpPr>
        <p:spPr>
          <a:xfrm>
            <a:off x="5949000" y="4495680"/>
            <a:ext cx="17787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Verschiebung der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Rectangle 18"/>
          <p:cNvSpPr/>
          <p:nvPr/>
        </p:nvSpPr>
        <p:spPr>
          <a:xfrm>
            <a:off x="5715000" y="2362320"/>
            <a:ext cx="8499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Angebot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Line 19"/>
          <p:cNvSpPr/>
          <p:nvPr/>
        </p:nvSpPr>
        <p:spPr>
          <a:xfrm flipH="1">
            <a:off x="2057400" y="3706560"/>
            <a:ext cx="2286000" cy="3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21" name="Group 20"/>
          <p:cNvGrpSpPr/>
          <p:nvPr/>
        </p:nvGrpSpPr>
        <p:grpSpPr>
          <a:xfrm>
            <a:off x="1612440" y="1774800"/>
            <a:ext cx="4711320" cy="4579920"/>
            <a:chOff x="1612440" y="1774800"/>
            <a:chExt cx="4711320" cy="4579920"/>
          </a:xfrm>
        </p:grpSpPr>
        <p:sp>
          <p:nvSpPr>
            <p:cNvPr id="422" name="Freeform 21"/>
            <p:cNvSpPr/>
            <p:nvPr/>
          </p:nvSpPr>
          <p:spPr>
            <a:xfrm>
              <a:off x="3714840" y="1774800"/>
              <a:ext cx="2608920" cy="2567520"/>
            </a:xfrm>
            <a:custGeom>
              <a:avLst/>
              <a:gdLst>
                <a:gd name="textAreaLeft" fmla="*/ 0 w 2608920"/>
                <a:gd name="textAreaRight" fmla="*/ 2610000 w 2608920"/>
                <a:gd name="textAreaTop" fmla="*/ 0 h 2567520"/>
                <a:gd name="textAreaBottom" fmla="*/ 2568600 h 2567520"/>
              </a:gdLst>
              <a:ahLst/>
              <a:rect l="textAreaLeft" t="textAreaTop" r="textAreaRight" b="textAreaBottom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3" name="Rectangle 24"/>
            <p:cNvSpPr/>
            <p:nvPr/>
          </p:nvSpPr>
          <p:spPr>
            <a:xfrm>
              <a:off x="5053680" y="3075120"/>
              <a:ext cx="25200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Rectangle 25"/>
            <p:cNvSpPr/>
            <p:nvPr/>
          </p:nvSpPr>
          <p:spPr>
            <a:xfrm>
              <a:off x="4858920" y="6026040"/>
              <a:ext cx="3567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5" name="Rectangle 26"/>
            <p:cNvSpPr/>
            <p:nvPr/>
          </p:nvSpPr>
          <p:spPr>
            <a:xfrm>
              <a:off x="1612440" y="3044880"/>
              <a:ext cx="3171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Line 27"/>
            <p:cNvSpPr/>
            <p:nvPr/>
          </p:nvSpPr>
          <p:spPr>
            <a:xfrm flipH="1">
              <a:off x="2133360" y="3200400"/>
              <a:ext cx="266724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7" name="Line 28"/>
            <p:cNvSpPr/>
            <p:nvPr/>
          </p:nvSpPr>
          <p:spPr>
            <a:xfrm>
              <a:off x="4876560" y="3200400"/>
              <a:ext cx="360" cy="266688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8" name="Freeform 29"/>
            <p:cNvSpPr/>
            <p:nvPr/>
          </p:nvSpPr>
          <p:spPr>
            <a:xfrm>
              <a:off x="4838760" y="3149640"/>
              <a:ext cx="83160" cy="81360"/>
            </a:xfrm>
            <a:custGeom>
              <a:avLst/>
              <a:gdLst>
                <a:gd name="textAreaLeft" fmla="*/ 0 w 83160"/>
                <a:gd name="textAreaRight" fmla="*/ 84240 w 83160"/>
                <a:gd name="textAreaTop" fmla="*/ 0 h 81360"/>
                <a:gd name="textAreaBottom" fmla="*/ 82440 h 8136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29" name="Group 30"/>
          <p:cNvGrpSpPr/>
          <p:nvPr/>
        </p:nvGrpSpPr>
        <p:grpSpPr>
          <a:xfrm>
            <a:off x="1546200" y="2514600"/>
            <a:ext cx="2907360" cy="328680"/>
            <a:chOff x="1546200" y="2514600"/>
            <a:chExt cx="2907360" cy="328680"/>
          </a:xfrm>
        </p:grpSpPr>
        <p:sp>
          <p:nvSpPr>
            <p:cNvPr id="430" name="Rectangle 31"/>
            <p:cNvSpPr/>
            <p:nvPr/>
          </p:nvSpPr>
          <p:spPr>
            <a:xfrm>
              <a:off x="1546200" y="2514600"/>
              <a:ext cx="4269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i="1" lang="de-DE" sz="1900" spc="-1" strike="noStrike" baseline="-25000">
                  <a:solidFill>
                    <a:srgbClr val="000000"/>
                  </a:solidFill>
                  <a:latin typeface="Arial"/>
                </a:rPr>
                <a:t>max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Line 32"/>
            <p:cNvSpPr/>
            <p:nvPr/>
          </p:nvSpPr>
          <p:spPr>
            <a:xfrm flipH="1">
              <a:off x="2108160" y="2668320"/>
              <a:ext cx="228600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2" name="Freeform 33"/>
            <p:cNvSpPr/>
            <p:nvPr/>
          </p:nvSpPr>
          <p:spPr>
            <a:xfrm>
              <a:off x="4370400" y="2617920"/>
              <a:ext cx="83160" cy="84600"/>
            </a:xfrm>
            <a:custGeom>
              <a:avLst/>
              <a:gdLst>
                <a:gd name="textAreaLeft" fmla="*/ 0 w 83160"/>
                <a:gd name="textAreaRight" fmla="*/ 84240 w 8316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33" name="Line 34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4" name="Line 35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5" name="Freeform 16"/>
          <p:cNvSpPr/>
          <p:nvPr/>
        </p:nvSpPr>
        <p:spPr>
          <a:xfrm>
            <a:off x="4373640" y="3664080"/>
            <a:ext cx="83160" cy="83160"/>
          </a:xfrm>
          <a:custGeom>
            <a:avLst/>
            <a:gdLst>
              <a:gd name="textAreaLeft" fmla="*/ 0 w 83160"/>
              <a:gd name="textAreaRight" fmla="*/ 84240 w 83160"/>
              <a:gd name="textAreaTop" fmla="*/ 0 h 83160"/>
              <a:gd name="textAreaBottom" fmla="*/ 84240 h 83160"/>
            </a:gdLst>
            <a:ahLst/>
            <a:rect l="textAreaLeft" t="textAreaTop" r="textAreaRight" b="textAreaBottom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Freeform 2"/>
          <p:cNvSpPr/>
          <p:nvPr/>
        </p:nvSpPr>
        <p:spPr>
          <a:xfrm>
            <a:off x="2598840" y="1539720"/>
            <a:ext cx="3259800" cy="3356640"/>
          </a:xfrm>
          <a:custGeom>
            <a:avLst/>
            <a:gdLst>
              <a:gd name="textAreaLeft" fmla="*/ 0 w 3259800"/>
              <a:gd name="textAreaRight" fmla="*/ 3260880 w 3259800"/>
              <a:gd name="textAreaTop" fmla="*/ 0 h 3356640"/>
              <a:gd name="textAreaBottom" fmla="*/ 3357720 h 335664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7" name="Freeform 3"/>
          <p:cNvSpPr/>
          <p:nvPr/>
        </p:nvSpPr>
        <p:spPr>
          <a:xfrm>
            <a:off x="2141640" y="1989000"/>
            <a:ext cx="3632760" cy="3399480"/>
          </a:xfrm>
          <a:custGeom>
            <a:avLst/>
            <a:gdLst>
              <a:gd name="textAreaLeft" fmla="*/ 0 w 3632760"/>
              <a:gd name="textAreaRight" fmla="*/ 3633840 w 3632760"/>
              <a:gd name="textAreaTop" fmla="*/ 0 h 3399480"/>
              <a:gd name="textAreaBottom" fmla="*/ 3400560 h 339948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8" name="Line 4"/>
          <p:cNvSpPr/>
          <p:nvPr/>
        </p:nvSpPr>
        <p:spPr>
          <a:xfrm>
            <a:off x="4419360" y="2590560"/>
            <a:ext cx="360" cy="33530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Angebotsänderung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Rectangle 6"/>
          <p:cNvSpPr/>
          <p:nvPr/>
        </p:nvSpPr>
        <p:spPr>
          <a:xfrm>
            <a:off x="4654800" y="3581280"/>
            <a:ext cx="2520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Rectangle 7"/>
          <p:cNvSpPr/>
          <p:nvPr/>
        </p:nvSpPr>
        <p:spPr>
          <a:xfrm>
            <a:off x="1341360" y="1844640"/>
            <a:ext cx="7722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Rectangle 8"/>
          <p:cNvSpPr/>
          <p:nvPr/>
        </p:nvSpPr>
        <p:spPr>
          <a:xfrm>
            <a:off x="7238880" y="6019920"/>
            <a:ext cx="9388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Rectangle 9"/>
          <p:cNvSpPr/>
          <p:nvPr/>
        </p:nvSpPr>
        <p:spPr>
          <a:xfrm>
            <a:off x="4303800" y="6026040"/>
            <a:ext cx="356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Rectangle 10"/>
          <p:cNvSpPr/>
          <p:nvPr/>
        </p:nvSpPr>
        <p:spPr>
          <a:xfrm>
            <a:off x="1641240" y="3575160"/>
            <a:ext cx="3171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Rectangle 11"/>
          <p:cNvSpPr/>
          <p:nvPr/>
        </p:nvSpPr>
        <p:spPr>
          <a:xfrm>
            <a:off x="5961240" y="4753080"/>
            <a:ext cx="1054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Rectangle 12"/>
          <p:cNvSpPr/>
          <p:nvPr/>
        </p:nvSpPr>
        <p:spPr>
          <a:xfrm>
            <a:off x="5553000" y="2494080"/>
            <a:ext cx="2396160" cy="800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7" name="Rectangle 13"/>
          <p:cNvSpPr/>
          <p:nvPr/>
        </p:nvSpPr>
        <p:spPr>
          <a:xfrm>
            <a:off x="5715000" y="2362320"/>
            <a:ext cx="8499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Angebot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Line 14"/>
          <p:cNvSpPr/>
          <p:nvPr/>
        </p:nvSpPr>
        <p:spPr>
          <a:xfrm flipH="1">
            <a:off x="2057400" y="3706560"/>
            <a:ext cx="2286000" cy="3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49" name="Group 32"/>
          <p:cNvGrpSpPr/>
          <p:nvPr/>
        </p:nvGrpSpPr>
        <p:grpSpPr>
          <a:xfrm>
            <a:off x="1612440" y="1776960"/>
            <a:ext cx="3561480" cy="4568400"/>
            <a:chOff x="1612440" y="1776960"/>
            <a:chExt cx="3561480" cy="4568400"/>
          </a:xfrm>
        </p:grpSpPr>
        <p:sp>
          <p:nvSpPr>
            <p:cNvPr id="450" name="Freeform 16"/>
            <p:cNvSpPr/>
            <p:nvPr/>
          </p:nvSpPr>
          <p:spPr>
            <a:xfrm flipV="1" rot="10941000">
              <a:off x="2225160" y="1834200"/>
              <a:ext cx="2889720" cy="2935800"/>
            </a:xfrm>
            <a:custGeom>
              <a:avLst/>
              <a:gdLst>
                <a:gd name="textAreaLeft" fmla="*/ 0 w 2889720"/>
                <a:gd name="textAreaRight" fmla="*/ 2890800 w 2889720"/>
                <a:gd name="textAreaTop" fmla="*/ -720 h 2935800"/>
                <a:gd name="textAreaBottom" fmla="*/ 2936160 h 2935800"/>
              </a:gdLst>
              <a:ahLst/>
              <a:rect l="textAreaLeft" t="textAreaTop" r="textAreaRight" b="textAreaBottom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1" name="Rectangle 19"/>
            <p:cNvSpPr/>
            <p:nvPr/>
          </p:nvSpPr>
          <p:spPr>
            <a:xfrm>
              <a:off x="3562920" y="3144960"/>
              <a:ext cx="25200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Rectangle 20"/>
            <p:cNvSpPr/>
            <p:nvPr/>
          </p:nvSpPr>
          <p:spPr>
            <a:xfrm>
              <a:off x="3830400" y="6016680"/>
              <a:ext cx="3567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3" name="Rectangle 21"/>
            <p:cNvSpPr/>
            <p:nvPr/>
          </p:nvSpPr>
          <p:spPr>
            <a:xfrm>
              <a:off x="1612440" y="3044880"/>
              <a:ext cx="3171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4" name="Line 22"/>
            <p:cNvSpPr/>
            <p:nvPr/>
          </p:nvSpPr>
          <p:spPr>
            <a:xfrm flipH="1">
              <a:off x="2133360" y="3271680"/>
              <a:ext cx="190332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5" name="Line 23"/>
            <p:cNvSpPr/>
            <p:nvPr/>
          </p:nvSpPr>
          <p:spPr>
            <a:xfrm>
              <a:off x="4016160" y="3314520"/>
              <a:ext cx="360" cy="245412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6" name="Freeform 24"/>
            <p:cNvSpPr/>
            <p:nvPr/>
          </p:nvSpPr>
          <p:spPr>
            <a:xfrm>
              <a:off x="3967200" y="3230640"/>
              <a:ext cx="83160" cy="81360"/>
            </a:xfrm>
            <a:custGeom>
              <a:avLst/>
              <a:gdLst>
                <a:gd name="textAreaLeft" fmla="*/ 0 w 83160"/>
                <a:gd name="textAreaRight" fmla="*/ 84240 w 83160"/>
                <a:gd name="textAreaTop" fmla="*/ 0 h 81360"/>
                <a:gd name="textAreaBottom" fmla="*/ 82440 h 8136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57" name="Group 25"/>
          <p:cNvGrpSpPr/>
          <p:nvPr/>
        </p:nvGrpSpPr>
        <p:grpSpPr>
          <a:xfrm>
            <a:off x="1538280" y="2674800"/>
            <a:ext cx="2907360" cy="328680"/>
            <a:chOff x="1538280" y="2674800"/>
            <a:chExt cx="2907360" cy="328680"/>
          </a:xfrm>
        </p:grpSpPr>
        <p:sp>
          <p:nvSpPr>
            <p:cNvPr id="458" name="Rectangle 26"/>
            <p:cNvSpPr/>
            <p:nvPr/>
          </p:nvSpPr>
          <p:spPr>
            <a:xfrm>
              <a:off x="1538280" y="2674800"/>
              <a:ext cx="4269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i="1" lang="de-DE" sz="1900" spc="-1" strike="noStrike" baseline="-25000">
                  <a:solidFill>
                    <a:srgbClr val="000000"/>
                  </a:solidFill>
                  <a:latin typeface="Arial"/>
                </a:rPr>
                <a:t>max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Line 27"/>
            <p:cNvSpPr/>
            <p:nvPr/>
          </p:nvSpPr>
          <p:spPr>
            <a:xfrm flipH="1">
              <a:off x="2100240" y="2828880"/>
              <a:ext cx="228600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0" name="Freeform 28"/>
            <p:cNvSpPr/>
            <p:nvPr/>
          </p:nvSpPr>
          <p:spPr>
            <a:xfrm>
              <a:off x="4362480" y="2778120"/>
              <a:ext cx="83160" cy="84600"/>
            </a:xfrm>
            <a:custGeom>
              <a:avLst/>
              <a:gdLst>
                <a:gd name="textAreaLeft" fmla="*/ 0 w 83160"/>
                <a:gd name="textAreaRight" fmla="*/ 84240 w 8316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61" name="Line 29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2" name="Line 30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3" name="Freeform 31"/>
          <p:cNvSpPr/>
          <p:nvPr/>
        </p:nvSpPr>
        <p:spPr>
          <a:xfrm>
            <a:off x="4373640" y="3664080"/>
            <a:ext cx="83160" cy="83160"/>
          </a:xfrm>
          <a:custGeom>
            <a:avLst/>
            <a:gdLst>
              <a:gd name="textAreaLeft" fmla="*/ 0 w 83160"/>
              <a:gd name="textAreaRight" fmla="*/ 84240 w 83160"/>
              <a:gd name="textAreaTop" fmla="*/ 0 h 83160"/>
              <a:gd name="textAreaBottom" fmla="*/ 84240 h 83160"/>
            </a:gdLst>
            <a:ahLst/>
            <a:rect l="textAreaLeft" t="textAreaTop" r="textAreaRight" b="textAreaBottom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Steuern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5" name="Grafik 30" descr=""/>
          <p:cNvPicPr/>
          <p:nvPr/>
        </p:nvPicPr>
        <p:blipFill>
          <a:blip r:embed="rId1"/>
          <a:stretch/>
        </p:blipFill>
        <p:spPr>
          <a:xfrm>
            <a:off x="1456200" y="1642680"/>
            <a:ext cx="6381720" cy="4510440"/>
          </a:xfrm>
          <a:prstGeom prst="rect">
            <a:avLst/>
          </a:prstGeom>
          <a:ln w="0">
            <a:noFill/>
          </a:ln>
        </p:spPr>
      </p:pic>
      <p:sp>
        <p:nvSpPr>
          <p:cNvPr id="466" name="TextBox 30"/>
          <p:cNvSpPr/>
          <p:nvPr/>
        </p:nvSpPr>
        <p:spPr>
          <a:xfrm>
            <a:off x="1212480" y="6090120"/>
            <a:ext cx="3821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Staatliche Preisfestsetzung: Mindestpreis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Text Box 26"/>
          <p:cNvSpPr/>
          <p:nvPr/>
        </p:nvSpPr>
        <p:spPr>
          <a:xfrm>
            <a:off x="515160" y="4194000"/>
            <a:ext cx="331812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Butterberge und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Milch-Seen der EU-Agrarpolitik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Mindestlöhne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9" name="Bild 2" descr=""/>
          <p:cNvPicPr/>
          <p:nvPr/>
        </p:nvPicPr>
        <p:blipFill>
          <a:blip r:embed="rId1"/>
          <a:stretch/>
        </p:blipFill>
        <p:spPr>
          <a:xfrm>
            <a:off x="3174840" y="1767240"/>
            <a:ext cx="5764680" cy="4183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Staatliche Preisfestsetzung: Höchstpreis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Text Box 26"/>
          <p:cNvSpPr/>
          <p:nvPr/>
        </p:nvSpPr>
        <p:spPr>
          <a:xfrm>
            <a:off x="606600" y="4181400"/>
            <a:ext cx="2710080" cy="24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Preiskontrolle bei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Wohnungsmieten,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Brotpreisen,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Energieträgern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2" name="Bild 3" descr=""/>
          <p:cNvPicPr/>
          <p:nvPr/>
        </p:nvPicPr>
        <p:blipFill>
          <a:blip r:embed="rId1"/>
          <a:stretch/>
        </p:blipFill>
        <p:spPr>
          <a:xfrm>
            <a:off x="2356560" y="1723320"/>
            <a:ext cx="6159600" cy="4202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74" name="Object 4"/>
          <p:cNvGraphicFramePr/>
          <p:nvPr/>
        </p:nvGraphicFramePr>
        <p:xfrm>
          <a:off x="1395360" y="3467160"/>
          <a:ext cx="5177520" cy="66564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475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95360" y="3467160"/>
                    <a:ext cx="5177520" cy="665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6" name="Rectangle 5"/>
          <p:cNvSpPr/>
          <p:nvPr/>
        </p:nvSpPr>
        <p:spPr>
          <a:xfrm>
            <a:off x="1074600" y="4221360"/>
            <a:ext cx="7582320" cy="27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  <a:ea typeface="Times New Roman"/>
              </a:rPr>
              <a:t>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Nachfragemenge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Preis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Umsatz (Erlös) =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p∙Q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  <a:ea typeface="Times New Roman"/>
              </a:rPr>
              <a:t>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(gilt meistens)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-1  &lt; 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0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unelastische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∞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&lt; 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-1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Rectangle 1"/>
          <p:cNvSpPr/>
          <p:nvPr/>
        </p:nvSpPr>
        <p:spPr>
          <a:xfrm>
            <a:off x="666720" y="1612800"/>
            <a:ext cx="79905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Elastizität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i="1" lang="el-GR" sz="1800" spc="-1" strike="noStrike">
                <a:solidFill>
                  <a:schemeClr val="dk1"/>
                </a:solidFill>
                <a:latin typeface="Arial"/>
              </a:rPr>
              <a:t>η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: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relative Änderung einer abhängigen Variablen auf eine relative Änderung einer von ihr unabhängigen Variablen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Nachfrageelastizität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wie „elastisch“ reagieren potenzielle Käufer:innen auf Preisänderungen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Was kommt auf uns zu?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46280" y="1549440"/>
            <a:ext cx="4026240" cy="4761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8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Angebot &amp; Nachfrage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Wohlfahrtstheorie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Marktversagen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Markteingriffe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Produktionsplanung (Kostenrechnung)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Preisfindung im Polypol und</a:t>
            </a:r>
            <a:br>
              <a:rPr sz="16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  Monopol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Optimale Produktionsmenge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Externe 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Betriebliches Rechnungswesen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Rechtsformen für Unternehmen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 und Verlustrechnung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Bilanz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925880" y="1549440"/>
            <a:ext cx="3748680" cy="4690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Investitionsrechnung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Barwertrechnung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Rentenbarwerte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Annuitätenmethode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Interner Zinsfuß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Steuern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Grundsätze der Steuererhebung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Externalitäten (z.B. Klima)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Abschreibungen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Finanzierung &amp; Risiko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Liquidität und Insolvenz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Kreditformen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Kapitalstrukturentscheidungen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Risikomanagement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Absicherung mit Derivaten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Bogenelastizität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9" name="Gruppieren 21"/>
          <p:cNvGrpSpPr/>
          <p:nvPr/>
        </p:nvGrpSpPr>
        <p:grpSpPr>
          <a:xfrm>
            <a:off x="1259640" y="2204640"/>
            <a:ext cx="4001040" cy="3357720"/>
            <a:chOff x="1259640" y="2204640"/>
            <a:chExt cx="4001040" cy="3357720"/>
          </a:xfrm>
        </p:grpSpPr>
        <p:grpSp>
          <p:nvGrpSpPr>
            <p:cNvPr id="480" name="Gruppieren 17"/>
            <p:cNvGrpSpPr/>
            <p:nvPr/>
          </p:nvGrpSpPr>
          <p:grpSpPr>
            <a:xfrm>
              <a:off x="1882440" y="2204640"/>
              <a:ext cx="3245400" cy="3002760"/>
              <a:chOff x="1882440" y="2204640"/>
              <a:chExt cx="3245400" cy="3002760"/>
            </a:xfrm>
          </p:grpSpPr>
          <p:cxnSp>
            <p:nvCxnSpPr>
              <p:cNvPr id="481" name="Gerade Verbindung mit Pfeil 7"/>
              <p:cNvCxnSpPr/>
              <p:nvPr/>
            </p:nvCxnSpPr>
            <p:spPr>
              <a:xfrm flipV="1">
                <a:off x="1882440" y="2204640"/>
                <a:ext cx="1080" cy="300312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arrow" w="med"/>
              </a:ln>
            </p:spPr>
          </p:cxnSp>
          <p:cxnSp>
            <p:nvCxnSpPr>
              <p:cNvPr id="482" name="Gerade Verbindung mit Pfeil 8"/>
              <p:cNvCxnSpPr/>
              <p:nvPr/>
            </p:nvCxnSpPr>
            <p:spPr>
              <a:xfrm>
                <a:off x="1882440" y="5206680"/>
                <a:ext cx="3245760" cy="10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arrow" w="med"/>
              </a:ln>
            </p:spPr>
          </p:cxnSp>
        </p:grpSp>
        <p:sp>
          <p:nvSpPr>
            <p:cNvPr id="483" name="Textfeld 5"/>
            <p:cNvSpPr/>
            <p:nvPr/>
          </p:nvSpPr>
          <p:spPr>
            <a:xfrm>
              <a:off x="1259640" y="2310120"/>
              <a:ext cx="4316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Textfeld 6"/>
            <p:cNvSpPr/>
            <p:nvPr/>
          </p:nvSpPr>
          <p:spPr>
            <a:xfrm>
              <a:off x="4829040" y="5259240"/>
              <a:ext cx="4316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85" name="Gruppieren 91"/>
          <p:cNvGrpSpPr/>
          <p:nvPr/>
        </p:nvGrpSpPr>
        <p:grpSpPr>
          <a:xfrm>
            <a:off x="1259640" y="3178440"/>
            <a:ext cx="1952640" cy="332280"/>
            <a:chOff x="1259640" y="3178440"/>
            <a:chExt cx="1952640" cy="332280"/>
          </a:xfrm>
        </p:grpSpPr>
        <p:cxnSp>
          <p:nvCxnSpPr>
            <p:cNvPr id="486" name="Gerade Verbindung 44"/>
            <p:cNvCxnSpPr/>
            <p:nvPr/>
          </p:nvCxnSpPr>
          <p:spPr>
            <a:xfrm>
              <a:off x="1747440" y="3375720"/>
              <a:ext cx="1465200" cy="10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487" name="Textfeld 49"/>
            <p:cNvSpPr/>
            <p:nvPr/>
          </p:nvSpPr>
          <p:spPr>
            <a:xfrm>
              <a:off x="1259640" y="3178440"/>
              <a:ext cx="5846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88" name="Gruppieren 87"/>
          <p:cNvGrpSpPr/>
          <p:nvPr/>
        </p:nvGrpSpPr>
        <p:grpSpPr>
          <a:xfrm>
            <a:off x="1259640" y="3665160"/>
            <a:ext cx="2831400" cy="332280"/>
            <a:chOff x="1259640" y="3665160"/>
            <a:chExt cx="2831400" cy="332280"/>
          </a:xfrm>
        </p:grpSpPr>
        <p:cxnSp>
          <p:nvCxnSpPr>
            <p:cNvPr id="489" name="Gerade Verbindung 46"/>
            <p:cNvCxnSpPr/>
            <p:nvPr/>
          </p:nvCxnSpPr>
          <p:spPr>
            <a:xfrm>
              <a:off x="1747440" y="3876120"/>
              <a:ext cx="2343960" cy="1080"/>
            </a:xfrm>
            <a:prstGeom prst="straightConnector1">
              <a:avLst/>
            </a:prstGeom>
            <a:ln w="28575">
              <a:solidFill>
                <a:srgbClr val="cc6600"/>
              </a:solidFill>
              <a:prstDash val="sysDash"/>
              <a:round/>
            </a:ln>
          </p:spPr>
        </p:cxnSp>
        <p:sp>
          <p:nvSpPr>
            <p:cNvPr id="490" name="Textfeld 50"/>
            <p:cNvSpPr/>
            <p:nvPr/>
          </p:nvSpPr>
          <p:spPr>
            <a:xfrm>
              <a:off x="1259640" y="3665160"/>
              <a:ext cx="5846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accent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91" name="Gruppieren 90"/>
          <p:cNvGrpSpPr/>
          <p:nvPr/>
        </p:nvGrpSpPr>
        <p:grpSpPr>
          <a:xfrm>
            <a:off x="2956680" y="3411720"/>
            <a:ext cx="584640" cy="2233080"/>
            <a:chOff x="2956680" y="3411720"/>
            <a:chExt cx="584640" cy="2233080"/>
          </a:xfrm>
        </p:grpSpPr>
        <p:cxnSp>
          <p:nvCxnSpPr>
            <p:cNvPr id="492" name="Gerade Verbindung 52"/>
            <p:cNvCxnSpPr/>
            <p:nvPr/>
          </p:nvCxnSpPr>
          <p:spPr>
            <a:xfrm>
              <a:off x="3236760" y="3411720"/>
              <a:ext cx="1080" cy="195120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493" name="Textfeld 57"/>
            <p:cNvSpPr/>
            <p:nvPr/>
          </p:nvSpPr>
          <p:spPr>
            <a:xfrm>
              <a:off x="2956680" y="5312520"/>
              <a:ext cx="5846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94" name="Gruppieren 88"/>
          <p:cNvGrpSpPr/>
          <p:nvPr/>
        </p:nvGrpSpPr>
        <p:grpSpPr>
          <a:xfrm>
            <a:off x="3847680" y="3876120"/>
            <a:ext cx="584640" cy="1792440"/>
            <a:chOff x="3847680" y="3876120"/>
            <a:chExt cx="584640" cy="1792440"/>
          </a:xfrm>
        </p:grpSpPr>
        <p:cxnSp>
          <p:nvCxnSpPr>
            <p:cNvPr id="495" name="Gerade Verbindung 55"/>
            <p:cNvCxnSpPr/>
            <p:nvPr/>
          </p:nvCxnSpPr>
          <p:spPr>
            <a:xfrm>
              <a:off x="4132800" y="3876120"/>
              <a:ext cx="1080" cy="1486800"/>
            </a:xfrm>
            <a:prstGeom prst="straightConnector1">
              <a:avLst/>
            </a:prstGeom>
            <a:ln w="28575">
              <a:solidFill>
                <a:srgbClr val="cc6600"/>
              </a:solidFill>
              <a:prstDash val="sysDash"/>
              <a:round/>
            </a:ln>
          </p:spPr>
        </p:cxnSp>
        <p:sp>
          <p:nvSpPr>
            <p:cNvPr id="496" name="Textfeld 58"/>
            <p:cNvSpPr/>
            <p:nvPr/>
          </p:nvSpPr>
          <p:spPr>
            <a:xfrm>
              <a:off x="3847680" y="5336280"/>
              <a:ext cx="5846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accent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97" name="Gerade Verbindung mit Pfeil 61"/>
          <p:cNvCxnSpPr/>
          <p:nvPr/>
        </p:nvCxnSpPr>
        <p:spPr>
          <a:xfrm flipV="1">
            <a:off x="2483640" y="3471480"/>
            <a:ext cx="1080" cy="27936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498" name="Gerade Verbindung mit Pfeil 77"/>
          <p:cNvCxnSpPr/>
          <p:nvPr/>
        </p:nvCxnSpPr>
        <p:spPr>
          <a:xfrm flipH="1">
            <a:off x="3444480" y="4618800"/>
            <a:ext cx="489240" cy="10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grpSp>
        <p:nvGrpSpPr>
          <p:cNvPr id="499" name="Gruppieren 86"/>
          <p:cNvGrpSpPr/>
          <p:nvPr/>
        </p:nvGrpSpPr>
        <p:grpSpPr>
          <a:xfrm>
            <a:off x="2333160" y="2854800"/>
            <a:ext cx="3318120" cy="1393200"/>
            <a:chOff x="2333160" y="2854800"/>
            <a:chExt cx="3318120" cy="1393200"/>
          </a:xfrm>
        </p:grpSpPr>
        <p:cxnSp>
          <p:nvCxnSpPr>
            <p:cNvPr id="500" name="Gerade Verbindung 23"/>
            <p:cNvCxnSpPr/>
            <p:nvPr/>
          </p:nvCxnSpPr>
          <p:spPr>
            <a:xfrm>
              <a:off x="2333160" y="2854800"/>
              <a:ext cx="2441520" cy="1393560"/>
            </a:xfrm>
            <a:prstGeom prst="straightConnector1">
              <a:avLst/>
            </a:prstGeom>
            <a:ln w="28575">
              <a:solidFill>
                <a:srgbClr val="994d00"/>
              </a:solidFill>
              <a:round/>
            </a:ln>
          </p:spPr>
        </p:cxnSp>
        <p:sp>
          <p:nvSpPr>
            <p:cNvPr id="501" name="Textfeld 79"/>
            <p:cNvSpPr/>
            <p:nvPr/>
          </p:nvSpPr>
          <p:spPr>
            <a:xfrm>
              <a:off x="4578480" y="3850920"/>
              <a:ext cx="10728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p(Q</a:t>
              </a:r>
              <a:r>
                <a:rPr b="0" lang="de-DE" sz="700" spc="-1" strike="noStrike">
                  <a:solidFill>
                    <a:schemeClr val="accent1"/>
                  </a:solidFill>
                  <a:latin typeface="Book Antiqua"/>
                </a:rPr>
                <a:t>N</a:t>
              </a: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02" name="Geschweifte Klammer links 9"/>
          <p:cNvSpPr/>
          <p:nvPr/>
        </p:nvSpPr>
        <p:spPr>
          <a:xfrm>
            <a:off x="1142280" y="3376080"/>
            <a:ext cx="162000" cy="473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503" name="Geschweifte Klammer links 66"/>
          <p:cNvSpPr/>
          <p:nvPr/>
        </p:nvSpPr>
        <p:spPr>
          <a:xfrm rot="16200000">
            <a:off x="3615120" y="5298120"/>
            <a:ext cx="152640" cy="88092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504" name="Textfeld 10"/>
          <p:cNvSpPr/>
          <p:nvPr/>
        </p:nvSpPr>
        <p:spPr>
          <a:xfrm flipH="1">
            <a:off x="162360" y="3363840"/>
            <a:ext cx="1072800" cy="485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extfeld 68"/>
          <p:cNvSpPr/>
          <p:nvPr/>
        </p:nvSpPr>
        <p:spPr>
          <a:xfrm flipH="1">
            <a:off x="3132720" y="5949720"/>
            <a:ext cx="1107720" cy="485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Textfeld 69"/>
          <p:cNvSpPr/>
          <p:nvPr/>
        </p:nvSpPr>
        <p:spPr>
          <a:xfrm>
            <a:off x="6005880" y="3207600"/>
            <a:ext cx="2233440" cy="10206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Punktelastizität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8" name="Gruppieren 21"/>
          <p:cNvGrpSpPr/>
          <p:nvPr/>
        </p:nvGrpSpPr>
        <p:grpSpPr>
          <a:xfrm>
            <a:off x="1259640" y="2204640"/>
            <a:ext cx="4001040" cy="3357720"/>
            <a:chOff x="1259640" y="2204640"/>
            <a:chExt cx="4001040" cy="3357720"/>
          </a:xfrm>
        </p:grpSpPr>
        <p:grpSp>
          <p:nvGrpSpPr>
            <p:cNvPr id="509" name="Gruppieren 17"/>
            <p:cNvGrpSpPr/>
            <p:nvPr/>
          </p:nvGrpSpPr>
          <p:grpSpPr>
            <a:xfrm>
              <a:off x="1882440" y="2204640"/>
              <a:ext cx="3245400" cy="3002760"/>
              <a:chOff x="1882440" y="2204640"/>
              <a:chExt cx="3245400" cy="3002760"/>
            </a:xfrm>
          </p:grpSpPr>
          <p:cxnSp>
            <p:nvCxnSpPr>
              <p:cNvPr id="510" name="Gerade Verbindung mit Pfeil 7"/>
              <p:cNvCxnSpPr/>
              <p:nvPr/>
            </p:nvCxnSpPr>
            <p:spPr>
              <a:xfrm flipV="1">
                <a:off x="1882440" y="2204640"/>
                <a:ext cx="1080" cy="300312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arrow" w="med"/>
              </a:ln>
            </p:spPr>
          </p:cxnSp>
          <p:cxnSp>
            <p:nvCxnSpPr>
              <p:cNvPr id="511" name="Gerade Verbindung mit Pfeil 8"/>
              <p:cNvCxnSpPr/>
              <p:nvPr/>
            </p:nvCxnSpPr>
            <p:spPr>
              <a:xfrm>
                <a:off x="1882440" y="5206680"/>
                <a:ext cx="3245760" cy="10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arrow" w="med"/>
              </a:ln>
            </p:spPr>
          </p:cxnSp>
        </p:grpSp>
        <p:sp>
          <p:nvSpPr>
            <p:cNvPr id="512" name="Textfeld 5"/>
            <p:cNvSpPr/>
            <p:nvPr/>
          </p:nvSpPr>
          <p:spPr>
            <a:xfrm>
              <a:off x="1259640" y="2310120"/>
              <a:ext cx="4316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3" name="Textfeld 6"/>
            <p:cNvSpPr/>
            <p:nvPr/>
          </p:nvSpPr>
          <p:spPr>
            <a:xfrm>
              <a:off x="4829040" y="5259240"/>
              <a:ext cx="4316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4" name="Gruppieren 91"/>
          <p:cNvGrpSpPr/>
          <p:nvPr/>
        </p:nvGrpSpPr>
        <p:grpSpPr>
          <a:xfrm>
            <a:off x="1259640" y="3178440"/>
            <a:ext cx="1952640" cy="332280"/>
            <a:chOff x="1259640" y="3178440"/>
            <a:chExt cx="1952640" cy="332280"/>
          </a:xfrm>
        </p:grpSpPr>
        <p:cxnSp>
          <p:nvCxnSpPr>
            <p:cNvPr id="515" name="Gerade Verbindung 44"/>
            <p:cNvCxnSpPr/>
            <p:nvPr/>
          </p:nvCxnSpPr>
          <p:spPr>
            <a:xfrm>
              <a:off x="1747440" y="3375720"/>
              <a:ext cx="1465200" cy="10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16" name="Textfeld 49"/>
            <p:cNvSpPr/>
            <p:nvPr/>
          </p:nvSpPr>
          <p:spPr>
            <a:xfrm>
              <a:off x="1259640" y="3178440"/>
              <a:ext cx="5846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7" name="Gruppieren 87"/>
          <p:cNvGrpSpPr/>
          <p:nvPr/>
        </p:nvGrpSpPr>
        <p:grpSpPr>
          <a:xfrm>
            <a:off x="1259640" y="3665160"/>
            <a:ext cx="2831400" cy="332280"/>
            <a:chOff x="1259640" y="3665160"/>
            <a:chExt cx="2831400" cy="332280"/>
          </a:xfrm>
        </p:grpSpPr>
        <p:cxnSp>
          <p:nvCxnSpPr>
            <p:cNvPr id="518" name="Gerade Verbindung 46"/>
            <p:cNvCxnSpPr/>
            <p:nvPr/>
          </p:nvCxnSpPr>
          <p:spPr>
            <a:xfrm>
              <a:off x="1747440" y="3876120"/>
              <a:ext cx="2343960" cy="10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519" name="Textfeld 50"/>
            <p:cNvSpPr/>
            <p:nvPr/>
          </p:nvSpPr>
          <p:spPr>
            <a:xfrm>
              <a:off x="1259640" y="3665160"/>
              <a:ext cx="5846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0" name="Gruppieren 90"/>
          <p:cNvGrpSpPr/>
          <p:nvPr/>
        </p:nvGrpSpPr>
        <p:grpSpPr>
          <a:xfrm>
            <a:off x="2956680" y="3411720"/>
            <a:ext cx="584640" cy="2233080"/>
            <a:chOff x="2956680" y="3411720"/>
            <a:chExt cx="584640" cy="2233080"/>
          </a:xfrm>
        </p:grpSpPr>
        <p:cxnSp>
          <p:nvCxnSpPr>
            <p:cNvPr id="521" name="Gerade Verbindung 52"/>
            <p:cNvCxnSpPr/>
            <p:nvPr/>
          </p:nvCxnSpPr>
          <p:spPr>
            <a:xfrm>
              <a:off x="3236760" y="3411720"/>
              <a:ext cx="1080" cy="179604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22" name="Textfeld 57"/>
            <p:cNvSpPr/>
            <p:nvPr/>
          </p:nvSpPr>
          <p:spPr>
            <a:xfrm>
              <a:off x="2956680" y="5312520"/>
              <a:ext cx="5846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3" name="Gruppieren 88"/>
          <p:cNvGrpSpPr/>
          <p:nvPr/>
        </p:nvGrpSpPr>
        <p:grpSpPr>
          <a:xfrm>
            <a:off x="3847680" y="3876120"/>
            <a:ext cx="584640" cy="1792440"/>
            <a:chOff x="3847680" y="3876120"/>
            <a:chExt cx="584640" cy="1792440"/>
          </a:xfrm>
        </p:grpSpPr>
        <p:cxnSp>
          <p:nvCxnSpPr>
            <p:cNvPr id="524" name="Gerade Verbindung 55"/>
            <p:cNvCxnSpPr/>
            <p:nvPr/>
          </p:nvCxnSpPr>
          <p:spPr>
            <a:xfrm>
              <a:off x="4132800" y="3876120"/>
              <a:ext cx="1080" cy="133164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525" name="Textfeld 58"/>
            <p:cNvSpPr/>
            <p:nvPr/>
          </p:nvSpPr>
          <p:spPr>
            <a:xfrm>
              <a:off x="3847680" y="5336280"/>
              <a:ext cx="5846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6" name="Gruppieren 86"/>
          <p:cNvGrpSpPr/>
          <p:nvPr/>
        </p:nvGrpSpPr>
        <p:grpSpPr>
          <a:xfrm>
            <a:off x="2333160" y="2854800"/>
            <a:ext cx="3318120" cy="1393200"/>
            <a:chOff x="2333160" y="2854800"/>
            <a:chExt cx="3318120" cy="1393200"/>
          </a:xfrm>
        </p:grpSpPr>
        <p:cxnSp>
          <p:nvCxnSpPr>
            <p:cNvPr id="527" name="Gerade Verbindung 23"/>
            <p:cNvCxnSpPr/>
            <p:nvPr/>
          </p:nvCxnSpPr>
          <p:spPr>
            <a:xfrm>
              <a:off x="2333160" y="2854800"/>
              <a:ext cx="2441520" cy="1393560"/>
            </a:xfrm>
            <a:prstGeom prst="straightConnector1">
              <a:avLst/>
            </a:prstGeom>
            <a:ln w="28575">
              <a:solidFill>
                <a:srgbClr val="994d00"/>
              </a:solidFill>
              <a:round/>
            </a:ln>
          </p:spPr>
        </p:cxnSp>
        <p:sp>
          <p:nvSpPr>
            <p:cNvPr id="528" name="Textfeld 79"/>
            <p:cNvSpPr/>
            <p:nvPr/>
          </p:nvSpPr>
          <p:spPr>
            <a:xfrm>
              <a:off x="4578480" y="3850920"/>
              <a:ext cx="10728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p(Q</a:t>
              </a:r>
              <a:r>
                <a:rPr b="0" lang="de-DE" sz="700" spc="-1" strike="noStrike">
                  <a:solidFill>
                    <a:schemeClr val="accent1"/>
                  </a:solidFill>
                  <a:latin typeface="Book Antiqua"/>
                </a:rPr>
                <a:t>N</a:t>
              </a: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529" name="Gerade Verbindung mit Pfeil 30"/>
          <p:cNvCxnSpPr/>
          <p:nvPr/>
        </p:nvCxnSpPr>
        <p:spPr>
          <a:xfrm flipV="1">
            <a:off x="2483640" y="3471480"/>
            <a:ext cx="1080" cy="27936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530" name="Gerade Verbindung mit Pfeil 31"/>
          <p:cNvCxnSpPr/>
          <p:nvPr/>
        </p:nvCxnSpPr>
        <p:spPr>
          <a:xfrm flipH="1">
            <a:off x="3444480" y="4618800"/>
            <a:ext cx="489240" cy="10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531" name="Oval 56"/>
          <p:cNvSpPr/>
          <p:nvPr/>
        </p:nvSpPr>
        <p:spPr>
          <a:xfrm>
            <a:off x="3492000" y="3501000"/>
            <a:ext cx="96480" cy="964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grpSp>
        <p:nvGrpSpPr>
          <p:cNvPr id="532" name="Gruppieren 33"/>
          <p:cNvGrpSpPr/>
          <p:nvPr/>
        </p:nvGrpSpPr>
        <p:grpSpPr>
          <a:xfrm>
            <a:off x="1249920" y="3357000"/>
            <a:ext cx="2242440" cy="303120"/>
            <a:chOff x="1249920" y="3357000"/>
            <a:chExt cx="2242440" cy="303120"/>
          </a:xfrm>
        </p:grpSpPr>
        <p:cxnSp>
          <p:nvCxnSpPr>
            <p:cNvPr id="533" name="Gerade Verbindung 34"/>
            <p:cNvCxnSpPr/>
            <p:nvPr/>
          </p:nvCxnSpPr>
          <p:spPr>
            <a:xfrm>
              <a:off x="1692000" y="3553920"/>
              <a:ext cx="1800720" cy="10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34" name="Textfeld 35"/>
            <p:cNvSpPr/>
            <p:nvPr/>
          </p:nvSpPr>
          <p:spPr>
            <a:xfrm>
              <a:off x="1249920" y="3357000"/>
              <a:ext cx="5846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5" name="Gruppieren 38"/>
          <p:cNvGrpSpPr/>
          <p:nvPr/>
        </p:nvGrpSpPr>
        <p:grpSpPr>
          <a:xfrm>
            <a:off x="3266280" y="3598560"/>
            <a:ext cx="584640" cy="2040840"/>
            <a:chOff x="3266280" y="3598560"/>
            <a:chExt cx="584640" cy="2040840"/>
          </a:xfrm>
        </p:grpSpPr>
        <p:cxnSp>
          <p:nvCxnSpPr>
            <p:cNvPr id="536" name="Gerade Verbindung 39"/>
            <p:cNvCxnSpPr/>
            <p:nvPr/>
          </p:nvCxnSpPr>
          <p:spPr>
            <a:xfrm>
              <a:off x="3542040" y="3598560"/>
              <a:ext cx="1080" cy="160920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37" name="Textfeld 40"/>
            <p:cNvSpPr/>
            <p:nvPr/>
          </p:nvSpPr>
          <p:spPr>
            <a:xfrm>
              <a:off x="3266280" y="5336280"/>
              <a:ext cx="5846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38" name="Textfeld 69"/>
          <p:cNvSpPr/>
          <p:nvPr/>
        </p:nvSpPr>
        <p:spPr>
          <a:xfrm>
            <a:off x="5974920" y="2414520"/>
            <a:ext cx="2119680" cy="14245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 der Preiselastizität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0" name="Picture 1" descr=""/>
          <p:cNvPicPr/>
          <p:nvPr/>
        </p:nvPicPr>
        <p:blipFill>
          <a:blip r:embed="rId1"/>
          <a:stretch/>
        </p:blipFill>
        <p:spPr>
          <a:xfrm>
            <a:off x="2943720" y="1794240"/>
            <a:ext cx="3060720" cy="285948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3" descr=""/>
          <p:cNvPicPr/>
          <p:nvPr/>
        </p:nvPicPr>
        <p:blipFill>
          <a:blip r:embed="rId2"/>
          <a:stretch/>
        </p:blipFill>
        <p:spPr>
          <a:xfrm>
            <a:off x="5815080" y="1760400"/>
            <a:ext cx="3132360" cy="292644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4" descr=""/>
          <p:cNvPicPr/>
          <p:nvPr/>
        </p:nvPicPr>
        <p:blipFill>
          <a:blip r:embed="rId3"/>
          <a:stretch/>
        </p:blipFill>
        <p:spPr>
          <a:xfrm>
            <a:off x="0" y="1728720"/>
            <a:ext cx="3132360" cy="2925000"/>
          </a:xfrm>
          <a:prstGeom prst="rect">
            <a:avLst/>
          </a:prstGeom>
          <a:ln w="0">
            <a:noFill/>
          </a:ln>
        </p:spPr>
      </p:pic>
      <p:sp>
        <p:nvSpPr>
          <p:cNvPr id="543" name="TextBox 6"/>
          <p:cNvSpPr/>
          <p:nvPr/>
        </p:nvSpPr>
        <p:spPr>
          <a:xfrm>
            <a:off x="529200" y="4720320"/>
            <a:ext cx="2603520" cy="17748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TextBox 7"/>
          <p:cNvSpPr/>
          <p:nvPr/>
        </p:nvSpPr>
        <p:spPr>
          <a:xfrm>
            <a:off x="6344280" y="4688280"/>
            <a:ext cx="2603520" cy="177480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TextBox 8"/>
          <p:cNvSpPr/>
          <p:nvPr/>
        </p:nvSpPr>
        <p:spPr>
          <a:xfrm>
            <a:off x="3400560" y="4688280"/>
            <a:ext cx="2603520" cy="149760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Auswirkung auf den Umsatz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7" name="Picture 1" descr=""/>
          <p:cNvPicPr/>
          <p:nvPr/>
        </p:nvPicPr>
        <p:blipFill>
          <a:blip r:embed="rId1"/>
          <a:stretch/>
        </p:blipFill>
        <p:spPr>
          <a:xfrm>
            <a:off x="2912760" y="2106000"/>
            <a:ext cx="3060720" cy="2859480"/>
          </a:xfrm>
          <a:prstGeom prst="rect">
            <a:avLst/>
          </a:prstGeom>
          <a:ln w="0">
            <a:noFill/>
          </a:ln>
        </p:spPr>
      </p:pic>
      <p:pic>
        <p:nvPicPr>
          <p:cNvPr id="548" name="Picture 3" descr=""/>
          <p:cNvPicPr/>
          <p:nvPr/>
        </p:nvPicPr>
        <p:blipFill>
          <a:blip r:embed="rId2"/>
          <a:stretch/>
        </p:blipFill>
        <p:spPr>
          <a:xfrm>
            <a:off x="5974200" y="2038680"/>
            <a:ext cx="3132360" cy="292644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4" descr=""/>
          <p:cNvPicPr/>
          <p:nvPr/>
        </p:nvPicPr>
        <p:blipFill>
          <a:blip r:embed="rId3"/>
          <a:stretch/>
        </p:blipFill>
        <p:spPr>
          <a:xfrm>
            <a:off x="0" y="2073240"/>
            <a:ext cx="3132360" cy="2925000"/>
          </a:xfrm>
          <a:prstGeom prst="rect">
            <a:avLst/>
          </a:prstGeom>
          <a:ln w="0">
            <a:noFill/>
          </a:ln>
        </p:spPr>
      </p:pic>
      <p:sp>
        <p:nvSpPr>
          <p:cNvPr id="550" name="TextBox 6"/>
          <p:cNvSpPr/>
          <p:nvPr/>
        </p:nvSpPr>
        <p:spPr>
          <a:xfrm>
            <a:off x="313200" y="1463400"/>
            <a:ext cx="7565760" cy="6451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TextBox 8"/>
          <p:cNvSpPr/>
          <p:nvPr/>
        </p:nvSpPr>
        <p:spPr>
          <a:xfrm>
            <a:off x="47520" y="4954320"/>
            <a:ext cx="2873160" cy="119916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Box 9"/>
          <p:cNvSpPr/>
          <p:nvPr/>
        </p:nvSpPr>
        <p:spPr>
          <a:xfrm>
            <a:off x="2951280" y="4941720"/>
            <a:ext cx="3091320" cy="119916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TextBox 10"/>
          <p:cNvSpPr/>
          <p:nvPr/>
        </p:nvSpPr>
        <p:spPr>
          <a:xfrm>
            <a:off x="6125760" y="4941720"/>
            <a:ext cx="3017160" cy="119916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Auswirkung auf den Umsatz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TextBox 6"/>
          <p:cNvSpPr/>
          <p:nvPr/>
        </p:nvSpPr>
        <p:spPr>
          <a:xfrm>
            <a:off x="652320" y="1884600"/>
            <a:ext cx="7565760" cy="36576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Vorsicht: Elastizität ≠ Steigung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7" name="Group 9"/>
          <p:cNvGrpSpPr/>
          <p:nvPr/>
        </p:nvGrpSpPr>
        <p:grpSpPr>
          <a:xfrm>
            <a:off x="492480" y="2514600"/>
            <a:ext cx="5043960" cy="2784600"/>
            <a:chOff x="492480" y="2514600"/>
            <a:chExt cx="5043960" cy="2784600"/>
          </a:xfrm>
        </p:grpSpPr>
        <p:sp>
          <p:nvSpPr>
            <p:cNvPr id="558" name="Rectangle 20"/>
            <p:cNvSpPr/>
            <p:nvPr/>
          </p:nvSpPr>
          <p:spPr>
            <a:xfrm>
              <a:off x="492480" y="3195720"/>
              <a:ext cx="118908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Rectangle 21"/>
            <p:cNvSpPr/>
            <p:nvPr/>
          </p:nvSpPr>
          <p:spPr>
            <a:xfrm>
              <a:off x="4593960" y="5025240"/>
              <a:ext cx="94248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 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Line 56"/>
            <p:cNvSpPr/>
            <p:nvPr/>
          </p:nvSpPr>
          <p:spPr>
            <a:xfrm>
              <a:off x="1597320" y="493416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61" name="Line 57"/>
            <p:cNvSpPr/>
            <p:nvPr/>
          </p:nvSpPr>
          <p:spPr>
            <a:xfrm flipH="1" flipV="1">
              <a:off x="1585800" y="2514600"/>
              <a:ext cx="1152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cxnSp>
        <p:nvCxnSpPr>
          <p:cNvPr id="562" name="Straight Connector 5"/>
          <p:cNvCxnSpPr/>
          <p:nvPr/>
        </p:nvCxnSpPr>
        <p:spPr>
          <a:xfrm>
            <a:off x="1561320" y="2804760"/>
            <a:ext cx="2405520" cy="213048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563" name="TextBox 20"/>
          <p:cNvSpPr/>
          <p:nvPr/>
        </p:nvSpPr>
        <p:spPr>
          <a:xfrm>
            <a:off x="918360" y="2547720"/>
            <a:ext cx="2603520" cy="3895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TextBox 22"/>
          <p:cNvSpPr/>
          <p:nvPr/>
        </p:nvSpPr>
        <p:spPr>
          <a:xfrm>
            <a:off x="1867320" y="3371040"/>
            <a:ext cx="2603520" cy="3895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TextBox 23"/>
          <p:cNvSpPr/>
          <p:nvPr/>
        </p:nvSpPr>
        <p:spPr>
          <a:xfrm>
            <a:off x="2991960" y="4444200"/>
            <a:ext cx="2603520" cy="3895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Rectangle 1"/>
          <p:cNvSpPr/>
          <p:nvPr/>
        </p:nvSpPr>
        <p:spPr>
          <a:xfrm>
            <a:off x="5906880" y="1776600"/>
            <a:ext cx="3390480" cy="41853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67" name="Straight Connector 25"/>
          <p:cNvCxnSpPr/>
          <p:nvPr/>
        </p:nvCxnSpPr>
        <p:spPr>
          <a:xfrm>
            <a:off x="2681280" y="3869640"/>
            <a:ext cx="1080" cy="1020240"/>
          </a:xfrm>
          <a:prstGeom prst="straightConnector1">
            <a:avLst/>
          </a:prstGeom>
          <a:ln w="38100">
            <a:solidFill>
              <a:srgbClr val="000000"/>
            </a:solidFill>
            <a:prstDash val="dash"/>
            <a:round/>
          </a:ln>
        </p:spPr>
      </p:cxnSp>
      <p:sp>
        <p:nvSpPr>
          <p:cNvPr id="568" name="TextBox 28"/>
          <p:cNvSpPr/>
          <p:nvPr/>
        </p:nvSpPr>
        <p:spPr>
          <a:xfrm>
            <a:off x="2504160" y="5025240"/>
            <a:ext cx="353880" cy="56376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TextBox 29"/>
          <p:cNvSpPr/>
          <p:nvPr/>
        </p:nvSpPr>
        <p:spPr>
          <a:xfrm>
            <a:off x="1422360" y="4995360"/>
            <a:ext cx="228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TextBox 30"/>
          <p:cNvSpPr/>
          <p:nvPr/>
        </p:nvSpPr>
        <p:spPr>
          <a:xfrm>
            <a:off x="3831840" y="5034240"/>
            <a:ext cx="353880" cy="56376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TextBox 16"/>
          <p:cNvSpPr/>
          <p:nvPr/>
        </p:nvSpPr>
        <p:spPr>
          <a:xfrm>
            <a:off x="1242360" y="2614680"/>
            <a:ext cx="353880" cy="36828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 – Bsp.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Rectangle 3"/>
          <p:cNvSpPr/>
          <p:nvPr/>
        </p:nvSpPr>
        <p:spPr>
          <a:xfrm>
            <a:off x="552600" y="1876320"/>
            <a:ext cx="7980840" cy="37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Gründe für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unelastische Nachfrage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Verschiedene Gründe können zu einer Preiselastizität mit einem Betrag zwischen 0 und 1 führen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Preisänderungen werden vom Konsumierenden nicht wahrgenommen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Ein:e Konsument:in nimmt Preisänderungen zwar wahr, hält bei Preiserhöhungen die Suche nach Alternativen aber für zu aufwendig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Es gibt kaum Substitutionsprodukte, auf die bei Preiserhöhungen kurzfristig ausgewichen werden kann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 – Bsp.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Rectangle 3"/>
          <p:cNvSpPr/>
          <p:nvPr/>
        </p:nvSpPr>
        <p:spPr>
          <a:xfrm>
            <a:off x="552600" y="1876320"/>
            <a:ext cx="7980840" cy="37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Positive Nachfrageelastizität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Weitere Effekte können bewirken, dass die Preiselastizität sogar positiv wird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Veblen-Effekt (Snob-Effekt): Ein Produkt stiftet einen höheren Nutzen, wenn es teurer ist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Qualitäts-Effekt: Bei Produkten, deren Qualität nur schwer beurteilt werden kann, wird der Preis häufig als Qualitätsindikator angesehen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1921680" y="864360"/>
            <a:ext cx="674568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Kurzfristige gegenüber langfristige Preiselastizität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Rectangle 3"/>
          <p:cNvSpPr/>
          <p:nvPr/>
        </p:nvSpPr>
        <p:spPr>
          <a:xfrm>
            <a:off x="540000" y="1730880"/>
            <a:ext cx="7980840" cy="19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Preiselastizität der Nachfrage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schwankt mit dem Zeitraum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der den Konsument:innen zur Verfügung steht, um auf eine Änderung des Preises zu reagieren.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Regel ist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langfristige Preiselastizität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der Nachfrage elastischer als die kurzfristige Preiselastizität.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8" name="Table 1"/>
          <p:cNvGraphicFramePr/>
          <p:nvPr/>
        </p:nvGraphicFramePr>
        <p:xfrm>
          <a:off x="1705680" y="4033800"/>
          <a:ext cx="5650200" cy="2488680"/>
        </p:xfrm>
        <a:graphic>
          <a:graphicData uri="http://schemas.openxmlformats.org/drawingml/2006/table">
            <a:tbl>
              <a:tblPr/>
              <a:tblGrid>
                <a:gridCol w="2864880"/>
                <a:gridCol w="1392840"/>
                <a:gridCol w="1392840"/>
              </a:tblGrid>
              <a:tr h="22716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kurzfristig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langfristig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Gesamte landwirtschaftliche Produktion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-0,25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-1,79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Tierische Erzeugnisse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-0,38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-2,90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Pflanzliche Erzeugnisse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-0,17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-1,56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1921680" y="864360"/>
            <a:ext cx="674568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Kreuzpreiselastizität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Rectangle 3"/>
          <p:cNvSpPr/>
          <p:nvPr/>
        </p:nvSpPr>
        <p:spPr>
          <a:xfrm>
            <a:off x="540000" y="1730880"/>
            <a:ext cx="7980840" cy="37335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Literaturhinweise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305000" y="1774080"/>
            <a:ext cx="6926760" cy="4483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D. Müller (2006)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1"/>
              </a:rPr>
              <a:t>Grundlagen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2"/>
              </a:rPr>
              <a:t>der Betriebswirtschaftslehre für Ingenieure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. 1. Auflage, Heidelberg: Springer (auch als elektronische Version über die TU-Bibliothek verfügbar, der Download kann nur aus dem TU-WLAN durchgeführt)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A.Daum, W. Greife, R. Przywara (2014)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3"/>
              </a:rPr>
              <a:t>BWL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4"/>
              </a:rPr>
              <a:t>für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5"/>
              </a:rPr>
              <a:t>Ingenieurstudium und -praxis – Was man über Betriebswirtschaft wissen sollte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. 2.Auflage, Wiesbaden: Springer Vieweg (auch als elektronische Version über die TU-Bibliothek verfügbar)</a:t>
            </a:r>
            <a:br>
              <a:rPr sz="1400"/>
            </a:b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K. Spremann (1. Auflage 1996)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Wirtschaft, Investition und Finanzierung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(6. Auflage 2013). München: Oldenbourg (ISBN 3-486-23565-6)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A. J., Schwab (1998),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Managementwissen für Ingenieure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(4. Auflage 2008).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Berlin, Heidelberg, New York: Springer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E. Fischer (1996)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Finanzwirtschaft für Anfänger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(4. Auflage 2005). München: Oldenbourg</a:t>
            </a:r>
            <a:br>
              <a:rPr sz="1400"/>
            </a:b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S. Peters (1994),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Betriebswirtschaftslehre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(12. Auflage 2005). München: Oldenbourg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9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56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Außenhandel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2" name="Grafik 31" descr=""/>
          <p:cNvPicPr/>
          <p:nvPr/>
        </p:nvPicPr>
        <p:blipFill>
          <a:blip r:embed="rId1"/>
          <a:stretch/>
        </p:blipFill>
        <p:spPr>
          <a:xfrm>
            <a:off x="369720" y="3089880"/>
            <a:ext cx="4111560" cy="3055320"/>
          </a:xfrm>
          <a:prstGeom prst="rect">
            <a:avLst/>
          </a:prstGeom>
          <a:ln w="0">
            <a:noFill/>
          </a:ln>
        </p:spPr>
      </p:pic>
      <p:pic>
        <p:nvPicPr>
          <p:cNvPr id="583" name="Grafik 263" descr=""/>
          <p:cNvPicPr/>
          <p:nvPr/>
        </p:nvPicPr>
        <p:blipFill>
          <a:blip r:embed="rId2"/>
          <a:stretch/>
        </p:blipFill>
        <p:spPr>
          <a:xfrm>
            <a:off x="4798080" y="3123360"/>
            <a:ext cx="4070880" cy="3055320"/>
          </a:xfrm>
          <a:prstGeom prst="rect">
            <a:avLst/>
          </a:prstGeom>
          <a:ln w="0">
            <a:noFill/>
          </a:ln>
        </p:spPr>
      </p:pic>
      <p:sp>
        <p:nvSpPr>
          <p:cNvPr id="584" name="Rectangle 3"/>
          <p:cNvSpPr/>
          <p:nvPr/>
        </p:nvSpPr>
        <p:spPr>
          <a:xfrm>
            <a:off x="676440" y="1773720"/>
            <a:ext cx="7980840" cy="37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Handel zwischen zwei Ländern führt immer zu einem Wohlfahrtsgewinn, kann allerdings die Verteilung zwischen Konsumentenrente und Produzentenrente im Land stark beeinflussen.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Rolle des Staates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1911240" y="1536840"/>
            <a:ext cx="6926760" cy="499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Marktwirtschaft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Staat sorgt für das Funktionieren der Märkte, ohne in diese direkt einzugreifen. Zu den Staatsaufgaben gehören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Schutz des Eigentums, Schutz privater Verträge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Sicherung der Marktfunktion (Wettbewerbsrecht, Verbraucherschutz)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Entscheidend ist die Souveränität und Verantwortung des Einzelnen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Soziale Marktwirtschaft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Marktwirtschaft, bei der die Marktergebnisse nachträglich durch Umverteilung korrigiert werden (staatliche Sozialversicherungen; Transfers wie z.B. Kindergeld; progressive Einkommensteuer; Umweltschutz)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Zentralverwaltungswirtschaft (Planwirtschaft):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Verbraucher:innen zuteilt („Jedem nach seinen Bedürfnissen“).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Grundfragen der Wirtschaft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52600" y="1514520"/>
            <a:ext cx="7980840" cy="4806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Ziel: Planvolle Deckung menschlicher Bedürfnisse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Knappheiten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→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Allokation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knapper Güter zu Verbrauchenden mit unterschiedlichen Bedürfnissen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Knappheiten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→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Wir können unsere Ressourcen nicht über einsetzen. Opportunitätskosten entsehen dadurch, dass die nächstbeste Alternative nicht gewählt werden kann (= Nachteil in Form des entgangenen Vorteils der abgelehnten Entscheidungsalternative)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Arbeitsteilung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und Spezialisierung (innerbetrieblich, zwischenbetrieblich, international)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Markt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Ort, wo Anbietende und Nachfragende zusammenkommen (Gütermärkte, Kapitalmärkte, Arbeitsmärkte, ...)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Marktwirtschaft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Nicht der Staat, sondern die Marktteilnehmenden regeln das wirtschaftliche Geschehen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Angebot und Nachfrage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über den Preis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08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Menschliche Bedürfnisse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4"/>
          <p:cNvSpPr/>
          <p:nvPr/>
        </p:nvSpPr>
        <p:spPr>
          <a:xfrm>
            <a:off x="280440" y="1577520"/>
            <a:ext cx="8491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Maslowsche Bedürfnispyramide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stellt unsere Bedürfnisse hierarchisch dar.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640440" y="2409120"/>
            <a:ext cx="7759440" cy="333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Typische Fragen der Wirtschaftswissenschaften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10"/>
          <p:cNvSpPr/>
          <p:nvPr/>
        </p:nvSpPr>
        <p:spPr>
          <a:xfrm>
            <a:off x="616320" y="1764360"/>
            <a:ext cx="824904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Warum kostet Wasser/Salz/Mehl so wenig, obwohl es uns lebenswichtig ist?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Saphiren sind nicht lebenswichtig. Warum sind sie so teuer?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Warum kostet eine Wohnung in Berlin mehr als in Bielefeld?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viele Autos sollte Volkswagen pro Jahr produzieren? Lieber E-Autos oder Verbrenner?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Lohnt es sich für VW in eine neue Fabrik in Deutschland zu investieren?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Können wir uns als Gesellschaft eine Energiewende leisten, ohne große wirtschaftliche Einbußen?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sind die wirtschaftlichen Folgen des Klimawandels?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reduzieren wir unseren Energieverbrauch, ohne arme Haushalte mit hohen Preisen zu belasten?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LibreOffice/24.2.7.2$Linux_X86_64 LibreOffice_project/420$Build-2</Application>
  <AppVersion>15.0000</AppVersion>
  <Words>3894</Words>
  <Paragraphs>621</Paragraphs>
  <Company>TU-Berlin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2001-06-02T14:11:54Z</dcterms:created>
  <dc:creator>Erdmann</dc:creator>
  <dc:description/>
  <dc:language>en-GB</dc:language>
  <cp:lastModifiedBy/>
  <cp:lastPrinted>2026-04-14T18:44:15Z</cp:lastPrinted>
  <dcterms:modified xsi:type="dcterms:W3CDTF">2026-04-14T18:49:01Z</dcterms:modified>
  <cp:revision>231</cp:revision>
  <dc:subject/>
  <dc:title>Vorlesung Einführung in die Wirtschaftswissenschaften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53</vt:i4>
  </property>
  <property fmtid="{D5CDD505-2E9C-101B-9397-08002B2CF9AE}" pid="3" name="PresentationFormat">
    <vt:lpwstr>On-screen Show (4:3)</vt:lpwstr>
  </property>
  <property fmtid="{D5CDD505-2E9C-101B-9397-08002B2CF9AE}" pid="4" name="Slides">
    <vt:i4>61</vt:i4>
  </property>
</Properties>
</file>