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media/image13.wmf" ContentType="image/x-wmf"/>
  <Override PartName="/ppt/media/image12.wmf" ContentType="image/x-wmf"/>
  <Override PartName="/ppt/media/image9.jpeg" ContentType="image/jpe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10.png" ContentType="image/png"/>
  <Override PartName="/ppt/media/image1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.jpeg" ContentType="image/jpeg"/>
  <Override PartName="/ppt/media/image4.png" ContentType="image/png"/>
  <Override PartName="/ppt/media/image20.png" ContentType="image/png"/>
  <Override PartName="/ppt/media/image18.png" ContentType="image/png"/>
  <Override PartName="/ppt/media/image5.png" ContentType="image/png"/>
  <Override PartName="/ppt/media/image14.png" ContentType="image/png"/>
  <Override PartName="/ppt/media/image6.png" ContentType="image/png"/>
  <Override PartName="/ppt/media/image3.jpeg" ContentType="image/jpeg"/>
  <Override PartName="/ppt/media/image15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C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li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c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k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 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t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o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 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m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o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v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e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 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t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h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e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 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s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li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d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e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'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2493FAD-8C9A-4CED-B195-1A9F2FCF714D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sldNum" idx="4"/>
          </p:nvPr>
        </p:nvSpPr>
        <p:spPr>
          <a:xfrm>
            <a:off x="4022640" y="9721800"/>
            <a:ext cx="3076200" cy="51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C2C4F954-8F0B-4B09-9714-D9E908EBCCA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407880" y="556560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sldImg"/>
          </p:nvPr>
        </p:nvSpPr>
        <p:spPr>
          <a:xfrm>
            <a:off x="222120" y="316080"/>
            <a:ext cx="6575040" cy="4930560"/>
          </a:xfrm>
          <a:prstGeom prst="rect">
            <a:avLst/>
          </a:prstGeom>
          <a:ln w="0">
            <a:noFill/>
          </a:ln>
        </p:spPr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407880" y="556560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sldNum" idx="5"/>
          </p:nvPr>
        </p:nvSpPr>
        <p:spPr>
          <a:xfrm>
            <a:off x="4022640" y="9721800"/>
            <a:ext cx="3076200" cy="51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2376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23760">
              <a:lnSpc>
                <a:spcPct val="100000"/>
              </a:lnSpc>
              <a:buNone/>
            </a:pPr>
            <a:fld id="{AF6A8C5A-FAEC-4477-9AC9-640078FF0B0F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sldImg"/>
          </p:nvPr>
        </p:nvSpPr>
        <p:spPr>
          <a:xfrm>
            <a:off x="222120" y="316080"/>
            <a:ext cx="6575040" cy="4930560"/>
          </a:xfrm>
          <a:prstGeom prst="rect">
            <a:avLst/>
          </a:prstGeom>
          <a:ln w="0">
            <a:noFill/>
          </a:ln>
        </p:spPr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407880" y="556560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sldNum" idx="6"/>
          </p:nvPr>
        </p:nvSpPr>
        <p:spPr>
          <a:xfrm>
            <a:off x="4022640" y="9721800"/>
            <a:ext cx="3076200" cy="51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2376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23760">
              <a:lnSpc>
                <a:spcPct val="100000"/>
              </a:lnSpc>
              <a:buNone/>
            </a:pPr>
            <a:fld id="{007F0E91-1766-41D0-B897-17BA33E34E82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sldImg"/>
          </p:nvPr>
        </p:nvSpPr>
        <p:spPr>
          <a:xfrm>
            <a:off x="222120" y="316080"/>
            <a:ext cx="6575040" cy="4930560"/>
          </a:xfrm>
          <a:prstGeom prst="rect">
            <a:avLst/>
          </a:prstGeom>
          <a:ln w="0">
            <a:noFill/>
          </a:ln>
        </p:spPr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407880" y="556560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sldNum" idx="7"/>
          </p:nvPr>
        </p:nvSpPr>
        <p:spPr>
          <a:xfrm>
            <a:off x="4022640" y="9721800"/>
            <a:ext cx="3076200" cy="51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2376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23760">
              <a:lnSpc>
                <a:spcPct val="100000"/>
              </a:lnSpc>
              <a:buNone/>
            </a:pPr>
            <a:fld id="{0B8AA286-A689-4A4A-9C8E-48D739A39D63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sldImg"/>
          </p:nvPr>
        </p:nvSpPr>
        <p:spPr>
          <a:xfrm>
            <a:off x="222120" y="316080"/>
            <a:ext cx="6575040" cy="4930560"/>
          </a:xfrm>
          <a:prstGeom prst="rect">
            <a:avLst/>
          </a:prstGeom>
          <a:ln w="0">
            <a:noFill/>
          </a:ln>
        </p:spPr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407880" y="556560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sldNum" idx="8"/>
          </p:nvPr>
        </p:nvSpPr>
        <p:spPr>
          <a:xfrm>
            <a:off x="4022640" y="9721800"/>
            <a:ext cx="3076200" cy="51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2376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23760">
              <a:lnSpc>
                <a:spcPct val="100000"/>
              </a:lnSpc>
              <a:buNone/>
            </a:pPr>
            <a:fld id="{43C69D3D-27ED-4D3F-8F36-F4D6F088BB03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sldImg"/>
          </p:nvPr>
        </p:nvSpPr>
        <p:spPr>
          <a:xfrm>
            <a:off x="222120" y="316080"/>
            <a:ext cx="6575040" cy="4930560"/>
          </a:xfrm>
          <a:prstGeom prst="rect">
            <a:avLst/>
          </a:prstGeom>
          <a:ln w="0">
            <a:noFill/>
          </a:ln>
        </p:spPr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407880" y="556560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 type="sldNum" idx="9"/>
          </p:nvPr>
        </p:nvSpPr>
        <p:spPr>
          <a:xfrm>
            <a:off x="4022640" y="9721800"/>
            <a:ext cx="3076200" cy="51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2376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23760">
              <a:lnSpc>
                <a:spcPct val="100000"/>
              </a:lnSpc>
              <a:buNone/>
            </a:pPr>
            <a:fld id="{4DF69FFC-4401-4217-9162-6D101B9E93F5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sldImg"/>
          </p:nvPr>
        </p:nvSpPr>
        <p:spPr>
          <a:xfrm>
            <a:off x="222120" y="316080"/>
            <a:ext cx="6575040" cy="4930560"/>
          </a:xfrm>
          <a:prstGeom prst="rect">
            <a:avLst/>
          </a:prstGeom>
          <a:ln w="0">
            <a:noFill/>
          </a:ln>
        </p:spPr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407880" y="556560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sldNum" idx="10"/>
          </p:nvPr>
        </p:nvSpPr>
        <p:spPr>
          <a:xfrm>
            <a:off x="4022640" y="9721800"/>
            <a:ext cx="3076200" cy="51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2376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23760">
              <a:lnSpc>
                <a:spcPct val="100000"/>
              </a:lnSpc>
              <a:buNone/>
            </a:pPr>
            <a:fld id="{AEFEEC31-9579-4EAF-BC09-108D64EAD2B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90073625-8EFC-42CD-88FA-E73D71725109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asterf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ormat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durch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Klicke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Click to edit the outline text format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Third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Fourth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E272B213-1E6D-4E7E-B222-00AD7CF5BA21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Titelmasterformat durch Klicken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Click to edit the outline text format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Third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Fourth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12EC457A-A071-4390-A481-4A1401518B0F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07528B66-D361-4336-A0DD-8C051A3D7DF8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Ti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te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st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er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fo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at 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u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rc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h 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li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ar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ei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te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n</a:t>
            </a:r>
            <a:endParaRPr b="0" lang="en-US" sz="20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32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8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8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63C78370-50EF-4F40-A27D-FF235D6F0AD6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Ti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te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st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er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fo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at 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u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rc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h 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li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ar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ei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te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n</a:t>
            </a:r>
            <a:endParaRPr b="0" lang="en-US" sz="20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Click to edit the outline text format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Second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Third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Fourth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Fifth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Sixth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Seventh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87FB22B5-690E-418B-9C69-E525D330E80B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asterf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ormat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durch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Klicke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DE6952DC-C957-45E1-88A8-79284DF639C6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093080" y="380880"/>
            <a:ext cx="1726920" cy="571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 vert="eaVer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el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rf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u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li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ei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908000" y="380880"/>
            <a:ext cx="5032080" cy="571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D7C93054-1A1C-4206-8D69-EC94A5B00478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asterf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ormat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durch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Klicke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Click to edit the outline text format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Third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Fourth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Fifth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Sixth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Seventh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0004E8EC-6BDF-4540-B331-98C48A1EAD66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asterf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ormat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durch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Klicke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93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40320" y="1981080"/>
            <a:ext cx="33793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A4835C0D-3FB8-4A07-A626-8DD876CA4E27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asterf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ormat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durch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Klicke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D328BA20-2E83-4E8C-B1C6-0A3DCC12273A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Tit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el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ma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ste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rf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or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ma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t 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du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rc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h 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Kli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ck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en 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be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ar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bei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ten</a:t>
            </a:r>
            <a:endParaRPr b="0" lang="en-US" sz="40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605BA558-9EF8-4D58-A304-3E1105BC2AA2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asterf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ormat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durch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Klicke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93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8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8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440320" y="1981080"/>
            <a:ext cx="33793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8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8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BB5C92C8-C910-44B9-B678-E062BC1EDED0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asterf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ormat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durch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Klicke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6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6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tub-ensys.github.io/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de.statista.com/statistik/daten/studie/164032/umfrage/einnahmen-und-ausgaben-des-deutschen-staats/" TargetMode="External"/><Relationship Id="rId2" Type="http://schemas.openxmlformats.org/officeDocument/2006/relationships/hyperlink" Target="https://de.statista.com/statistik/daten/studie/164032/umfrage/einnahmen-und-ausgaben-des-deutschen-staats/" TargetMode="External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iffun.de/die-steuerspirale-2024/" TargetMode="Externa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www-genesis.destatis.de/genesis/online?language=de&amp;sequenz=tabelleErgebnis&amp;selectionname=71211-0001" TargetMode="External"/><Relationship Id="rId2" Type="http://schemas.openxmlformats.org/officeDocument/2006/relationships/hyperlink" Target="https://www-genesis.destatis.de/genesis/online?language=de&amp;sequenz=tabelleErgebnis&amp;selectionname=71211-0001" TargetMode="External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hyperlink" Target="https://www.test.de/steuerprogression-einfach-erklaert-5813257-0/" TargetMode="External"/><Relationship Id="rId3" Type="http://schemas.openxmlformats.org/officeDocument/2006/relationships/slideLayout" Target="../slideLayouts/slideLayout1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3" Type="http://schemas.openxmlformats.org/officeDocument/2006/relationships/image" Target="../media/image13.wmf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s://www.tagesschau.de/wirtschaft/lindner-steuern-abschreibung-101.html" TargetMode="External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0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www.rbb24.de/wirtschaft/beitrag/2025/06/berlin-brandenburg-unternehmensverbaende-steuerentlastungen-bund.html" TargetMode="External"/><Relationship Id="rId2" Type="http://schemas.openxmlformats.org/officeDocument/2006/relationships/hyperlink" Target="https://www.rbb24.de/wirtschaft/beitrag/2025/06/berlin-brandenburg-unternehmensverbaende-steuerentlastungen-bund.html" TargetMode="External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0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0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s://www.mcc-berlin.net/fileadmin/data/C18_MCC_Publications/2021_MCC_Klimaschutz_mit_mehr_Gerechtigkeit.pdf" TargetMode="External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0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https://www.mcc-berlin.net/fileadmin/data/C18_MCC_Publications/2021_MCC_Klimaschutz_mit_mehr_Gerechtigkeit.pdf" TargetMode="External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ww.gesetze-im-internet.de/ao_1977/__3.html" TargetMode="External"/><Relationship Id="rId2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920960" y="1262160"/>
            <a:ext cx="6800400" cy="249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Wirtschaf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tliche 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Grundlag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en</a:t>
            </a:r>
            <a:br>
              <a:rPr sz="2800"/>
            </a:b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im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Sommerse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mester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2026</a:t>
            </a:r>
            <a:br>
              <a:rPr sz="2400"/>
            </a:br>
            <a:br>
              <a:rPr sz="2400"/>
            </a:b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Steuern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7" name="Rectangle 7"/>
          <p:cNvSpPr/>
          <p:nvPr/>
        </p:nvSpPr>
        <p:spPr>
          <a:xfrm>
            <a:off x="863640" y="5060880"/>
            <a:ext cx="5868360" cy="5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Prof. Tom Brown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Fachgebiet </a:t>
            </a:r>
            <a:r>
              <a:rPr b="0" lang="de-DE" sz="16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hlinkClick r:id="rId1"/>
              </a:rPr>
              <a:t>Digitaler Wandel in Energiesystemen</a:t>
            </a: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 / TU Berlin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Ertragskompetenz der Steuern nach Gebietskörperschaften 2016 (2023 war ähnlich)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46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7" name="Line 1078"/>
          <p:cNvSpPr/>
          <p:nvPr/>
        </p:nvSpPr>
        <p:spPr>
          <a:xfrm flipH="1">
            <a:off x="4760640" y="3597120"/>
            <a:ext cx="9720" cy="77004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48" name="Line 1073"/>
          <p:cNvSpPr/>
          <p:nvPr/>
        </p:nvSpPr>
        <p:spPr>
          <a:xfrm flipV="1">
            <a:off x="1747800" y="2409480"/>
            <a:ext cx="6194160" cy="97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280" bIns="-352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49" name="Line 1074"/>
          <p:cNvSpPr/>
          <p:nvPr/>
        </p:nvSpPr>
        <p:spPr>
          <a:xfrm flipV="1">
            <a:off x="2093760" y="2697120"/>
            <a:ext cx="5541840" cy="1908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0" name="Line 1075"/>
          <p:cNvSpPr/>
          <p:nvPr/>
        </p:nvSpPr>
        <p:spPr>
          <a:xfrm flipV="1">
            <a:off x="2358720" y="3044520"/>
            <a:ext cx="4965840" cy="1908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1" name="Line 1076"/>
          <p:cNvSpPr/>
          <p:nvPr/>
        </p:nvSpPr>
        <p:spPr>
          <a:xfrm flipV="1">
            <a:off x="2622240" y="3400200"/>
            <a:ext cx="4438800" cy="468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2" name="Line 1077"/>
          <p:cNvSpPr/>
          <p:nvPr/>
        </p:nvSpPr>
        <p:spPr>
          <a:xfrm flipV="1">
            <a:off x="2990520" y="5943600"/>
            <a:ext cx="3483000" cy="187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3" name="Text Box 1029"/>
          <p:cNvSpPr/>
          <p:nvPr/>
        </p:nvSpPr>
        <p:spPr>
          <a:xfrm>
            <a:off x="3397320" y="1847880"/>
            <a:ext cx="2733480" cy="1734840"/>
          </a:xfrm>
          <a:prstGeom prst="rect">
            <a:avLst/>
          </a:prstGeom>
          <a:solidFill>
            <a:srgbClr val="ffffa3"/>
          </a:solidFill>
          <a:ln w="158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20000"/>
              </a:lnSpc>
              <a:spcBef>
                <a:spcPts val="901"/>
              </a:spcBef>
            </a:pPr>
            <a:r>
              <a:rPr b="1" lang="de-DE" sz="1800" spc="-1" strike="noStrike">
                <a:solidFill>
                  <a:schemeClr val="dk1"/>
                </a:solidFill>
                <a:latin typeface="Arial"/>
              </a:rPr>
              <a:t>Gemeinschaftssteuern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Umsatzsteuer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Körperschaftsteuer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Kapitalertragsteuer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Einkommensteuer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 Box 1030"/>
          <p:cNvSpPr/>
          <p:nvPr/>
        </p:nvSpPr>
        <p:spPr>
          <a:xfrm>
            <a:off x="914400" y="4114800"/>
            <a:ext cx="2361960" cy="1461240"/>
          </a:xfrm>
          <a:prstGeom prst="rect">
            <a:avLst/>
          </a:prstGeom>
          <a:solidFill>
            <a:srgbClr val="ffffa3"/>
          </a:solidFill>
          <a:ln w="158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1" lang="de-DE" sz="1800" spc="-1" strike="noStrike">
                <a:solidFill>
                  <a:schemeClr val="dk1"/>
                </a:solidFill>
                <a:latin typeface="Arial"/>
              </a:rPr>
              <a:t>Bund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Mineralölsteuer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Stromsteuer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Tabaksteuer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Solidaritätszuschlag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 Box 1031"/>
          <p:cNvSpPr/>
          <p:nvPr/>
        </p:nvSpPr>
        <p:spPr>
          <a:xfrm>
            <a:off x="3581280" y="4389480"/>
            <a:ext cx="2361960" cy="1301400"/>
          </a:xfrm>
          <a:prstGeom prst="rect">
            <a:avLst/>
          </a:prstGeom>
          <a:solidFill>
            <a:srgbClr val="ffffa3"/>
          </a:solidFill>
          <a:ln w="158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1" lang="de-DE" sz="1800" spc="-1" strike="noStrike">
                <a:solidFill>
                  <a:schemeClr val="dk1"/>
                </a:solidFill>
                <a:latin typeface="Arial"/>
              </a:rPr>
              <a:t>Gemeinden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Grundsteuer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Hundesteuer</a:t>
            </a:r>
            <a:br>
              <a:rPr sz="18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 Box 1032"/>
          <p:cNvSpPr/>
          <p:nvPr/>
        </p:nvSpPr>
        <p:spPr>
          <a:xfrm>
            <a:off x="6237360" y="4111560"/>
            <a:ext cx="2437920" cy="1461240"/>
          </a:xfrm>
          <a:prstGeom prst="rect">
            <a:avLst/>
          </a:prstGeom>
          <a:solidFill>
            <a:srgbClr val="ffffa3"/>
          </a:solidFill>
          <a:ln w="158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1" lang="de-DE" sz="1800" spc="-1" strike="noStrike">
                <a:solidFill>
                  <a:schemeClr val="dk1"/>
                </a:solidFill>
                <a:latin typeface="Arial"/>
              </a:rPr>
              <a:t>Länder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Kfz-Steuer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Grunderwerbsteuer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Lotteriesteuer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Erbschaftsteuer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 Box 1033"/>
          <p:cNvSpPr/>
          <p:nvPr/>
        </p:nvSpPr>
        <p:spPr>
          <a:xfrm>
            <a:off x="3581280" y="5715000"/>
            <a:ext cx="2361960" cy="363960"/>
          </a:xfrm>
          <a:prstGeom prst="rect">
            <a:avLst/>
          </a:prstGeom>
          <a:solidFill>
            <a:srgbClr val="ffffa3"/>
          </a:solidFill>
          <a:ln w="158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Gewerbesteuer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 Box 1039"/>
          <p:cNvSpPr/>
          <p:nvPr/>
        </p:nvSpPr>
        <p:spPr>
          <a:xfrm>
            <a:off x="6824520" y="2131920"/>
            <a:ext cx="9442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</a:rPr>
              <a:t>46,3%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Text Box 1040"/>
          <p:cNvSpPr/>
          <p:nvPr/>
        </p:nvSpPr>
        <p:spPr>
          <a:xfrm>
            <a:off x="6688080" y="2565360"/>
            <a:ext cx="622080" cy="303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</a:rPr>
              <a:t>50 %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 Box 1041"/>
          <p:cNvSpPr/>
          <p:nvPr/>
        </p:nvSpPr>
        <p:spPr>
          <a:xfrm>
            <a:off x="6354720" y="3352680"/>
            <a:ext cx="7617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</a:rPr>
              <a:t>42,5 %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ext Box 1042"/>
          <p:cNvSpPr/>
          <p:nvPr/>
        </p:nvSpPr>
        <p:spPr>
          <a:xfrm>
            <a:off x="6095880" y="5943600"/>
            <a:ext cx="9442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</a:rPr>
              <a:t>~20 %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 Box 1052"/>
          <p:cNvSpPr/>
          <p:nvPr/>
        </p:nvSpPr>
        <p:spPr>
          <a:xfrm flipH="1">
            <a:off x="1908000" y="2103480"/>
            <a:ext cx="980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</a:rPr>
              <a:t>51,5 %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 Box 1053"/>
          <p:cNvSpPr/>
          <p:nvPr/>
        </p:nvSpPr>
        <p:spPr>
          <a:xfrm flipH="1">
            <a:off x="2319480" y="2575080"/>
            <a:ext cx="617040" cy="303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</a:rPr>
              <a:t>50 %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 Box 1054"/>
          <p:cNvSpPr/>
          <p:nvPr/>
        </p:nvSpPr>
        <p:spPr>
          <a:xfrm flipH="1">
            <a:off x="2620800" y="3425760"/>
            <a:ext cx="926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</a:rPr>
              <a:t>42,5 %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 Box 1056"/>
          <p:cNvSpPr/>
          <p:nvPr/>
        </p:nvSpPr>
        <p:spPr>
          <a:xfrm>
            <a:off x="4859280" y="3976560"/>
            <a:ext cx="7617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</a:rPr>
              <a:t>15 %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Text Box 1057"/>
          <p:cNvSpPr/>
          <p:nvPr/>
        </p:nvSpPr>
        <p:spPr>
          <a:xfrm>
            <a:off x="2895480" y="5943600"/>
            <a:ext cx="6854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</a:rPr>
              <a:t>~9 %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Line 1058"/>
          <p:cNvSpPr/>
          <p:nvPr/>
        </p:nvSpPr>
        <p:spPr>
          <a:xfrm>
            <a:off x="3463920" y="3246120"/>
            <a:ext cx="2579400" cy="360"/>
          </a:xfrm>
          <a:prstGeom prst="line">
            <a:avLst/>
          </a:prstGeom>
          <a:ln w="15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68" name="Text Box 1061"/>
          <p:cNvSpPr/>
          <p:nvPr/>
        </p:nvSpPr>
        <p:spPr>
          <a:xfrm>
            <a:off x="6531120" y="2994120"/>
            <a:ext cx="6854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</a:rPr>
              <a:t>44 %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 Box 1062"/>
          <p:cNvSpPr/>
          <p:nvPr/>
        </p:nvSpPr>
        <p:spPr>
          <a:xfrm>
            <a:off x="2468520" y="3025800"/>
            <a:ext cx="6854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</a:rPr>
              <a:t>44 %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Line 1063"/>
          <p:cNvSpPr/>
          <p:nvPr/>
        </p:nvSpPr>
        <p:spPr>
          <a:xfrm>
            <a:off x="1755720" y="2422440"/>
            <a:ext cx="1440" cy="166212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1" name="Line 1064"/>
          <p:cNvSpPr/>
          <p:nvPr/>
        </p:nvSpPr>
        <p:spPr>
          <a:xfrm>
            <a:off x="2093760" y="2706480"/>
            <a:ext cx="360" cy="138132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2" name="Line 1065"/>
          <p:cNvSpPr/>
          <p:nvPr/>
        </p:nvSpPr>
        <p:spPr>
          <a:xfrm>
            <a:off x="2368440" y="3055680"/>
            <a:ext cx="1440" cy="102708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3" name="Line 1066"/>
          <p:cNvSpPr/>
          <p:nvPr/>
        </p:nvSpPr>
        <p:spPr>
          <a:xfrm>
            <a:off x="2633400" y="3409920"/>
            <a:ext cx="3240" cy="67932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4" name="Line 1067"/>
          <p:cNvSpPr/>
          <p:nvPr/>
        </p:nvSpPr>
        <p:spPr>
          <a:xfrm flipH="1">
            <a:off x="7048440" y="3409920"/>
            <a:ext cx="1440" cy="67464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5" name="Line 1068"/>
          <p:cNvSpPr/>
          <p:nvPr/>
        </p:nvSpPr>
        <p:spPr>
          <a:xfrm>
            <a:off x="7332480" y="3035160"/>
            <a:ext cx="360" cy="10605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6" name="Line 1069"/>
          <p:cNvSpPr/>
          <p:nvPr/>
        </p:nvSpPr>
        <p:spPr>
          <a:xfrm>
            <a:off x="7624440" y="2684160"/>
            <a:ext cx="5040" cy="140040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7" name="Line 1070"/>
          <p:cNvSpPr/>
          <p:nvPr/>
        </p:nvSpPr>
        <p:spPr>
          <a:xfrm flipH="1">
            <a:off x="7927920" y="2419200"/>
            <a:ext cx="1440" cy="167004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8" name="Line 1071"/>
          <p:cNvSpPr/>
          <p:nvPr/>
        </p:nvSpPr>
        <p:spPr>
          <a:xfrm flipV="1">
            <a:off x="2987640" y="5614920"/>
            <a:ext cx="2880" cy="35532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9" name="Line 1072"/>
          <p:cNvSpPr/>
          <p:nvPr/>
        </p:nvSpPr>
        <p:spPr>
          <a:xfrm flipV="1">
            <a:off x="6472080" y="5614920"/>
            <a:ext cx="1440" cy="33660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Einnahmen und Ausgaben des Staates </a:t>
            </a:r>
            <a:br>
              <a:rPr sz="2400"/>
            </a:b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inkl. Sozialversicherungen 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81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82" name="TextBox 1"/>
          <p:cNvSpPr/>
          <p:nvPr/>
        </p:nvSpPr>
        <p:spPr>
          <a:xfrm>
            <a:off x="6948360" y="6351120"/>
            <a:ext cx="26640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Statista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2"/>
              </a:rPr>
              <a:t>, 2022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Picture 3" descr=""/>
          <p:cNvPicPr/>
          <p:nvPr/>
        </p:nvPicPr>
        <p:blipFill>
          <a:blip r:embed="rId3"/>
          <a:stretch/>
        </p:blipFill>
        <p:spPr>
          <a:xfrm>
            <a:off x="1331640" y="1917000"/>
            <a:ext cx="7200360" cy="425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979640" y="49680"/>
            <a:ext cx="676728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Steuereinnahmen 2024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85" name="AutoShape 12"/>
          <p:cNvSpPr/>
          <p:nvPr/>
        </p:nvSpPr>
        <p:spPr>
          <a:xfrm>
            <a:off x="374760" y="584280"/>
            <a:ext cx="8768880" cy="627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86" name="Rectangle 459"/>
          <p:cNvSpPr/>
          <p:nvPr/>
        </p:nvSpPr>
        <p:spPr>
          <a:xfrm>
            <a:off x="5870520" y="1027080"/>
            <a:ext cx="360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Box 5"/>
          <p:cNvSpPr/>
          <p:nvPr/>
        </p:nvSpPr>
        <p:spPr>
          <a:xfrm>
            <a:off x="7553880" y="6492960"/>
            <a:ext cx="26640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IFFUN, 2024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Picture 2" descr=""/>
          <p:cNvPicPr/>
          <p:nvPr/>
        </p:nvPicPr>
        <p:blipFill>
          <a:blip r:embed="rId2"/>
          <a:stretch/>
        </p:blipFill>
        <p:spPr>
          <a:xfrm>
            <a:off x="1687680" y="1144080"/>
            <a:ext cx="6412680" cy="530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Steuereinnahmen in Deutschland in Mill. Euro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90" name="Text Box 8"/>
          <p:cNvSpPr/>
          <p:nvPr/>
        </p:nvSpPr>
        <p:spPr>
          <a:xfrm>
            <a:off x="6194520" y="5958000"/>
            <a:ext cx="1839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TextBox 4"/>
          <p:cNvSpPr/>
          <p:nvPr/>
        </p:nvSpPr>
        <p:spPr>
          <a:xfrm>
            <a:off x="7380360" y="6547680"/>
            <a:ext cx="26640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destatis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2"/>
              </a:rPr>
              <a:t>, 2025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Picture 2" descr=""/>
          <p:cNvPicPr/>
          <p:nvPr/>
        </p:nvPicPr>
        <p:blipFill>
          <a:blip r:embed="rId3"/>
          <a:stretch/>
        </p:blipFill>
        <p:spPr>
          <a:xfrm>
            <a:off x="107640" y="1772640"/>
            <a:ext cx="8935200" cy="403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Umsatzsteuern </a:t>
            </a:r>
            <a:br>
              <a:rPr sz="2400"/>
            </a:b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in Europa 2025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94" name="Text Box 8"/>
          <p:cNvSpPr/>
          <p:nvPr/>
        </p:nvSpPr>
        <p:spPr>
          <a:xfrm>
            <a:off x="6194520" y="5958000"/>
            <a:ext cx="1839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95" name="Picture 3" descr=""/>
          <p:cNvPicPr/>
          <p:nvPr/>
        </p:nvPicPr>
        <p:blipFill>
          <a:blip r:embed="rId1"/>
          <a:stretch/>
        </p:blipFill>
        <p:spPr>
          <a:xfrm>
            <a:off x="1547640" y="596520"/>
            <a:ext cx="4824000" cy="607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908000" y="426960"/>
            <a:ext cx="6767280" cy="1115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Einkommensteuersätze in Deutschland</a:t>
            </a:r>
            <a:r>
              <a:rPr b="0" lang="de-DE" sz="1800" spc="-1" strike="noStrike">
                <a:solidFill>
                  <a:schemeClr val="dk2"/>
                </a:solidFill>
                <a:latin typeface="Arial"/>
              </a:rPr>
              <a:t> </a:t>
            </a:r>
            <a:endParaRPr b="0" lang="en-US" sz="1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97" name="TextBox 5"/>
          <p:cNvSpPr/>
          <p:nvPr/>
        </p:nvSpPr>
        <p:spPr>
          <a:xfrm>
            <a:off x="1131120" y="1656000"/>
            <a:ext cx="59763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c00000"/>
                </a:solidFill>
                <a:latin typeface="Arial"/>
              </a:rPr>
              <a:t>Grenzsteuersatz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steigt mit steigendem Einkommen </a:t>
            </a:r>
            <a:r>
              <a:rPr b="1" lang="de-DE" sz="1400" spc="-1" strike="noStrike">
                <a:solidFill>
                  <a:srgbClr val="c00000"/>
                </a:solidFill>
                <a:latin typeface="Arial"/>
              </a:rPr>
              <a:t>= Progression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Picture 1" descr=""/>
          <p:cNvPicPr/>
          <p:nvPr/>
        </p:nvPicPr>
        <p:blipFill>
          <a:blip r:embed="rId1"/>
          <a:stretch/>
        </p:blipFill>
        <p:spPr>
          <a:xfrm>
            <a:off x="1132560" y="2076480"/>
            <a:ext cx="7255440" cy="4350600"/>
          </a:xfrm>
          <a:prstGeom prst="rect">
            <a:avLst/>
          </a:prstGeom>
          <a:ln w="0">
            <a:noFill/>
          </a:ln>
        </p:spPr>
      </p:pic>
      <p:sp>
        <p:nvSpPr>
          <p:cNvPr id="199" name="TextBox 8"/>
          <p:cNvSpPr/>
          <p:nvPr/>
        </p:nvSpPr>
        <p:spPr>
          <a:xfrm>
            <a:off x="6804360" y="6540120"/>
            <a:ext cx="26640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2"/>
              </a:rPr>
              <a:t>Stiftung Warentest, 2023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1103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Einkommensteuer: Grenzsteuersatz und Durchschnittssteuersatz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pic>
        <p:nvPicPr>
          <p:cNvPr id="201" name="Picture 1" descr=""/>
          <p:cNvPicPr/>
          <p:nvPr/>
        </p:nvPicPr>
        <p:blipFill>
          <a:blip r:embed="rId1"/>
          <a:stretch/>
        </p:blipFill>
        <p:spPr>
          <a:xfrm>
            <a:off x="1014120" y="1772640"/>
            <a:ext cx="7805880" cy="438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1103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Steuer in Investitionsrechnungen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03" name="Rectangle 3"/>
          <p:cNvSpPr/>
          <p:nvPr/>
        </p:nvSpPr>
        <p:spPr>
          <a:xfrm>
            <a:off x="858240" y="4340520"/>
            <a:ext cx="7616160" cy="124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Steuern können aber einen großen Einfluss auf Investitionsentscheidungen haben. Im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Standardmodell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wird die versteuerte Sachinvestition mit einer versteuerten Finanzanlage verglichen. Wenn wir Steuern berücksichtigen, kann es vorteilhaft sein, Investitionen früher abzuschreiben (NB: Kalkulationszins wird versteuert):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Rectangle 3"/>
          <p:cNvSpPr/>
          <p:nvPr/>
        </p:nvSpPr>
        <p:spPr>
          <a:xfrm>
            <a:off x="5580000" y="2277000"/>
            <a:ext cx="3419640" cy="20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NPV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= Kapitalwert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i="1" lang="de-DE" sz="14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     = Investition in Periode 0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r>
              <a:rPr b="0" i="1" lang="de-DE" sz="14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  = Erwarteter Cash-Flow in Periode </a:t>
            </a: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i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      = Kalkulationszins</a:t>
            </a:r>
            <a:br>
              <a:rPr sz="1400"/>
            </a:b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      = Kalkulatorische Projektlaufzeit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AfA</a:t>
            </a:r>
            <a:r>
              <a:rPr b="0" i="1" lang="de-DE" sz="14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  = Abschreibung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s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       = Steuersatz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Rectangle 3"/>
          <p:cNvSpPr/>
          <p:nvPr/>
        </p:nvSpPr>
        <p:spPr>
          <a:xfrm>
            <a:off x="842400" y="1863720"/>
            <a:ext cx="7257600" cy="64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Bei unseren Investitionsrechnungen hatten wir Steuern nicht berücksichtigt, z.B. bei der Kapitalwertmethode: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Rectangle 8"/>
          <p:cNvSpPr/>
          <p:nvPr/>
        </p:nvSpPr>
        <p:spPr>
          <a:xfrm>
            <a:off x="1691640" y="2758320"/>
            <a:ext cx="2746440" cy="8708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Rectangle 9"/>
          <p:cNvSpPr/>
          <p:nvPr/>
        </p:nvSpPr>
        <p:spPr>
          <a:xfrm>
            <a:off x="2306520" y="5696640"/>
            <a:ext cx="4329360" cy="8708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"/>
          <p:cNvSpPr/>
          <p:nvPr/>
        </p:nvSpPr>
        <p:spPr>
          <a:xfrm>
            <a:off x="2763360" y="3121200"/>
            <a:ext cx="311328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sonstige betriebliche Aufwendungen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619280" y="380880"/>
            <a:ext cx="7200720" cy="1103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br>
              <a:rPr sz="2800"/>
            </a:b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Gewinn und Verlustrechnung (Erfolgsrechnung)</a:t>
            </a:r>
            <a:br>
              <a:rPr sz="2400"/>
            </a:br>
            <a:r>
              <a:rPr b="0" lang="de-DE" sz="1800" spc="-1" strike="noStrike">
                <a:solidFill>
                  <a:schemeClr val="dk2"/>
                </a:solidFill>
                <a:latin typeface="Arial"/>
              </a:rPr>
              <a:t>Gesamtkostenverfahren gemäß § 275 Abs. 2 und 3 HGB</a:t>
            </a:r>
            <a:endParaRPr b="0" lang="en-US" sz="1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10" name="Rectangle 4"/>
          <p:cNvSpPr/>
          <p:nvPr/>
        </p:nvSpPr>
        <p:spPr>
          <a:xfrm>
            <a:off x="2752560" y="3452760"/>
            <a:ext cx="2995200" cy="10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Rectangle 5"/>
          <p:cNvSpPr/>
          <p:nvPr/>
        </p:nvSpPr>
        <p:spPr>
          <a:xfrm>
            <a:off x="2573280" y="1773360"/>
            <a:ext cx="15192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0000ff"/>
                </a:solidFill>
                <a:latin typeface="Arial"/>
              </a:rPr>
              <a:t> </a:t>
            </a:r>
            <a:r>
              <a:rPr b="1" lang="de-DE" sz="1400" spc="-1" strike="noStrike">
                <a:solidFill>
                  <a:srgbClr val="0000ff"/>
                </a:solidFill>
                <a:latin typeface="Arial"/>
              </a:rPr>
              <a:t>+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Rectangle 6"/>
          <p:cNvSpPr/>
          <p:nvPr/>
        </p:nvSpPr>
        <p:spPr>
          <a:xfrm>
            <a:off x="2781000" y="1773360"/>
            <a:ext cx="115776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Umsatzerlöse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Rectangle 8"/>
          <p:cNvSpPr/>
          <p:nvPr/>
        </p:nvSpPr>
        <p:spPr>
          <a:xfrm>
            <a:off x="2779560" y="1986120"/>
            <a:ext cx="273384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Veränderung der Lagerbestände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Rectangle 9"/>
          <p:cNvSpPr/>
          <p:nvPr/>
        </p:nvSpPr>
        <p:spPr>
          <a:xfrm>
            <a:off x="2573280" y="2198520"/>
            <a:ext cx="15192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0000ff"/>
                </a:solidFill>
                <a:latin typeface="Arial"/>
              </a:rPr>
              <a:t> </a:t>
            </a:r>
            <a:r>
              <a:rPr b="1" lang="de-DE" sz="1400" spc="-1" strike="noStrike">
                <a:solidFill>
                  <a:srgbClr val="0000ff"/>
                </a:solidFill>
                <a:latin typeface="Arial"/>
              </a:rPr>
              <a:t>+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Rectangle 10"/>
          <p:cNvSpPr/>
          <p:nvPr/>
        </p:nvSpPr>
        <p:spPr>
          <a:xfrm>
            <a:off x="2775240" y="2198520"/>
            <a:ext cx="245628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sonstige betriebliche Erträge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Rectangle 11"/>
          <p:cNvSpPr/>
          <p:nvPr/>
        </p:nvSpPr>
        <p:spPr>
          <a:xfrm>
            <a:off x="2627280" y="2406600"/>
            <a:ext cx="10764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lang="de-DE" sz="1400" spc="-1" strike="noStrike">
                <a:solidFill>
                  <a:srgbClr val="ff0000"/>
                </a:solidFill>
                <a:latin typeface="Arial"/>
              </a:rPr>
              <a:t>-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Rectangle 12"/>
          <p:cNvSpPr/>
          <p:nvPr/>
        </p:nvSpPr>
        <p:spPr>
          <a:xfrm>
            <a:off x="2755440" y="2406600"/>
            <a:ext cx="539316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Materialaufwand (Betriebsertrag - Materialaufwand = Rohertrag)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Rectangle 13"/>
          <p:cNvSpPr/>
          <p:nvPr/>
        </p:nvSpPr>
        <p:spPr>
          <a:xfrm>
            <a:off x="2627280" y="2619360"/>
            <a:ext cx="10764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lang="de-DE" sz="1400" spc="-1" strike="noStrike">
                <a:solidFill>
                  <a:srgbClr val="ff0000"/>
                </a:solidFill>
                <a:latin typeface="Arial"/>
              </a:rPr>
              <a:t>-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Rectangle 14"/>
          <p:cNvSpPr/>
          <p:nvPr/>
        </p:nvSpPr>
        <p:spPr>
          <a:xfrm>
            <a:off x="2767680" y="2619360"/>
            <a:ext cx="147492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Personalaufwand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Rectangle 15"/>
          <p:cNvSpPr/>
          <p:nvPr/>
        </p:nvSpPr>
        <p:spPr>
          <a:xfrm>
            <a:off x="2627280" y="2832120"/>
            <a:ext cx="10764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lang="de-DE" sz="1400" spc="-1" strike="noStrike">
                <a:solidFill>
                  <a:srgbClr val="ff0000"/>
                </a:solidFill>
                <a:latin typeface="Arial"/>
              </a:rPr>
              <a:t>-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Rectangle 16"/>
          <p:cNvSpPr/>
          <p:nvPr/>
        </p:nvSpPr>
        <p:spPr>
          <a:xfrm>
            <a:off x="2771640" y="2832120"/>
            <a:ext cx="200664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ff0000"/>
                </a:solidFill>
                <a:latin typeface="Arial"/>
              </a:rPr>
              <a:t>Abschreibungen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Rectangle 17"/>
          <p:cNvSpPr/>
          <p:nvPr/>
        </p:nvSpPr>
        <p:spPr>
          <a:xfrm>
            <a:off x="2627280" y="3095640"/>
            <a:ext cx="10764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lang="de-DE" sz="1400" spc="-1" strike="noStrike">
                <a:solidFill>
                  <a:srgbClr val="ff0000"/>
                </a:solidFill>
                <a:latin typeface="Arial"/>
              </a:rPr>
              <a:t>-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Rectangle 18"/>
          <p:cNvSpPr/>
          <p:nvPr/>
        </p:nvSpPr>
        <p:spPr>
          <a:xfrm>
            <a:off x="2912760" y="3433680"/>
            <a:ext cx="145512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400" spc="-1" strike="noStrike">
                <a:solidFill>
                  <a:srgbClr val="000000"/>
                </a:solidFill>
                <a:latin typeface="Arial"/>
              </a:rPr>
              <a:t>Betriebsergebnis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Rectangle 20"/>
          <p:cNvSpPr/>
          <p:nvPr/>
        </p:nvSpPr>
        <p:spPr>
          <a:xfrm>
            <a:off x="2527200" y="4443480"/>
            <a:ext cx="15192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0000ff"/>
                </a:solidFill>
                <a:latin typeface="Arial"/>
              </a:rPr>
              <a:t> </a:t>
            </a:r>
            <a:r>
              <a:rPr b="1" lang="de-DE" sz="1400" spc="-1" strike="noStrike">
                <a:solidFill>
                  <a:srgbClr val="0000ff"/>
                </a:solidFill>
                <a:latin typeface="Arial"/>
              </a:rPr>
              <a:t>+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Rectangle 21"/>
          <p:cNvSpPr/>
          <p:nvPr/>
        </p:nvSpPr>
        <p:spPr>
          <a:xfrm>
            <a:off x="2676600" y="4443480"/>
            <a:ext cx="4896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/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Rectangle 22"/>
          <p:cNvSpPr/>
          <p:nvPr/>
        </p:nvSpPr>
        <p:spPr>
          <a:xfrm>
            <a:off x="2724120" y="4443480"/>
            <a:ext cx="5832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ff0000"/>
                </a:solidFill>
                <a:latin typeface="Arial"/>
              </a:rPr>
              <a:t>-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Rectangle 23"/>
          <p:cNvSpPr/>
          <p:nvPr/>
        </p:nvSpPr>
        <p:spPr>
          <a:xfrm>
            <a:off x="2836080" y="4443480"/>
            <a:ext cx="235728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außerordentliches Ergebnis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Rectangle 24"/>
          <p:cNvSpPr/>
          <p:nvPr/>
        </p:nvSpPr>
        <p:spPr>
          <a:xfrm>
            <a:off x="2676600" y="4719600"/>
            <a:ext cx="10764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lang="de-DE" sz="1400" spc="-1" strike="noStrike">
                <a:solidFill>
                  <a:srgbClr val="ff0000"/>
                </a:solidFill>
                <a:latin typeface="Arial"/>
              </a:rPr>
              <a:t>-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Rectangle 25"/>
          <p:cNvSpPr/>
          <p:nvPr/>
        </p:nvSpPr>
        <p:spPr>
          <a:xfrm>
            <a:off x="2841840" y="4719600"/>
            <a:ext cx="18237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ff0000"/>
                </a:solidFill>
                <a:latin typeface="Arial"/>
              </a:rPr>
              <a:t>Steueraufwand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Rectangle 26"/>
          <p:cNvSpPr/>
          <p:nvPr/>
        </p:nvSpPr>
        <p:spPr>
          <a:xfrm>
            <a:off x="2905920" y="5153040"/>
            <a:ext cx="325944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400" spc="-1" strike="noStrike">
                <a:solidFill>
                  <a:srgbClr val="000000"/>
                </a:solidFill>
                <a:latin typeface="Arial"/>
              </a:rPr>
              <a:t>Jahresüberschuss / Jahresfehlbetrag 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Line 27"/>
          <p:cNvSpPr/>
          <p:nvPr/>
        </p:nvSpPr>
        <p:spPr>
          <a:xfrm>
            <a:off x="2813040" y="5043240"/>
            <a:ext cx="299556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232" name="Group 29"/>
          <p:cNvGrpSpPr/>
          <p:nvPr/>
        </p:nvGrpSpPr>
        <p:grpSpPr>
          <a:xfrm>
            <a:off x="2633760" y="5548320"/>
            <a:ext cx="4436640" cy="686160"/>
            <a:chOff x="2633760" y="5548320"/>
            <a:chExt cx="4436640" cy="686160"/>
          </a:xfrm>
        </p:grpSpPr>
        <p:sp>
          <p:nvSpPr>
            <p:cNvPr id="233" name="Rectangle 30"/>
            <p:cNvSpPr/>
            <p:nvPr/>
          </p:nvSpPr>
          <p:spPr>
            <a:xfrm>
              <a:off x="6119640" y="5611680"/>
              <a:ext cx="95076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000000"/>
                  </a:solidFill>
                  <a:latin typeface="Arial"/>
                </a:rPr>
                <a:t>( =&gt; Bilanz)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4" name="Rectangle 31"/>
            <p:cNvSpPr/>
            <p:nvPr/>
          </p:nvSpPr>
          <p:spPr>
            <a:xfrm>
              <a:off x="2633760" y="5548320"/>
              <a:ext cx="15192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0000ff"/>
                  </a:solidFill>
                  <a:latin typeface="Arial"/>
                </a:rPr>
                <a:t> </a:t>
              </a:r>
              <a:r>
                <a:rPr b="1" lang="de-DE" sz="1400" spc="-1" strike="noStrike">
                  <a:solidFill>
                    <a:srgbClr val="0000ff"/>
                  </a:solidFill>
                  <a:latin typeface="Arial"/>
                </a:rPr>
                <a:t>+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Rectangle 32"/>
            <p:cNvSpPr/>
            <p:nvPr/>
          </p:nvSpPr>
          <p:spPr>
            <a:xfrm>
              <a:off x="2834640" y="5548320"/>
              <a:ext cx="275364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000000"/>
                  </a:solidFill>
                  <a:latin typeface="Arial"/>
                </a:rPr>
                <a:t>Entnahmen aus Gewinnrücklage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6" name="Rectangle 33"/>
            <p:cNvSpPr/>
            <p:nvPr/>
          </p:nvSpPr>
          <p:spPr>
            <a:xfrm>
              <a:off x="2676600" y="5761080"/>
              <a:ext cx="10764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ff0000"/>
                  </a:solidFill>
                  <a:latin typeface="Arial"/>
                </a:rPr>
                <a:t> </a:t>
              </a:r>
              <a:r>
                <a:rPr b="1" lang="de-DE" sz="1400" spc="-1" strike="noStrike">
                  <a:solidFill>
                    <a:srgbClr val="ff0000"/>
                  </a:solidFill>
                  <a:latin typeface="Arial"/>
                </a:rPr>
                <a:t>-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7" name="Rectangle 34"/>
            <p:cNvSpPr/>
            <p:nvPr/>
          </p:nvSpPr>
          <p:spPr>
            <a:xfrm>
              <a:off x="2833560" y="5761080"/>
              <a:ext cx="291204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000000"/>
                  </a:solidFill>
                  <a:latin typeface="Arial"/>
                </a:rPr>
                <a:t>Einstellungen in Gewinnrücklagen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8" name="Rectangle 35"/>
            <p:cNvSpPr/>
            <p:nvPr/>
          </p:nvSpPr>
          <p:spPr>
            <a:xfrm>
              <a:off x="2909160" y="6021360"/>
              <a:ext cx="239688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400" spc="-1" strike="noStrike">
                  <a:solidFill>
                    <a:srgbClr val="000000"/>
                  </a:solidFill>
                  <a:latin typeface="Arial"/>
                </a:rPr>
                <a:t>Bilanzgewinn / Bilanzverlust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Line 36"/>
            <p:cNvSpPr/>
            <p:nvPr/>
          </p:nvSpPr>
          <p:spPr>
            <a:xfrm>
              <a:off x="2813040" y="5957640"/>
              <a:ext cx="299556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0" name="Rectangle 37"/>
            <p:cNvSpPr/>
            <p:nvPr/>
          </p:nvSpPr>
          <p:spPr>
            <a:xfrm>
              <a:off x="2813040" y="5958000"/>
              <a:ext cx="2995200" cy="108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  <p:grpSp>
        <p:nvGrpSpPr>
          <p:cNvPr id="241" name="Group 38"/>
          <p:cNvGrpSpPr/>
          <p:nvPr/>
        </p:nvGrpSpPr>
        <p:grpSpPr>
          <a:xfrm>
            <a:off x="2484360" y="3716280"/>
            <a:ext cx="4509720" cy="573480"/>
            <a:chOff x="2484360" y="3716280"/>
            <a:chExt cx="4509720" cy="573480"/>
          </a:xfrm>
        </p:grpSpPr>
        <p:sp>
          <p:nvSpPr>
            <p:cNvPr id="242" name="Rectangle 39"/>
            <p:cNvSpPr/>
            <p:nvPr/>
          </p:nvSpPr>
          <p:spPr>
            <a:xfrm>
              <a:off x="2484360" y="3716280"/>
              <a:ext cx="15192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0000ff"/>
                  </a:solidFill>
                  <a:latin typeface="Arial"/>
                </a:rPr>
                <a:t> </a:t>
              </a:r>
              <a:r>
                <a:rPr b="1" lang="de-DE" sz="1400" spc="-1" strike="noStrike">
                  <a:solidFill>
                    <a:srgbClr val="0000ff"/>
                  </a:solidFill>
                  <a:latin typeface="Arial"/>
                </a:rPr>
                <a:t>+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3" name="Rectangle 40"/>
            <p:cNvSpPr/>
            <p:nvPr/>
          </p:nvSpPr>
          <p:spPr>
            <a:xfrm>
              <a:off x="2627280" y="3716280"/>
              <a:ext cx="4896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000000"/>
                  </a:solidFill>
                  <a:latin typeface="Arial"/>
                </a:rPr>
                <a:t>/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Rectangle 41"/>
            <p:cNvSpPr/>
            <p:nvPr/>
          </p:nvSpPr>
          <p:spPr>
            <a:xfrm>
              <a:off x="2700360" y="3716280"/>
              <a:ext cx="5832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ff0000"/>
                  </a:solidFill>
                  <a:latin typeface="Arial"/>
                </a:rPr>
                <a:t>-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5" name="Rectangle 42"/>
            <p:cNvSpPr/>
            <p:nvPr/>
          </p:nvSpPr>
          <p:spPr>
            <a:xfrm>
              <a:off x="2838960" y="3716280"/>
              <a:ext cx="130716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000000"/>
                  </a:solidFill>
                  <a:latin typeface="Arial"/>
                </a:rPr>
                <a:t>Finanzergebnis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6" name="Rectangle 43"/>
            <p:cNvSpPr/>
            <p:nvPr/>
          </p:nvSpPr>
          <p:spPr>
            <a:xfrm>
              <a:off x="2771640" y="3989520"/>
              <a:ext cx="2995200" cy="122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47" name="Rectangle 44"/>
            <p:cNvSpPr/>
            <p:nvPr/>
          </p:nvSpPr>
          <p:spPr>
            <a:xfrm>
              <a:off x="2700360" y="3716280"/>
              <a:ext cx="5832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ff0000"/>
                  </a:solidFill>
                  <a:latin typeface="Arial"/>
                </a:rPr>
                <a:t>-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Rectangle 45"/>
            <p:cNvSpPr/>
            <p:nvPr/>
          </p:nvSpPr>
          <p:spPr>
            <a:xfrm>
              <a:off x="2902320" y="4076640"/>
              <a:ext cx="409176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400" spc="-1" strike="noStrike">
                  <a:solidFill>
                    <a:srgbClr val="000000"/>
                  </a:solidFill>
                  <a:latin typeface="Arial"/>
                </a:rPr>
                <a:t>Ergebnis gewöhnlicher Geschäftstätigkeit (EGT)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49" name="Rectangle 20"/>
          <p:cNvSpPr/>
          <p:nvPr/>
        </p:nvSpPr>
        <p:spPr>
          <a:xfrm>
            <a:off x="2511720" y="1981080"/>
            <a:ext cx="2019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0000ff"/>
                </a:solidFill>
                <a:latin typeface="Arial"/>
              </a:rPr>
              <a:t> </a:t>
            </a:r>
            <a:r>
              <a:rPr b="1" lang="de-DE" sz="1400" spc="-1" strike="noStrike">
                <a:solidFill>
                  <a:srgbClr val="0000ff"/>
                </a:solidFill>
                <a:latin typeface="Arial"/>
              </a:rPr>
              <a:t>+</a:t>
            </a:r>
            <a:r>
              <a:rPr b="1" lang="de-DE" sz="1400" spc="-1" strike="noStrike">
                <a:solidFill>
                  <a:schemeClr val="dk1"/>
                </a:solidFill>
                <a:latin typeface="Arial"/>
              </a:rPr>
              <a:t>/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2708280" y="1981080"/>
            <a:ext cx="5832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ff0000"/>
                </a:solidFill>
                <a:latin typeface="Arial"/>
              </a:rPr>
              <a:t>-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Einige Nutzungsdauern in den amtlichen Abschreibungstabellen [Jahre]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2340000" y="1752480"/>
            <a:ext cx="6660000" cy="441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</a:rPr>
              <a:t>Betriebsgebäude bisher 3%; neu 2% </a:t>
            </a:r>
            <a:r>
              <a:rPr b="1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chemeClr val="dk1"/>
                </a:solidFill>
                <a:latin typeface="Arial"/>
              </a:rPr>
              <a:t>50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Brennstofftanks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25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Pumpenhäuser, Trafostationshäuser und Schalthäuser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20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Uferbefestigungen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20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Photovoltaikanlagen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20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Anlagen zu Stromerzeugung (Gleichrichter, Notstromaggregate, Stromgeneratoren, Umformer usw.)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19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Windkraftanlagen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16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Dampferzeugung (Dampfkessel mit Zubehör)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15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Kessel einschl. Druckkessel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15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Heißluft-, Kälteanlagen, Kompressoren, Ventilatoren 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14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Büromöbel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13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Akkumulatoren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Kraft-Wärmekopplungsanlagen (Blockheizkraftwerke)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Solaranlagen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Vervielfältigungsgeräte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Personenkraftwagen und Kombiwagen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Mobilfunkendgeräte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Workstations, Personalcomputer, Notebooks u.ä.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Steuern: Fragen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80" name="Rectangle 3"/>
          <p:cNvSpPr/>
          <p:nvPr/>
        </p:nvSpPr>
        <p:spPr>
          <a:xfrm>
            <a:off x="1259640" y="1700640"/>
            <a:ext cx="6933960" cy="440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Warum erhebt der Staat Steuern?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Wie unterscheiden sich Steuern von Gebühren?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Welche Arten von Steuern gibt es überhaupt?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Was verknüpft Steuern mit den Leistungen des Staats?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Welchen Einfluss haben Steuern auf das Investitionsverhalten von Firmen?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Erreichen wir Klimaneutralität schneller über Steuern auf Treibhausgasemissionen, Verbote fossiler Anlagen oder Subventionen klimaschönender Technologien?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Stille Reserven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4" name="Rectangle 3"/>
          <p:cNvSpPr/>
          <p:nvPr/>
        </p:nvSpPr>
        <p:spPr>
          <a:xfrm>
            <a:off x="1691640" y="2061000"/>
            <a:ext cx="6549840" cy="44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2160" rIns="92160" tIns="46080" bIns="4608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Stille Reserven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sind Vermögenswerte, die nicht in der Bilanz auftauchen, und stellen nicht ersichtliche Bestandteile des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Eigenkapitals dar.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Beispiele: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Frühzeitig abgeschriebene Güter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Andere unterbewertete Vermögen (z.B. Grundstück für €50.000 gekauft, aber Wert steigt)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Überbewertete Schulden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1026"/>
          <p:cNvSpPr/>
          <p:nvPr/>
        </p:nvSpPr>
        <p:spPr>
          <a:xfrm>
            <a:off x="5608800" y="5357880"/>
            <a:ext cx="2010960" cy="761760"/>
          </a:xfrm>
          <a:custGeom>
            <a:avLst/>
            <a:gdLst>
              <a:gd name="textAreaLeft" fmla="*/ 0 w 2010960"/>
              <a:gd name="textAreaRight" fmla="*/ 2011320 w 2010960"/>
              <a:gd name="textAreaTop" fmla="*/ 0 h 761760"/>
              <a:gd name="textAreaBottom" fmla="*/ 762120 h 761760"/>
            </a:gdLst>
            <a:ahLst/>
            <a:rect l="textAreaLeft" t="textAreaTop" r="textAreaRight" b="textAreaBottom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6" name="Freeform 1027"/>
          <p:cNvSpPr/>
          <p:nvPr/>
        </p:nvSpPr>
        <p:spPr>
          <a:xfrm>
            <a:off x="1905120" y="4952880"/>
            <a:ext cx="3714480" cy="380520"/>
          </a:xfrm>
          <a:custGeom>
            <a:avLst/>
            <a:gdLst>
              <a:gd name="textAreaLeft" fmla="*/ 0 w 3714480"/>
              <a:gd name="textAreaRight" fmla="*/ 3714840 w 3714480"/>
              <a:gd name="textAreaTop" fmla="*/ 0 h 380520"/>
              <a:gd name="textAreaBottom" fmla="*/ 380880 h 380520"/>
            </a:gdLst>
            <a:ahLst/>
            <a:rect l="textAreaLeft" t="textAreaTop" r="textAreaRight" b="textAreaBottom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Abschreibungen und stille Reserven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8" name="Text Box 1031"/>
          <p:cNvSpPr/>
          <p:nvPr/>
        </p:nvSpPr>
        <p:spPr>
          <a:xfrm>
            <a:off x="2362320" y="2666880"/>
            <a:ext cx="18284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de-DE" sz="1200" spc="-1" strike="noStrike">
                <a:solidFill>
                  <a:schemeClr val="dk1"/>
                </a:solidFill>
                <a:latin typeface="Arial"/>
              </a:rPr>
              <a:t>lineare Abschreibung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Text Box 1032"/>
          <p:cNvSpPr/>
          <p:nvPr/>
        </p:nvSpPr>
        <p:spPr>
          <a:xfrm>
            <a:off x="3809880" y="2133720"/>
            <a:ext cx="37335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de-DE" sz="1200" spc="-1" strike="noStrike">
                <a:solidFill>
                  <a:schemeClr val="dk1"/>
                </a:solidFill>
                <a:latin typeface="Arial"/>
              </a:rPr>
              <a:t>Wertminderung durch Abnutzung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Text Box 1033"/>
          <p:cNvSpPr/>
          <p:nvPr/>
        </p:nvSpPr>
        <p:spPr>
          <a:xfrm>
            <a:off x="6245280" y="1442160"/>
            <a:ext cx="2625480" cy="7477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8560">
              <a:lnSpc>
                <a:spcPct val="90000"/>
              </a:lnSpc>
              <a:spcBef>
                <a:spcPts val="601"/>
              </a:spcBef>
            </a:pPr>
            <a:r>
              <a:rPr b="1" lang="de-DE" sz="1200" spc="-1" strike="noStrike">
                <a:solidFill>
                  <a:schemeClr val="dk1"/>
                </a:solidFill>
                <a:latin typeface="Arial"/>
              </a:rPr>
              <a:t>Stille Reserven vom Jahr 20 bis zum Jahr 30 (hat einen Marktwert, aber keinen Buchwert in der Bilanz)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Text Box 1229"/>
          <p:cNvSpPr/>
          <p:nvPr/>
        </p:nvSpPr>
        <p:spPr>
          <a:xfrm>
            <a:off x="2362320" y="4495680"/>
            <a:ext cx="2514240" cy="41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de-DE" sz="1200" spc="-1" strike="noStrike">
                <a:solidFill>
                  <a:schemeClr val="dk1"/>
                </a:solidFill>
                <a:latin typeface="Arial"/>
              </a:rPr>
              <a:t>Abschreibungsbetrag bei 20-jähriger Abschreibungsdauer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 Box 1230"/>
          <p:cNvSpPr/>
          <p:nvPr/>
        </p:nvSpPr>
        <p:spPr>
          <a:xfrm>
            <a:off x="5715000" y="4876920"/>
            <a:ext cx="2514240" cy="41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de-DE" sz="1200" spc="-1" strike="noStrike">
                <a:solidFill>
                  <a:schemeClr val="dk1"/>
                </a:solidFill>
                <a:latin typeface="Arial"/>
              </a:rPr>
              <a:t>Abschreibungsbetrag bei 30-jähriger Abschreibungsdauer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Line 1233"/>
          <p:cNvSpPr/>
          <p:nvPr/>
        </p:nvSpPr>
        <p:spPr>
          <a:xfrm>
            <a:off x="1919160" y="5736960"/>
            <a:ext cx="6681600" cy="180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4" name="Line 1234"/>
          <p:cNvSpPr/>
          <p:nvPr/>
        </p:nvSpPr>
        <p:spPr>
          <a:xfrm>
            <a:off x="1919160" y="5340240"/>
            <a:ext cx="6681600" cy="144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5" name="Line 1235"/>
          <p:cNvSpPr/>
          <p:nvPr/>
        </p:nvSpPr>
        <p:spPr>
          <a:xfrm>
            <a:off x="1919160" y="4944960"/>
            <a:ext cx="6681600" cy="144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6" name="Line 1236"/>
          <p:cNvSpPr/>
          <p:nvPr/>
        </p:nvSpPr>
        <p:spPr>
          <a:xfrm>
            <a:off x="1919160" y="4547880"/>
            <a:ext cx="6681600" cy="180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7" name="Line 1237"/>
          <p:cNvSpPr/>
          <p:nvPr/>
        </p:nvSpPr>
        <p:spPr>
          <a:xfrm>
            <a:off x="1919160" y="4152600"/>
            <a:ext cx="6681600" cy="180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8" name="Line 1238"/>
          <p:cNvSpPr/>
          <p:nvPr/>
        </p:nvSpPr>
        <p:spPr>
          <a:xfrm>
            <a:off x="1919160" y="4152600"/>
            <a:ext cx="1440" cy="19814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9" name="Line 1239"/>
          <p:cNvSpPr/>
          <p:nvPr/>
        </p:nvSpPr>
        <p:spPr>
          <a:xfrm>
            <a:off x="1874520" y="6134040"/>
            <a:ext cx="44640" cy="14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0" name="Line 1240"/>
          <p:cNvSpPr/>
          <p:nvPr/>
        </p:nvSpPr>
        <p:spPr>
          <a:xfrm>
            <a:off x="1874520" y="5736960"/>
            <a:ext cx="44640" cy="180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1" name="Line 1241"/>
          <p:cNvSpPr/>
          <p:nvPr/>
        </p:nvSpPr>
        <p:spPr>
          <a:xfrm>
            <a:off x="1874520" y="5340240"/>
            <a:ext cx="44640" cy="14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2" name="Line 1242"/>
          <p:cNvSpPr/>
          <p:nvPr/>
        </p:nvSpPr>
        <p:spPr>
          <a:xfrm>
            <a:off x="1874520" y="4944960"/>
            <a:ext cx="44640" cy="14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3" name="Line 1243"/>
          <p:cNvSpPr/>
          <p:nvPr/>
        </p:nvSpPr>
        <p:spPr>
          <a:xfrm>
            <a:off x="1874520" y="4547880"/>
            <a:ext cx="44640" cy="180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4" name="Line 1244"/>
          <p:cNvSpPr/>
          <p:nvPr/>
        </p:nvSpPr>
        <p:spPr>
          <a:xfrm>
            <a:off x="1874520" y="4152600"/>
            <a:ext cx="44640" cy="180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5" name="Line 1245"/>
          <p:cNvSpPr/>
          <p:nvPr/>
        </p:nvSpPr>
        <p:spPr>
          <a:xfrm>
            <a:off x="1919160" y="6134040"/>
            <a:ext cx="6681600" cy="14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6" name="Line 1246"/>
          <p:cNvSpPr/>
          <p:nvPr/>
        </p:nvSpPr>
        <p:spPr>
          <a:xfrm flipV="1">
            <a:off x="1919160" y="6134040"/>
            <a:ext cx="1440" cy="410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7" name="Line 1247"/>
          <p:cNvSpPr/>
          <p:nvPr/>
        </p:nvSpPr>
        <p:spPr>
          <a:xfrm flipV="1">
            <a:off x="2873160" y="6134040"/>
            <a:ext cx="1800" cy="410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8" name="Line 1248"/>
          <p:cNvSpPr/>
          <p:nvPr/>
        </p:nvSpPr>
        <p:spPr>
          <a:xfrm flipV="1">
            <a:off x="3827160" y="6134040"/>
            <a:ext cx="1800" cy="410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9" name="Line 1249"/>
          <p:cNvSpPr/>
          <p:nvPr/>
        </p:nvSpPr>
        <p:spPr>
          <a:xfrm flipV="1">
            <a:off x="4782960" y="6134040"/>
            <a:ext cx="1440" cy="410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0" name="Line 1250"/>
          <p:cNvSpPr/>
          <p:nvPr/>
        </p:nvSpPr>
        <p:spPr>
          <a:xfrm flipV="1">
            <a:off x="5736960" y="6134040"/>
            <a:ext cx="1800" cy="410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1" name="Line 1251"/>
          <p:cNvSpPr/>
          <p:nvPr/>
        </p:nvSpPr>
        <p:spPr>
          <a:xfrm flipV="1">
            <a:off x="6692760" y="6134040"/>
            <a:ext cx="1440" cy="410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2" name="Line 1252"/>
          <p:cNvSpPr/>
          <p:nvPr/>
        </p:nvSpPr>
        <p:spPr>
          <a:xfrm flipV="1">
            <a:off x="7646760" y="6134040"/>
            <a:ext cx="1800" cy="410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3" name="Line 1253"/>
          <p:cNvSpPr/>
          <p:nvPr/>
        </p:nvSpPr>
        <p:spPr>
          <a:xfrm flipV="1">
            <a:off x="8600760" y="6134040"/>
            <a:ext cx="1800" cy="410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4" name="Line 1254"/>
          <p:cNvSpPr/>
          <p:nvPr/>
        </p:nvSpPr>
        <p:spPr>
          <a:xfrm>
            <a:off x="1919160" y="494496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5" name="Line 1255"/>
          <p:cNvSpPr/>
          <p:nvPr/>
        </p:nvSpPr>
        <p:spPr>
          <a:xfrm>
            <a:off x="2109600" y="494496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6" name="Line 1256"/>
          <p:cNvSpPr/>
          <p:nvPr/>
        </p:nvSpPr>
        <p:spPr>
          <a:xfrm>
            <a:off x="2300040" y="494496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7" name="Line 1257"/>
          <p:cNvSpPr/>
          <p:nvPr/>
        </p:nvSpPr>
        <p:spPr>
          <a:xfrm>
            <a:off x="2490480" y="4944960"/>
            <a:ext cx="1922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8" name="Line 1258"/>
          <p:cNvSpPr/>
          <p:nvPr/>
        </p:nvSpPr>
        <p:spPr>
          <a:xfrm>
            <a:off x="2682720" y="494496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9" name="Line 1259"/>
          <p:cNvSpPr/>
          <p:nvPr/>
        </p:nvSpPr>
        <p:spPr>
          <a:xfrm>
            <a:off x="2873160" y="494496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0" name="Line 1260"/>
          <p:cNvSpPr/>
          <p:nvPr/>
        </p:nvSpPr>
        <p:spPr>
          <a:xfrm>
            <a:off x="3063600" y="4944960"/>
            <a:ext cx="1922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1" name="Line 1261"/>
          <p:cNvSpPr/>
          <p:nvPr/>
        </p:nvSpPr>
        <p:spPr>
          <a:xfrm>
            <a:off x="3255840" y="494496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2" name="Line 1262"/>
          <p:cNvSpPr/>
          <p:nvPr/>
        </p:nvSpPr>
        <p:spPr>
          <a:xfrm>
            <a:off x="3446280" y="494496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3" name="Line 1263"/>
          <p:cNvSpPr/>
          <p:nvPr/>
        </p:nvSpPr>
        <p:spPr>
          <a:xfrm>
            <a:off x="3636720" y="494496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4" name="Line 1264"/>
          <p:cNvSpPr/>
          <p:nvPr/>
        </p:nvSpPr>
        <p:spPr>
          <a:xfrm>
            <a:off x="3827160" y="4944960"/>
            <a:ext cx="19080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5" name="Line 1265"/>
          <p:cNvSpPr/>
          <p:nvPr/>
        </p:nvSpPr>
        <p:spPr>
          <a:xfrm>
            <a:off x="4017960" y="4944960"/>
            <a:ext cx="19188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6" name="Line 1266"/>
          <p:cNvSpPr/>
          <p:nvPr/>
        </p:nvSpPr>
        <p:spPr>
          <a:xfrm>
            <a:off x="4209840" y="494496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7" name="Line 1267"/>
          <p:cNvSpPr/>
          <p:nvPr/>
        </p:nvSpPr>
        <p:spPr>
          <a:xfrm>
            <a:off x="4400280" y="4944960"/>
            <a:ext cx="1922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8" name="Line 1268"/>
          <p:cNvSpPr/>
          <p:nvPr/>
        </p:nvSpPr>
        <p:spPr>
          <a:xfrm>
            <a:off x="4592520" y="494496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9" name="Line 1269"/>
          <p:cNvSpPr/>
          <p:nvPr/>
        </p:nvSpPr>
        <p:spPr>
          <a:xfrm>
            <a:off x="4782960" y="494496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0" name="Line 1270"/>
          <p:cNvSpPr/>
          <p:nvPr/>
        </p:nvSpPr>
        <p:spPr>
          <a:xfrm>
            <a:off x="4973400" y="4944960"/>
            <a:ext cx="1922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1" name="Line 1271"/>
          <p:cNvSpPr/>
          <p:nvPr/>
        </p:nvSpPr>
        <p:spPr>
          <a:xfrm>
            <a:off x="5165640" y="494496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2" name="Line 1272"/>
          <p:cNvSpPr/>
          <p:nvPr/>
        </p:nvSpPr>
        <p:spPr>
          <a:xfrm>
            <a:off x="5356080" y="494496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3" name="Line 1273"/>
          <p:cNvSpPr/>
          <p:nvPr/>
        </p:nvSpPr>
        <p:spPr>
          <a:xfrm>
            <a:off x="5546520" y="4944960"/>
            <a:ext cx="190440" cy="11890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4" name="Line 1274"/>
          <p:cNvSpPr/>
          <p:nvPr/>
        </p:nvSpPr>
        <p:spPr>
          <a:xfrm>
            <a:off x="5736960" y="613404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5" name="Line 1275"/>
          <p:cNvSpPr/>
          <p:nvPr/>
        </p:nvSpPr>
        <p:spPr>
          <a:xfrm>
            <a:off x="5927400" y="6134040"/>
            <a:ext cx="1922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6" name="Line 1276"/>
          <p:cNvSpPr/>
          <p:nvPr/>
        </p:nvSpPr>
        <p:spPr>
          <a:xfrm>
            <a:off x="6119640" y="613404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7" name="Line 1277"/>
          <p:cNvSpPr/>
          <p:nvPr/>
        </p:nvSpPr>
        <p:spPr>
          <a:xfrm>
            <a:off x="6310080" y="6134040"/>
            <a:ext cx="1922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8" name="Line 1278"/>
          <p:cNvSpPr/>
          <p:nvPr/>
        </p:nvSpPr>
        <p:spPr>
          <a:xfrm>
            <a:off x="6502320" y="613404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9" name="Line 1279"/>
          <p:cNvSpPr/>
          <p:nvPr/>
        </p:nvSpPr>
        <p:spPr>
          <a:xfrm>
            <a:off x="6692760" y="613404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0" name="Line 1280"/>
          <p:cNvSpPr/>
          <p:nvPr/>
        </p:nvSpPr>
        <p:spPr>
          <a:xfrm>
            <a:off x="6883200" y="613404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1" name="Line 1281"/>
          <p:cNvSpPr/>
          <p:nvPr/>
        </p:nvSpPr>
        <p:spPr>
          <a:xfrm>
            <a:off x="7073640" y="613404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2" name="Line 1282"/>
          <p:cNvSpPr/>
          <p:nvPr/>
        </p:nvSpPr>
        <p:spPr>
          <a:xfrm>
            <a:off x="7264080" y="6134040"/>
            <a:ext cx="1922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3" name="Line 1283"/>
          <p:cNvSpPr/>
          <p:nvPr/>
        </p:nvSpPr>
        <p:spPr>
          <a:xfrm>
            <a:off x="7456320" y="6134040"/>
            <a:ext cx="190440" cy="1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4" name="Line 1284"/>
          <p:cNvSpPr/>
          <p:nvPr/>
        </p:nvSpPr>
        <p:spPr>
          <a:xfrm>
            <a:off x="191916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5" name="Line 1285"/>
          <p:cNvSpPr/>
          <p:nvPr/>
        </p:nvSpPr>
        <p:spPr>
          <a:xfrm>
            <a:off x="210960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6" name="Line 1286"/>
          <p:cNvSpPr/>
          <p:nvPr/>
        </p:nvSpPr>
        <p:spPr>
          <a:xfrm>
            <a:off x="230004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7" name="Line 1287"/>
          <p:cNvSpPr/>
          <p:nvPr/>
        </p:nvSpPr>
        <p:spPr>
          <a:xfrm>
            <a:off x="2490480" y="5340240"/>
            <a:ext cx="1922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8" name="Line 1288"/>
          <p:cNvSpPr/>
          <p:nvPr/>
        </p:nvSpPr>
        <p:spPr>
          <a:xfrm>
            <a:off x="268272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9" name="Line 1289"/>
          <p:cNvSpPr/>
          <p:nvPr/>
        </p:nvSpPr>
        <p:spPr>
          <a:xfrm>
            <a:off x="287316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0" name="Line 1290"/>
          <p:cNvSpPr/>
          <p:nvPr/>
        </p:nvSpPr>
        <p:spPr>
          <a:xfrm>
            <a:off x="3063600" y="5340240"/>
            <a:ext cx="1922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1" name="Line 1291"/>
          <p:cNvSpPr/>
          <p:nvPr/>
        </p:nvSpPr>
        <p:spPr>
          <a:xfrm>
            <a:off x="325584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2" name="Line 1292"/>
          <p:cNvSpPr/>
          <p:nvPr/>
        </p:nvSpPr>
        <p:spPr>
          <a:xfrm>
            <a:off x="344628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3" name="Line 1293"/>
          <p:cNvSpPr/>
          <p:nvPr/>
        </p:nvSpPr>
        <p:spPr>
          <a:xfrm>
            <a:off x="363672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4" name="Line 1294"/>
          <p:cNvSpPr/>
          <p:nvPr/>
        </p:nvSpPr>
        <p:spPr>
          <a:xfrm>
            <a:off x="3827160" y="5340240"/>
            <a:ext cx="19080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5" name="Line 1295"/>
          <p:cNvSpPr/>
          <p:nvPr/>
        </p:nvSpPr>
        <p:spPr>
          <a:xfrm>
            <a:off x="4017960" y="5340240"/>
            <a:ext cx="19188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6" name="Line 1296"/>
          <p:cNvSpPr/>
          <p:nvPr/>
        </p:nvSpPr>
        <p:spPr>
          <a:xfrm>
            <a:off x="420984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7" name="Line 1297"/>
          <p:cNvSpPr/>
          <p:nvPr/>
        </p:nvSpPr>
        <p:spPr>
          <a:xfrm>
            <a:off x="4400280" y="5340240"/>
            <a:ext cx="1922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8" name="Line 1298"/>
          <p:cNvSpPr/>
          <p:nvPr/>
        </p:nvSpPr>
        <p:spPr>
          <a:xfrm>
            <a:off x="459252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9" name="Line 1299"/>
          <p:cNvSpPr/>
          <p:nvPr/>
        </p:nvSpPr>
        <p:spPr>
          <a:xfrm>
            <a:off x="478296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0" name="Line 1300"/>
          <p:cNvSpPr/>
          <p:nvPr/>
        </p:nvSpPr>
        <p:spPr>
          <a:xfrm>
            <a:off x="4973400" y="5340240"/>
            <a:ext cx="1922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1" name="Line 1301"/>
          <p:cNvSpPr/>
          <p:nvPr/>
        </p:nvSpPr>
        <p:spPr>
          <a:xfrm>
            <a:off x="516564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2" name="Line 1302"/>
          <p:cNvSpPr/>
          <p:nvPr/>
        </p:nvSpPr>
        <p:spPr>
          <a:xfrm>
            <a:off x="535608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3" name="Line 1303"/>
          <p:cNvSpPr/>
          <p:nvPr/>
        </p:nvSpPr>
        <p:spPr>
          <a:xfrm>
            <a:off x="554652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4" name="Line 1304"/>
          <p:cNvSpPr/>
          <p:nvPr/>
        </p:nvSpPr>
        <p:spPr>
          <a:xfrm>
            <a:off x="573696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5" name="Line 1305"/>
          <p:cNvSpPr/>
          <p:nvPr/>
        </p:nvSpPr>
        <p:spPr>
          <a:xfrm>
            <a:off x="5927400" y="5340240"/>
            <a:ext cx="1922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6" name="Line 1306"/>
          <p:cNvSpPr/>
          <p:nvPr/>
        </p:nvSpPr>
        <p:spPr>
          <a:xfrm>
            <a:off x="611964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7" name="Line 1307"/>
          <p:cNvSpPr/>
          <p:nvPr/>
        </p:nvSpPr>
        <p:spPr>
          <a:xfrm>
            <a:off x="6310080" y="5340240"/>
            <a:ext cx="1922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8" name="Line 1308"/>
          <p:cNvSpPr/>
          <p:nvPr/>
        </p:nvSpPr>
        <p:spPr>
          <a:xfrm>
            <a:off x="650232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9" name="Line 1309"/>
          <p:cNvSpPr/>
          <p:nvPr/>
        </p:nvSpPr>
        <p:spPr>
          <a:xfrm>
            <a:off x="669276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0" name="Line 1310"/>
          <p:cNvSpPr/>
          <p:nvPr/>
        </p:nvSpPr>
        <p:spPr>
          <a:xfrm>
            <a:off x="688320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1" name="Line 1311"/>
          <p:cNvSpPr/>
          <p:nvPr/>
        </p:nvSpPr>
        <p:spPr>
          <a:xfrm>
            <a:off x="7073640" y="5340240"/>
            <a:ext cx="1904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2" name="Line 1312"/>
          <p:cNvSpPr/>
          <p:nvPr/>
        </p:nvSpPr>
        <p:spPr>
          <a:xfrm>
            <a:off x="7264080" y="5340240"/>
            <a:ext cx="192240" cy="144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3" name="Line 1313"/>
          <p:cNvSpPr/>
          <p:nvPr/>
        </p:nvSpPr>
        <p:spPr>
          <a:xfrm>
            <a:off x="7456320" y="5340240"/>
            <a:ext cx="190440" cy="793800"/>
          </a:xfrm>
          <a:prstGeom prst="line">
            <a:avLst/>
          </a:prstGeom>
          <a:ln w="30163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4" name="Rectangle 1314"/>
          <p:cNvSpPr/>
          <p:nvPr/>
        </p:nvSpPr>
        <p:spPr>
          <a:xfrm>
            <a:off x="1725480" y="6070680"/>
            <a:ext cx="7740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Rectangle 1315"/>
          <p:cNvSpPr/>
          <p:nvPr/>
        </p:nvSpPr>
        <p:spPr>
          <a:xfrm>
            <a:off x="1643040" y="5673600"/>
            <a:ext cx="15516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50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Rectangle 1316"/>
          <p:cNvSpPr/>
          <p:nvPr/>
        </p:nvSpPr>
        <p:spPr>
          <a:xfrm>
            <a:off x="1560600" y="5276880"/>
            <a:ext cx="23292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100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Rectangle 1317"/>
          <p:cNvSpPr/>
          <p:nvPr/>
        </p:nvSpPr>
        <p:spPr>
          <a:xfrm>
            <a:off x="1560600" y="4881600"/>
            <a:ext cx="23292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150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Rectangle 1318"/>
          <p:cNvSpPr/>
          <p:nvPr/>
        </p:nvSpPr>
        <p:spPr>
          <a:xfrm>
            <a:off x="1560600" y="4484520"/>
            <a:ext cx="23292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200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Rectangle 1319"/>
          <p:cNvSpPr/>
          <p:nvPr/>
        </p:nvSpPr>
        <p:spPr>
          <a:xfrm>
            <a:off x="1560600" y="4089240"/>
            <a:ext cx="23292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250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Rectangle 1320"/>
          <p:cNvSpPr/>
          <p:nvPr/>
        </p:nvSpPr>
        <p:spPr>
          <a:xfrm>
            <a:off x="1878120" y="6289560"/>
            <a:ext cx="7740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Rectangle 1321"/>
          <p:cNvSpPr/>
          <p:nvPr/>
        </p:nvSpPr>
        <p:spPr>
          <a:xfrm>
            <a:off x="2832120" y="6289560"/>
            <a:ext cx="7740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Rectangle 1322"/>
          <p:cNvSpPr/>
          <p:nvPr/>
        </p:nvSpPr>
        <p:spPr>
          <a:xfrm>
            <a:off x="3745080" y="6289560"/>
            <a:ext cx="15516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Rectangle 1323"/>
          <p:cNvSpPr/>
          <p:nvPr/>
        </p:nvSpPr>
        <p:spPr>
          <a:xfrm>
            <a:off x="4700520" y="6289560"/>
            <a:ext cx="15516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15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Rectangle 1324"/>
          <p:cNvSpPr/>
          <p:nvPr/>
        </p:nvSpPr>
        <p:spPr>
          <a:xfrm>
            <a:off x="5654520" y="6289560"/>
            <a:ext cx="15516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20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Rectangle 1325"/>
          <p:cNvSpPr/>
          <p:nvPr/>
        </p:nvSpPr>
        <p:spPr>
          <a:xfrm>
            <a:off x="6610320" y="6289560"/>
            <a:ext cx="15516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25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Rectangle 1326"/>
          <p:cNvSpPr/>
          <p:nvPr/>
        </p:nvSpPr>
        <p:spPr>
          <a:xfrm>
            <a:off x="7564320" y="6289560"/>
            <a:ext cx="15516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30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Rectangle 1327"/>
          <p:cNvSpPr/>
          <p:nvPr/>
        </p:nvSpPr>
        <p:spPr>
          <a:xfrm>
            <a:off x="8518680" y="6289560"/>
            <a:ext cx="15516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35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Rectangle 1328"/>
          <p:cNvSpPr/>
          <p:nvPr/>
        </p:nvSpPr>
        <p:spPr>
          <a:xfrm>
            <a:off x="7970760" y="6294600"/>
            <a:ext cx="29520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Jahr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Rectangle 1329"/>
          <p:cNvSpPr/>
          <p:nvPr/>
        </p:nvSpPr>
        <p:spPr>
          <a:xfrm rot="16200000">
            <a:off x="1001160" y="5056920"/>
            <a:ext cx="75600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1000 EURO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Rectangle 1330"/>
          <p:cNvSpPr/>
          <p:nvPr/>
        </p:nvSpPr>
        <p:spPr>
          <a:xfrm>
            <a:off x="2679840" y="4967280"/>
            <a:ext cx="192672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" name="Rectangle 1331"/>
          <p:cNvSpPr/>
          <p:nvPr/>
        </p:nvSpPr>
        <p:spPr>
          <a:xfrm>
            <a:off x="2990160" y="5087880"/>
            <a:ext cx="122940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Gewinnminderung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Rectangle 1332"/>
          <p:cNvSpPr/>
          <p:nvPr/>
        </p:nvSpPr>
        <p:spPr>
          <a:xfrm>
            <a:off x="5788080" y="5519880"/>
            <a:ext cx="167112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" name="Rectangle 1333"/>
          <p:cNvSpPr/>
          <p:nvPr/>
        </p:nvSpPr>
        <p:spPr>
          <a:xfrm>
            <a:off x="6037560" y="5684760"/>
            <a:ext cx="110448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Gewinnmehrung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Line 1336"/>
          <p:cNvSpPr/>
          <p:nvPr/>
        </p:nvSpPr>
        <p:spPr>
          <a:xfrm>
            <a:off x="2027160" y="3220920"/>
            <a:ext cx="6559560" cy="144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65" name="Line 1337"/>
          <p:cNvSpPr/>
          <p:nvPr/>
        </p:nvSpPr>
        <p:spPr>
          <a:xfrm>
            <a:off x="2027160" y="2946240"/>
            <a:ext cx="6559560" cy="144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66" name="Line 1338"/>
          <p:cNvSpPr/>
          <p:nvPr/>
        </p:nvSpPr>
        <p:spPr>
          <a:xfrm>
            <a:off x="2027160" y="2673000"/>
            <a:ext cx="6559560" cy="180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67" name="Line 1339"/>
          <p:cNvSpPr/>
          <p:nvPr/>
        </p:nvSpPr>
        <p:spPr>
          <a:xfrm>
            <a:off x="2027160" y="2398680"/>
            <a:ext cx="6559560" cy="144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68" name="Line 1340"/>
          <p:cNvSpPr/>
          <p:nvPr/>
        </p:nvSpPr>
        <p:spPr>
          <a:xfrm>
            <a:off x="2027160" y="2125440"/>
            <a:ext cx="6559560" cy="180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69" name="Line 1341"/>
          <p:cNvSpPr/>
          <p:nvPr/>
        </p:nvSpPr>
        <p:spPr>
          <a:xfrm>
            <a:off x="2027160" y="1850760"/>
            <a:ext cx="6559560" cy="180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0" name="Line 1342"/>
          <p:cNvSpPr/>
          <p:nvPr/>
        </p:nvSpPr>
        <p:spPr>
          <a:xfrm>
            <a:off x="2027160" y="1576080"/>
            <a:ext cx="6559560" cy="180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1" name="Line 1343"/>
          <p:cNvSpPr/>
          <p:nvPr/>
        </p:nvSpPr>
        <p:spPr>
          <a:xfrm>
            <a:off x="2027160" y="1576080"/>
            <a:ext cx="1440" cy="191952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2" name="Line 1344"/>
          <p:cNvSpPr/>
          <p:nvPr/>
        </p:nvSpPr>
        <p:spPr>
          <a:xfrm>
            <a:off x="1982520" y="3495600"/>
            <a:ext cx="44640" cy="14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3" name="Line 1345"/>
          <p:cNvSpPr/>
          <p:nvPr/>
        </p:nvSpPr>
        <p:spPr>
          <a:xfrm>
            <a:off x="1982520" y="3220920"/>
            <a:ext cx="44640" cy="14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4" name="Line 1346"/>
          <p:cNvSpPr/>
          <p:nvPr/>
        </p:nvSpPr>
        <p:spPr>
          <a:xfrm>
            <a:off x="1982520" y="2946240"/>
            <a:ext cx="44640" cy="14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5" name="Line 1347"/>
          <p:cNvSpPr/>
          <p:nvPr/>
        </p:nvSpPr>
        <p:spPr>
          <a:xfrm>
            <a:off x="1982520" y="2673000"/>
            <a:ext cx="44640" cy="180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6" name="Line 1348"/>
          <p:cNvSpPr/>
          <p:nvPr/>
        </p:nvSpPr>
        <p:spPr>
          <a:xfrm>
            <a:off x="1982520" y="2398680"/>
            <a:ext cx="44640" cy="14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7" name="Line 1349"/>
          <p:cNvSpPr/>
          <p:nvPr/>
        </p:nvSpPr>
        <p:spPr>
          <a:xfrm>
            <a:off x="1982520" y="2125440"/>
            <a:ext cx="44640" cy="180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8" name="Line 1350"/>
          <p:cNvSpPr/>
          <p:nvPr/>
        </p:nvSpPr>
        <p:spPr>
          <a:xfrm>
            <a:off x="1982520" y="1850760"/>
            <a:ext cx="44640" cy="180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9" name="Line 1351"/>
          <p:cNvSpPr/>
          <p:nvPr/>
        </p:nvSpPr>
        <p:spPr>
          <a:xfrm>
            <a:off x="1982520" y="1576080"/>
            <a:ext cx="44640" cy="180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0" name="Line 1352"/>
          <p:cNvSpPr/>
          <p:nvPr/>
        </p:nvSpPr>
        <p:spPr>
          <a:xfrm>
            <a:off x="2027160" y="3495600"/>
            <a:ext cx="6559560" cy="14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1" name="Line 1353"/>
          <p:cNvSpPr/>
          <p:nvPr/>
        </p:nvSpPr>
        <p:spPr>
          <a:xfrm flipV="1">
            <a:off x="2027160" y="3495600"/>
            <a:ext cx="1440" cy="410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2" name="Line 1354"/>
          <p:cNvSpPr/>
          <p:nvPr/>
        </p:nvSpPr>
        <p:spPr>
          <a:xfrm flipV="1">
            <a:off x="2963520" y="3495600"/>
            <a:ext cx="1800" cy="410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3" name="Line 1355"/>
          <p:cNvSpPr/>
          <p:nvPr/>
        </p:nvSpPr>
        <p:spPr>
          <a:xfrm flipV="1">
            <a:off x="3900240" y="3495600"/>
            <a:ext cx="1800" cy="410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4" name="Line 1356"/>
          <p:cNvSpPr/>
          <p:nvPr/>
        </p:nvSpPr>
        <p:spPr>
          <a:xfrm flipV="1">
            <a:off x="4838400" y="3495600"/>
            <a:ext cx="1800" cy="410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5" name="Line 1357"/>
          <p:cNvSpPr/>
          <p:nvPr/>
        </p:nvSpPr>
        <p:spPr>
          <a:xfrm flipV="1">
            <a:off x="5775120" y="3495600"/>
            <a:ext cx="1440" cy="410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6" name="Line 1358"/>
          <p:cNvSpPr/>
          <p:nvPr/>
        </p:nvSpPr>
        <p:spPr>
          <a:xfrm flipV="1">
            <a:off x="6713280" y="3495600"/>
            <a:ext cx="1800" cy="410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7" name="Line 1359"/>
          <p:cNvSpPr/>
          <p:nvPr/>
        </p:nvSpPr>
        <p:spPr>
          <a:xfrm flipV="1">
            <a:off x="7648560" y="3495600"/>
            <a:ext cx="1440" cy="410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8" name="Line 1360"/>
          <p:cNvSpPr/>
          <p:nvPr/>
        </p:nvSpPr>
        <p:spPr>
          <a:xfrm flipV="1">
            <a:off x="8586720" y="3495600"/>
            <a:ext cx="1440" cy="41040"/>
          </a:xfrm>
          <a:prstGeom prst="line">
            <a:avLst/>
          </a:prstGeom>
          <a:ln w="206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9" name="Line 1361"/>
          <p:cNvSpPr/>
          <p:nvPr/>
        </p:nvSpPr>
        <p:spPr>
          <a:xfrm>
            <a:off x="2027160" y="1850760"/>
            <a:ext cx="187200" cy="8280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800" bIns="378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0" name="Line 1362"/>
          <p:cNvSpPr/>
          <p:nvPr/>
        </p:nvSpPr>
        <p:spPr>
          <a:xfrm>
            <a:off x="2214360" y="1933560"/>
            <a:ext cx="187200" cy="8064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1" name="Line 1363"/>
          <p:cNvSpPr/>
          <p:nvPr/>
        </p:nvSpPr>
        <p:spPr>
          <a:xfrm>
            <a:off x="2401560" y="2014200"/>
            <a:ext cx="187560" cy="8424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2" name="Line 1364"/>
          <p:cNvSpPr/>
          <p:nvPr/>
        </p:nvSpPr>
        <p:spPr>
          <a:xfrm>
            <a:off x="2589120" y="2098440"/>
            <a:ext cx="187200" cy="8100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3" name="Line 1365"/>
          <p:cNvSpPr/>
          <p:nvPr/>
        </p:nvSpPr>
        <p:spPr>
          <a:xfrm>
            <a:off x="2776320" y="2179440"/>
            <a:ext cx="187200" cy="8244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4" name="Line 1366"/>
          <p:cNvSpPr/>
          <p:nvPr/>
        </p:nvSpPr>
        <p:spPr>
          <a:xfrm>
            <a:off x="2963520" y="2261880"/>
            <a:ext cx="187560" cy="8280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800" bIns="378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5" name="Line 1367"/>
          <p:cNvSpPr/>
          <p:nvPr/>
        </p:nvSpPr>
        <p:spPr>
          <a:xfrm>
            <a:off x="3151080" y="2344680"/>
            <a:ext cx="187200" cy="8244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6" name="Line 1368"/>
          <p:cNvSpPr/>
          <p:nvPr/>
        </p:nvSpPr>
        <p:spPr>
          <a:xfrm>
            <a:off x="3338280" y="2427120"/>
            <a:ext cx="187200" cy="8100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7" name="Line 1369"/>
          <p:cNvSpPr/>
          <p:nvPr/>
        </p:nvSpPr>
        <p:spPr>
          <a:xfrm>
            <a:off x="3525480" y="2508120"/>
            <a:ext cx="187560" cy="8244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8" name="Line 1370"/>
          <p:cNvSpPr/>
          <p:nvPr/>
        </p:nvSpPr>
        <p:spPr>
          <a:xfrm>
            <a:off x="3713040" y="2590560"/>
            <a:ext cx="187200" cy="8244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9" name="Line 1371"/>
          <p:cNvSpPr/>
          <p:nvPr/>
        </p:nvSpPr>
        <p:spPr>
          <a:xfrm>
            <a:off x="3900240" y="2673000"/>
            <a:ext cx="187560" cy="8280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800" bIns="378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0" name="Line 1372"/>
          <p:cNvSpPr/>
          <p:nvPr/>
        </p:nvSpPr>
        <p:spPr>
          <a:xfrm>
            <a:off x="4087800" y="2755800"/>
            <a:ext cx="187200" cy="8100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1" name="Line 1373"/>
          <p:cNvSpPr/>
          <p:nvPr/>
        </p:nvSpPr>
        <p:spPr>
          <a:xfrm>
            <a:off x="4275000" y="2836800"/>
            <a:ext cx="187200" cy="8388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2" name="Line 1374"/>
          <p:cNvSpPr/>
          <p:nvPr/>
        </p:nvSpPr>
        <p:spPr>
          <a:xfrm>
            <a:off x="4462200" y="2920680"/>
            <a:ext cx="189000" cy="8100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3" name="Line 1375"/>
          <p:cNvSpPr/>
          <p:nvPr/>
        </p:nvSpPr>
        <p:spPr>
          <a:xfrm>
            <a:off x="4651200" y="3001680"/>
            <a:ext cx="187200" cy="8280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800" bIns="378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4" name="Line 1376"/>
          <p:cNvSpPr/>
          <p:nvPr/>
        </p:nvSpPr>
        <p:spPr>
          <a:xfrm>
            <a:off x="4838400" y="3084480"/>
            <a:ext cx="187560" cy="8244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5" name="Line 1377"/>
          <p:cNvSpPr/>
          <p:nvPr/>
        </p:nvSpPr>
        <p:spPr>
          <a:xfrm>
            <a:off x="5025960" y="3166920"/>
            <a:ext cx="187200" cy="8244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6" name="Line 1378"/>
          <p:cNvSpPr/>
          <p:nvPr/>
        </p:nvSpPr>
        <p:spPr>
          <a:xfrm>
            <a:off x="5213160" y="3249360"/>
            <a:ext cx="187200" cy="8100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7" name="Line 1379"/>
          <p:cNvSpPr/>
          <p:nvPr/>
        </p:nvSpPr>
        <p:spPr>
          <a:xfrm>
            <a:off x="5400360" y="3330360"/>
            <a:ext cx="187560" cy="8244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8" name="Line 1380"/>
          <p:cNvSpPr/>
          <p:nvPr/>
        </p:nvSpPr>
        <p:spPr>
          <a:xfrm>
            <a:off x="5587920" y="3412800"/>
            <a:ext cx="187200" cy="82800"/>
          </a:xfrm>
          <a:prstGeom prst="line">
            <a:avLst/>
          </a:prstGeom>
          <a:ln w="301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800" bIns="378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9" name="Line 1381"/>
          <p:cNvSpPr/>
          <p:nvPr/>
        </p:nvSpPr>
        <p:spPr>
          <a:xfrm>
            <a:off x="2027160" y="1850760"/>
            <a:ext cx="187200" cy="558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0" bIns="108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0" name="Line 1382"/>
          <p:cNvSpPr/>
          <p:nvPr/>
        </p:nvSpPr>
        <p:spPr>
          <a:xfrm>
            <a:off x="2214360" y="1906560"/>
            <a:ext cx="187200" cy="540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1" name="Line 1383"/>
          <p:cNvSpPr/>
          <p:nvPr/>
        </p:nvSpPr>
        <p:spPr>
          <a:xfrm>
            <a:off x="2401560" y="1960560"/>
            <a:ext cx="187560" cy="536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2" name="Line 1384"/>
          <p:cNvSpPr/>
          <p:nvPr/>
        </p:nvSpPr>
        <p:spPr>
          <a:xfrm>
            <a:off x="2589120" y="2014200"/>
            <a:ext cx="187200" cy="558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0" bIns="108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3" name="Line 1385"/>
          <p:cNvSpPr/>
          <p:nvPr/>
        </p:nvSpPr>
        <p:spPr>
          <a:xfrm>
            <a:off x="2776320" y="2070000"/>
            <a:ext cx="187200" cy="55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4" name="Line 1386"/>
          <p:cNvSpPr/>
          <p:nvPr/>
        </p:nvSpPr>
        <p:spPr>
          <a:xfrm>
            <a:off x="2963520" y="2125440"/>
            <a:ext cx="187560" cy="540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5" name="Line 1387"/>
          <p:cNvSpPr/>
          <p:nvPr/>
        </p:nvSpPr>
        <p:spPr>
          <a:xfrm>
            <a:off x="3151080" y="2179440"/>
            <a:ext cx="187200" cy="55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6" name="Line 1388"/>
          <p:cNvSpPr/>
          <p:nvPr/>
        </p:nvSpPr>
        <p:spPr>
          <a:xfrm>
            <a:off x="3338280" y="2234880"/>
            <a:ext cx="187200" cy="558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0" bIns="108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7" name="Line 1389"/>
          <p:cNvSpPr/>
          <p:nvPr/>
        </p:nvSpPr>
        <p:spPr>
          <a:xfrm>
            <a:off x="3525480" y="2290680"/>
            <a:ext cx="187560" cy="540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8" name="Line 1390"/>
          <p:cNvSpPr/>
          <p:nvPr/>
        </p:nvSpPr>
        <p:spPr>
          <a:xfrm>
            <a:off x="3713040" y="2344680"/>
            <a:ext cx="187200" cy="540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9" name="Line 1391"/>
          <p:cNvSpPr/>
          <p:nvPr/>
        </p:nvSpPr>
        <p:spPr>
          <a:xfrm>
            <a:off x="3900240" y="2398680"/>
            <a:ext cx="187560" cy="55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0" name="Line 1392"/>
          <p:cNvSpPr/>
          <p:nvPr/>
        </p:nvSpPr>
        <p:spPr>
          <a:xfrm>
            <a:off x="4087800" y="2454120"/>
            <a:ext cx="187200" cy="540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1" name="Line 1393"/>
          <p:cNvSpPr/>
          <p:nvPr/>
        </p:nvSpPr>
        <p:spPr>
          <a:xfrm>
            <a:off x="4275000" y="2508120"/>
            <a:ext cx="187200" cy="55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2" name="Line 1394"/>
          <p:cNvSpPr/>
          <p:nvPr/>
        </p:nvSpPr>
        <p:spPr>
          <a:xfrm>
            <a:off x="4462200" y="2563560"/>
            <a:ext cx="189000" cy="540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3" name="Line 1395"/>
          <p:cNvSpPr/>
          <p:nvPr/>
        </p:nvSpPr>
        <p:spPr>
          <a:xfrm>
            <a:off x="4651200" y="2617560"/>
            <a:ext cx="187200" cy="55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4" name="Line 1396"/>
          <p:cNvSpPr/>
          <p:nvPr/>
        </p:nvSpPr>
        <p:spPr>
          <a:xfrm>
            <a:off x="4838400" y="2673000"/>
            <a:ext cx="187560" cy="558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0" bIns="108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5" name="Line 1397"/>
          <p:cNvSpPr/>
          <p:nvPr/>
        </p:nvSpPr>
        <p:spPr>
          <a:xfrm>
            <a:off x="5025960" y="2728800"/>
            <a:ext cx="187200" cy="540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6" name="Line 1398"/>
          <p:cNvSpPr/>
          <p:nvPr/>
        </p:nvSpPr>
        <p:spPr>
          <a:xfrm>
            <a:off x="5213160" y="2782800"/>
            <a:ext cx="187200" cy="540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7" name="Line 1399"/>
          <p:cNvSpPr/>
          <p:nvPr/>
        </p:nvSpPr>
        <p:spPr>
          <a:xfrm>
            <a:off x="5400360" y="2836800"/>
            <a:ext cx="187560" cy="55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8" name="Line 1400"/>
          <p:cNvSpPr/>
          <p:nvPr/>
        </p:nvSpPr>
        <p:spPr>
          <a:xfrm>
            <a:off x="5587920" y="2892240"/>
            <a:ext cx="187200" cy="540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9" name="Line 1401"/>
          <p:cNvSpPr/>
          <p:nvPr/>
        </p:nvSpPr>
        <p:spPr>
          <a:xfrm>
            <a:off x="5775120" y="2946240"/>
            <a:ext cx="187200" cy="55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0" name="Line 1402"/>
          <p:cNvSpPr/>
          <p:nvPr/>
        </p:nvSpPr>
        <p:spPr>
          <a:xfrm>
            <a:off x="5962320" y="3001680"/>
            <a:ext cx="189000" cy="558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0" bIns="108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1" name="Line 1403"/>
          <p:cNvSpPr/>
          <p:nvPr/>
        </p:nvSpPr>
        <p:spPr>
          <a:xfrm>
            <a:off x="6151320" y="3057480"/>
            <a:ext cx="187560" cy="540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2" name="Line 1404"/>
          <p:cNvSpPr/>
          <p:nvPr/>
        </p:nvSpPr>
        <p:spPr>
          <a:xfrm>
            <a:off x="6338880" y="3111480"/>
            <a:ext cx="187200" cy="55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3" name="Line 1405"/>
          <p:cNvSpPr/>
          <p:nvPr/>
        </p:nvSpPr>
        <p:spPr>
          <a:xfrm>
            <a:off x="6526080" y="3166920"/>
            <a:ext cx="187200" cy="540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4" name="Line 1406"/>
          <p:cNvSpPr/>
          <p:nvPr/>
        </p:nvSpPr>
        <p:spPr>
          <a:xfrm>
            <a:off x="6713280" y="3220920"/>
            <a:ext cx="187560" cy="540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5" name="Line 1407"/>
          <p:cNvSpPr/>
          <p:nvPr/>
        </p:nvSpPr>
        <p:spPr>
          <a:xfrm>
            <a:off x="6900840" y="3274920"/>
            <a:ext cx="187200" cy="55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6" name="Line 1408"/>
          <p:cNvSpPr/>
          <p:nvPr/>
        </p:nvSpPr>
        <p:spPr>
          <a:xfrm>
            <a:off x="7088040" y="3330360"/>
            <a:ext cx="185760" cy="554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7" name="Line 1409"/>
          <p:cNvSpPr/>
          <p:nvPr/>
        </p:nvSpPr>
        <p:spPr>
          <a:xfrm>
            <a:off x="7273800" y="3385800"/>
            <a:ext cx="187200" cy="540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8" name="Line 1410"/>
          <p:cNvSpPr/>
          <p:nvPr/>
        </p:nvSpPr>
        <p:spPr>
          <a:xfrm>
            <a:off x="7461000" y="3439800"/>
            <a:ext cx="187560" cy="558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0" bIns="108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9" name="Rectangle 1411"/>
          <p:cNvSpPr/>
          <p:nvPr/>
        </p:nvSpPr>
        <p:spPr>
          <a:xfrm>
            <a:off x="1835280" y="3432240"/>
            <a:ext cx="7740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Rectangle 1412"/>
          <p:cNvSpPr/>
          <p:nvPr/>
        </p:nvSpPr>
        <p:spPr>
          <a:xfrm>
            <a:off x="1671480" y="3157560"/>
            <a:ext cx="23292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500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Rectangle 1413"/>
          <p:cNvSpPr/>
          <p:nvPr/>
        </p:nvSpPr>
        <p:spPr>
          <a:xfrm>
            <a:off x="1590840" y="2882880"/>
            <a:ext cx="31068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1000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Rectangle 1414"/>
          <p:cNvSpPr/>
          <p:nvPr/>
        </p:nvSpPr>
        <p:spPr>
          <a:xfrm>
            <a:off x="1590840" y="2610000"/>
            <a:ext cx="31068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1500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Rectangle 1415"/>
          <p:cNvSpPr/>
          <p:nvPr/>
        </p:nvSpPr>
        <p:spPr>
          <a:xfrm>
            <a:off x="1590840" y="2335320"/>
            <a:ext cx="31068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2000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Rectangle 1416"/>
          <p:cNvSpPr/>
          <p:nvPr/>
        </p:nvSpPr>
        <p:spPr>
          <a:xfrm>
            <a:off x="1590840" y="2062080"/>
            <a:ext cx="31068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2500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Rectangle 1417"/>
          <p:cNvSpPr/>
          <p:nvPr/>
        </p:nvSpPr>
        <p:spPr>
          <a:xfrm>
            <a:off x="1590840" y="1787400"/>
            <a:ext cx="31068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3000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Rectangle 1418"/>
          <p:cNvSpPr/>
          <p:nvPr/>
        </p:nvSpPr>
        <p:spPr>
          <a:xfrm>
            <a:off x="1590840" y="1512720"/>
            <a:ext cx="31068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3500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Rectangle 1419"/>
          <p:cNvSpPr/>
          <p:nvPr/>
        </p:nvSpPr>
        <p:spPr>
          <a:xfrm>
            <a:off x="1986120" y="3651120"/>
            <a:ext cx="7740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Rectangle 1420"/>
          <p:cNvSpPr/>
          <p:nvPr/>
        </p:nvSpPr>
        <p:spPr>
          <a:xfrm>
            <a:off x="2924280" y="3651120"/>
            <a:ext cx="7740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Rectangle 1421"/>
          <p:cNvSpPr/>
          <p:nvPr/>
        </p:nvSpPr>
        <p:spPr>
          <a:xfrm>
            <a:off x="3819600" y="3651120"/>
            <a:ext cx="15516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Rectangle 1422"/>
          <p:cNvSpPr/>
          <p:nvPr/>
        </p:nvSpPr>
        <p:spPr>
          <a:xfrm>
            <a:off x="4756320" y="3651120"/>
            <a:ext cx="15516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15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Rectangle 1423"/>
          <p:cNvSpPr/>
          <p:nvPr/>
        </p:nvSpPr>
        <p:spPr>
          <a:xfrm>
            <a:off x="5692680" y="3651120"/>
            <a:ext cx="15516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20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Rectangle 1424"/>
          <p:cNvSpPr/>
          <p:nvPr/>
        </p:nvSpPr>
        <p:spPr>
          <a:xfrm>
            <a:off x="6630840" y="3651120"/>
            <a:ext cx="15516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25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Rectangle 1425"/>
          <p:cNvSpPr/>
          <p:nvPr/>
        </p:nvSpPr>
        <p:spPr>
          <a:xfrm>
            <a:off x="7567560" y="3651120"/>
            <a:ext cx="15516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30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Rectangle 1426"/>
          <p:cNvSpPr/>
          <p:nvPr/>
        </p:nvSpPr>
        <p:spPr>
          <a:xfrm>
            <a:off x="8505720" y="3651120"/>
            <a:ext cx="15516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35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Rectangle 1427"/>
          <p:cNvSpPr/>
          <p:nvPr/>
        </p:nvSpPr>
        <p:spPr>
          <a:xfrm>
            <a:off x="8024760" y="3689280"/>
            <a:ext cx="29520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Jahr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Rectangle 1428"/>
          <p:cNvSpPr/>
          <p:nvPr/>
        </p:nvSpPr>
        <p:spPr>
          <a:xfrm rot="16200000">
            <a:off x="1039320" y="2451960"/>
            <a:ext cx="756000" cy="1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</a:rPr>
              <a:t>1000 EURO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Freeform 1429"/>
          <p:cNvSpPr/>
          <p:nvPr/>
        </p:nvSpPr>
        <p:spPr>
          <a:xfrm>
            <a:off x="5322960" y="2865600"/>
            <a:ext cx="117000" cy="448920"/>
          </a:xfrm>
          <a:custGeom>
            <a:avLst/>
            <a:gdLst>
              <a:gd name="textAreaLeft" fmla="*/ 0 w 117000"/>
              <a:gd name="textAreaRight" fmla="*/ 117360 w 117000"/>
              <a:gd name="textAreaTop" fmla="*/ 0 h 448920"/>
              <a:gd name="textAreaBottom" fmla="*/ 449280 h 448920"/>
            </a:gdLst>
            <a:ahLst/>
            <a:rect l="textAreaLeft" t="textAreaTop" r="textAreaRight" b="textAreaBottom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Steuerkredit vorzeitiger Abschreibungen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9" name="Freeform 1027"/>
          <p:cNvSpPr/>
          <p:nvPr/>
        </p:nvSpPr>
        <p:spPr>
          <a:xfrm>
            <a:off x="1322280" y="2227320"/>
            <a:ext cx="4667040" cy="1071360"/>
          </a:xfrm>
          <a:custGeom>
            <a:avLst/>
            <a:gdLst>
              <a:gd name="textAreaLeft" fmla="*/ 0 w 4667040"/>
              <a:gd name="textAreaRight" fmla="*/ 4667400 w 4667040"/>
              <a:gd name="textAreaTop" fmla="*/ 0 h 1071360"/>
              <a:gd name="textAreaBottom" fmla="*/ 1071720 h 1071360"/>
            </a:gdLst>
            <a:ahLst/>
            <a:rect l="textAreaLeft" t="textAreaTop" r="textAreaRight" b="textAreaBottom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60" name="Freeform 1028"/>
          <p:cNvSpPr/>
          <p:nvPr/>
        </p:nvSpPr>
        <p:spPr>
          <a:xfrm>
            <a:off x="6024600" y="3322800"/>
            <a:ext cx="2536560" cy="547200"/>
          </a:xfrm>
          <a:custGeom>
            <a:avLst/>
            <a:gdLst>
              <a:gd name="textAreaLeft" fmla="*/ 0 w 2536560"/>
              <a:gd name="textAreaRight" fmla="*/ 2536920 w 2536560"/>
              <a:gd name="textAreaTop" fmla="*/ 0 h 547200"/>
              <a:gd name="textAreaBottom" fmla="*/ 547560 h 547200"/>
            </a:gdLst>
            <a:ahLst/>
            <a:rect l="textAreaLeft" t="textAreaTop" r="textAreaRight" b="textAreaBottom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pic>
        <p:nvPicPr>
          <p:cNvPr id="461" name="Picture 1029" descr=""/>
          <p:cNvPicPr/>
          <p:nvPr/>
        </p:nvPicPr>
        <p:blipFill>
          <a:blip r:embed="rId1"/>
          <a:stretch/>
        </p:blipFill>
        <p:spPr>
          <a:xfrm>
            <a:off x="609480" y="1371600"/>
            <a:ext cx="8152920" cy="5076360"/>
          </a:xfrm>
          <a:prstGeom prst="rect">
            <a:avLst/>
          </a:prstGeom>
          <a:ln w="0">
            <a:noFill/>
          </a:ln>
        </p:spPr>
      </p:pic>
      <p:sp>
        <p:nvSpPr>
          <p:cNvPr id="462" name="Text Box 1030"/>
          <p:cNvSpPr/>
          <p:nvPr/>
        </p:nvSpPr>
        <p:spPr>
          <a:xfrm>
            <a:off x="1600200" y="2819520"/>
            <a:ext cx="23619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Barwert Steuerkredit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Text Box 1031"/>
          <p:cNvSpPr/>
          <p:nvPr/>
        </p:nvSpPr>
        <p:spPr>
          <a:xfrm>
            <a:off x="6629400" y="3809880"/>
            <a:ext cx="19047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Barwert Steuer-</a:t>
            </a:r>
            <a:br>
              <a:rPr sz="1600"/>
            </a:b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nachzahlung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Text Box 1032"/>
          <p:cNvSpPr/>
          <p:nvPr/>
        </p:nvSpPr>
        <p:spPr>
          <a:xfrm>
            <a:off x="2590920" y="1905120"/>
            <a:ext cx="23619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„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Steuerkredit“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Text Box 1033"/>
          <p:cNvSpPr/>
          <p:nvPr/>
        </p:nvSpPr>
        <p:spPr>
          <a:xfrm>
            <a:off x="6172200" y="5562720"/>
            <a:ext cx="24379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„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Steuernachzahlung“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Text Box 1034"/>
          <p:cNvSpPr/>
          <p:nvPr/>
        </p:nvSpPr>
        <p:spPr>
          <a:xfrm>
            <a:off x="1828800" y="4648320"/>
            <a:ext cx="2361960" cy="12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Annahmen: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Grenzsteuersatz 40 %</a:t>
            </a:r>
            <a:br>
              <a:rPr sz="1600"/>
            </a:b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Kalkulationszins 7 %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i="1" lang="de-DE" sz="1600" spc="-1" strike="noStrike">
                <a:solidFill>
                  <a:schemeClr val="dk1"/>
                </a:solidFill>
                <a:latin typeface="Arial"/>
              </a:rPr>
              <a:t>NPV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=149‘000 EURO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67" name="Object 1035"/>
          <p:cNvGraphicFramePr/>
          <p:nvPr/>
        </p:nvGraphicFramePr>
        <p:xfrm>
          <a:off x="6343560" y="1682640"/>
          <a:ext cx="1775880" cy="630000"/>
        </p:xfrm>
        <a:graphic>
          <a:graphicData uri="http://schemas.openxmlformats.org/presentationml/2006/ole">
            <p:oleObj progId="Equation.3" r:id="rId2" spid="">
              <p:embed/>
              <p:pic>
                <p:nvPicPr>
                  <p:cNvPr id="468" name="Object 1035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6343560" y="1682640"/>
                    <a:ext cx="1775880" cy="6300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Ampel-Koalition plante „Super-Abschreibungen“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0" name="Text Box 3"/>
          <p:cNvSpPr/>
          <p:nvPr/>
        </p:nvSpPr>
        <p:spPr>
          <a:xfrm>
            <a:off x="179640" y="1662120"/>
            <a:ext cx="8856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Ampel-Koalition plante „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Super-Abschreibungen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“, beschleunigte Abschreibungen für Klimaschutz und digitale Wirtschaftsgüter als eine Art Investitionsprämie.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TextBox 6"/>
          <p:cNvSpPr/>
          <p:nvPr/>
        </p:nvSpPr>
        <p:spPr>
          <a:xfrm>
            <a:off x="7089120" y="6488280"/>
            <a:ext cx="2054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Tagesschau, 2022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2" name="Picture 1" descr=""/>
          <p:cNvPicPr/>
          <p:nvPr/>
        </p:nvPicPr>
        <p:blipFill>
          <a:blip r:embed="rId2"/>
          <a:stretch/>
        </p:blipFill>
        <p:spPr>
          <a:xfrm>
            <a:off x="1760760" y="2401200"/>
            <a:ext cx="5328360" cy="4456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Schwarz-Rot Koalition hat 2025</a:t>
            </a:r>
            <a:br>
              <a:rPr sz="2800"/>
            </a:b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„Sonder-Abschreibungen“ umgesetzt 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4" name="TextBox 6"/>
          <p:cNvSpPr/>
          <p:nvPr/>
        </p:nvSpPr>
        <p:spPr>
          <a:xfrm>
            <a:off x="7089120" y="6488280"/>
            <a:ext cx="2054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rbb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2"/>
              </a:rPr>
              <a:t>, 2025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5" name="Picture 2" descr=""/>
          <p:cNvPicPr/>
          <p:nvPr/>
        </p:nvPicPr>
        <p:blipFill>
          <a:blip r:embed="rId3"/>
          <a:stretch/>
        </p:blipFill>
        <p:spPr>
          <a:xfrm>
            <a:off x="1187640" y="1628640"/>
            <a:ext cx="6787800" cy="425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Aspekte und Ziele der Bilanzpolitik 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/>
          </p:nvPr>
        </p:nvSpPr>
        <p:spPr>
          <a:xfrm>
            <a:off x="1908000" y="1628640"/>
            <a:ext cx="6549840" cy="4466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Steuerwirkung (durch eine zeitliche Verschiebung der ausgewiesenen Gewinne in zukünftige Perioden wird die Fälligkeit von Gewinnbesteuerung in die Zukunft verschoben  - zinsloser Steuerkredit)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Finanzierungswirkung (kein Kapitalgeber erhebt Anspruch auf die Ausschüttung nicht ausgewiesener Gewinne bzw. stiller Reserven)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Verstetigung des Gewinnausweises (damit kann das Management den Eindruck erwecken, die unternehmerischen Risiken im Griff zu haben)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Dividendenpolitik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Cash-Flow und Steuern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9" name="Text Box 3"/>
          <p:cNvSpPr/>
          <p:nvPr/>
        </p:nvSpPr>
        <p:spPr>
          <a:xfrm>
            <a:off x="3657600" y="1752480"/>
            <a:ext cx="5028840" cy="34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7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Periodenüberschuß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CF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7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- Abschreibungen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AfA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70000"/>
              </a:lnSpc>
              <a:spcBef>
                <a:spcPts val="901"/>
              </a:spcBef>
            </a:pPr>
            <a:r>
              <a:rPr b="0" lang="de-DE" sz="1800" spc="-1" strike="noStrike" u="sng">
                <a:solidFill>
                  <a:schemeClr val="dk1"/>
                </a:solidFill>
                <a:uFillTx/>
                <a:latin typeface="Symbol"/>
              </a:rPr>
              <a:t></a:t>
            </a:r>
            <a:r>
              <a:rPr b="0" lang="de-DE" sz="1800" spc="-1" strike="noStrike" u="sng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lang="de-DE" sz="1800" spc="-1" strike="noStrike" u="sng">
                <a:solidFill>
                  <a:schemeClr val="dk1"/>
                </a:solidFill>
                <a:uFillTx/>
                <a:latin typeface="Arial"/>
              </a:rPr>
              <a:t>Zinsertrag / Zinsaufwand </a:t>
            </a:r>
            <a:r>
              <a:rPr b="0" i="1" lang="de-DE" sz="1800" spc="-1" strike="noStrike" u="sng">
                <a:solidFill>
                  <a:schemeClr val="dk1"/>
                </a:solidFill>
                <a:uFillTx/>
                <a:latin typeface="Arial"/>
              </a:rPr>
              <a:t>Z</a:t>
            </a:r>
            <a:r>
              <a:rPr b="0" i="1" lang="de-DE" sz="1800" spc="-1" strike="noStrike" u="sng" baseline="-25000">
                <a:solidFill>
                  <a:schemeClr val="dk1"/>
                </a:solidFill>
                <a:uFillTx/>
                <a:latin typeface="Arial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7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zu versteuernder Gewinn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70000"/>
              </a:lnSpc>
              <a:spcBef>
                <a:spcPts val="9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70000"/>
              </a:lnSpc>
              <a:spcBef>
                <a:spcPts val="901"/>
              </a:spcBef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Standardmodell (Fokus in der Vorlesung)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Zinsmodell (</a:t>
            </a:r>
            <a:r>
              <a:rPr b="1" i="1" lang="de-DE" sz="1800" spc="-1" strike="noStrike">
                <a:solidFill>
                  <a:srgbClr val="c00000"/>
                </a:solidFill>
                <a:latin typeface="Arial"/>
              </a:rPr>
              <a:t>EBIT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Text Box 6"/>
          <p:cNvSpPr/>
          <p:nvPr/>
        </p:nvSpPr>
        <p:spPr>
          <a:xfrm>
            <a:off x="853920" y="3938760"/>
            <a:ext cx="2623680" cy="333360"/>
          </a:xfrm>
          <a:prstGeom prst="rect">
            <a:avLst/>
          </a:prstGeom>
          <a:solidFill>
            <a:srgbClr val="ffff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Zinsersparnis-Effekt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Text Box 7"/>
          <p:cNvSpPr/>
          <p:nvPr/>
        </p:nvSpPr>
        <p:spPr>
          <a:xfrm>
            <a:off x="853920" y="3557520"/>
            <a:ext cx="2623680" cy="333360"/>
          </a:xfrm>
          <a:prstGeom prst="rect">
            <a:avLst/>
          </a:prstGeom>
          <a:solidFill>
            <a:srgbClr val="ffff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Steuerbelastungs-Effekt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Text Box 8"/>
          <p:cNvSpPr/>
          <p:nvPr/>
        </p:nvSpPr>
        <p:spPr>
          <a:xfrm>
            <a:off x="853920" y="4471920"/>
            <a:ext cx="2701440" cy="188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66720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r>
              <a:rPr b="0" i="1" lang="de-DE" sz="14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Cash Flow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in Periode </a:t>
            </a: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t</a:t>
            </a:r>
            <a:br>
              <a:rPr sz="1400"/>
            </a:b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AFA</a:t>
            </a:r>
            <a:r>
              <a:rPr b="0" i="1" lang="de-DE" sz="14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Abschreibungen in </a:t>
            </a: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t</a:t>
            </a:r>
            <a:br>
              <a:rPr sz="1400"/>
            </a:b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Z</a:t>
            </a:r>
            <a:r>
              <a:rPr b="0" i="1" lang="de-DE" sz="14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zusätzlicher Zinsauf-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wand in Periode </a:t>
            </a: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t</a:t>
            </a:r>
            <a:br>
              <a:rPr sz="1400"/>
            </a:b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Kalkulationszins</a:t>
            </a:r>
            <a:br>
              <a:rPr sz="1400"/>
            </a:b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s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Grenzsteuersatz</a:t>
            </a:r>
            <a:br>
              <a:rPr sz="1400"/>
            </a:b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Nutzungsdauer der </a:t>
            </a:r>
            <a:br>
              <a:rPr sz="1400"/>
            </a:b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Investition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Rectangle 8"/>
          <p:cNvSpPr/>
          <p:nvPr/>
        </p:nvSpPr>
        <p:spPr>
          <a:xfrm>
            <a:off x="3960000" y="3839400"/>
            <a:ext cx="4329360" cy="8708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Rectangle 9"/>
          <p:cNvSpPr/>
          <p:nvPr/>
        </p:nvSpPr>
        <p:spPr>
          <a:xfrm>
            <a:off x="3657600" y="5338800"/>
            <a:ext cx="5051880" cy="8708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1859040" y="-225360"/>
            <a:ext cx="670212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Beispielaufgabe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6" name="TextBox 4"/>
          <p:cNvSpPr/>
          <p:nvPr/>
        </p:nvSpPr>
        <p:spPr>
          <a:xfrm>
            <a:off x="1259640" y="1765800"/>
            <a:ext cx="6912360" cy="179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Sie sind Geschäftsführer*in eines prosperierenden Unternehmens und planen die Anschaffung eines weiteren Servers und nötigen Zubehör. In diesem Beispiel kostet ihre IT-Anlage 12.000 €, und wird linear über 4 Jahre auf null Euro abgeschrieben. Der Kalkulationszins beträgt 10% p.a. bei einem Steuersatz von 40%. Sie rechnen durch den Server mit folgenden Einnahmen: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87" name="Table 5"/>
          <p:cNvGraphicFramePr/>
          <p:nvPr/>
        </p:nvGraphicFramePr>
        <p:xfrm>
          <a:off x="1667880" y="3429000"/>
          <a:ext cx="6095520" cy="741600"/>
        </p:xfrm>
        <a:graphic>
          <a:graphicData uri="http://schemas.openxmlformats.org/drawingml/2006/table">
            <a:tbl>
              <a:tblPr/>
              <a:tblGrid>
                <a:gridCol w="1218960"/>
                <a:gridCol w="1218960"/>
                <a:gridCol w="1218960"/>
                <a:gridCol w="1218960"/>
                <a:gridCol w="121896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Jahr [a]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1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2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3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4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CF [€]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4.100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4.200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4.400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4.600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8" name="TextBox 6"/>
          <p:cNvSpPr/>
          <p:nvPr/>
        </p:nvSpPr>
        <p:spPr>
          <a:xfrm>
            <a:off x="1258920" y="4509000"/>
            <a:ext cx="6912360" cy="179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lphaLcParenR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hoch ist der Kapitalwert für die IT-Anlage, lohnt sich der Erwerb?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lphaLcParenR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Welchen finanziellen Vorteil (Steuervorteil) stellt für Ihr Unternehmen die Verkürzung der Abschreibungszeiträume für PCs von 4 auf 3 Jahre ab dem nächsten Jahr (t=1) dar? Im Falle eines steuerlichen Verlusts nehme man einen sofortigen Verlustausgleich an, verbunden mit einer entsprechenden Steuerrückzahlung in der gleichen Periode.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1927440" y="442800"/>
            <a:ext cx="670212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Beispielaufgabe a)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0" name="TextBox 1"/>
          <p:cNvSpPr/>
          <p:nvPr/>
        </p:nvSpPr>
        <p:spPr>
          <a:xfrm>
            <a:off x="1475640" y="1628640"/>
            <a:ext cx="6912360" cy="14432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Rectangle 4"/>
          <p:cNvSpPr/>
          <p:nvPr/>
        </p:nvSpPr>
        <p:spPr>
          <a:xfrm>
            <a:off x="1880640" y="2997000"/>
            <a:ext cx="6795360" cy="28044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1927440" y="442800"/>
            <a:ext cx="670212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Beispielaufgabe b)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3" name="TextBox 1"/>
          <p:cNvSpPr/>
          <p:nvPr/>
        </p:nvSpPr>
        <p:spPr>
          <a:xfrm>
            <a:off x="1475640" y="1628640"/>
            <a:ext cx="6912360" cy="14432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Rectangle 4"/>
          <p:cNvSpPr/>
          <p:nvPr/>
        </p:nvSpPr>
        <p:spPr>
          <a:xfrm>
            <a:off x="1880640" y="2997000"/>
            <a:ext cx="6795360" cy="24951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Arten von Gütern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83" name="Rectangle 3"/>
          <p:cNvSpPr/>
          <p:nvPr/>
        </p:nvSpPr>
        <p:spPr>
          <a:xfrm>
            <a:off x="852840" y="1484640"/>
            <a:ext cx="7437960" cy="11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Erste Vorlesung: </a:t>
            </a:r>
            <a:r>
              <a:rPr b="1" lang="de-DE" sz="1600" spc="-1" strike="noStrike">
                <a:solidFill>
                  <a:schemeClr val="dk2"/>
                </a:solidFill>
                <a:latin typeface="Arial"/>
              </a:rPr>
              <a:t>Marktversagen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bei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nicht ausschließbaren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gesellschaftlichen Gütern, die wegen des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Trittbrettfahrerproblems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auf einem freien Markt nicht existieren würden. Alle können darauf zugreifen, warum sollte ich dafür zahlen?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Rivalität: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konkurrierender Wettbewerb für knappe Ressourcen.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4" name="Table 1"/>
          <p:cNvGraphicFramePr/>
          <p:nvPr/>
        </p:nvGraphicFramePr>
        <p:xfrm>
          <a:off x="714960" y="2853000"/>
          <a:ext cx="8002800" cy="3354840"/>
        </p:xfrm>
        <a:graphic>
          <a:graphicData uri="http://schemas.openxmlformats.org/drawingml/2006/table">
            <a:tbl>
              <a:tblPr/>
              <a:tblGrid>
                <a:gridCol w="2667600"/>
                <a:gridCol w="2667600"/>
                <a:gridCol w="2667600"/>
              </a:tblGrid>
              <a:tr h="452520">
                <a:tc>
                  <a:txBody>
                    <a:bodyPr anchor="t">
                      <a:noAutofit/>
                    </a:bodyPr>
                    <a:p>
                      <a:endParaRPr b="1" lang="de-DE" sz="1800" spc="-1" strike="noStrike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Nicht-Rivalität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Rivalität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78596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Nicht-Ausschließbar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(Gemeingüter)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2"/>
                          </a:solidFill>
                          <a:latin typeface="Arial"/>
                        </a:rPr>
                        <a:t>Öffentliches Gut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(z.B.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Straßenbeleuchtung, saubere Luft, Verteidigung, Deiche)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2"/>
                          </a:solidFill>
                          <a:latin typeface="Arial"/>
                        </a:rPr>
                        <a:t>Allmendengut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(z.B. überfüllte Straße, Überfischung von Fischbeständen)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111636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Ausschließbar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2"/>
                          </a:solidFill>
                          <a:latin typeface="Arial"/>
                        </a:rPr>
                        <a:t>Klubgut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(z.B. Pay-TV, Netflix)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2"/>
                          </a:solidFill>
                          <a:latin typeface="Arial"/>
                        </a:rPr>
                        <a:t>Privates Gut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(z.B. Auto, Sandwich, Haus)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1927440" y="260640"/>
            <a:ext cx="670212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Beispielaufgabe b)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6" name="TextBox 1"/>
          <p:cNvSpPr/>
          <p:nvPr/>
        </p:nvSpPr>
        <p:spPr>
          <a:xfrm>
            <a:off x="1259640" y="1765800"/>
            <a:ext cx="691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b) Steuervorteil T = 4a   →   T = 3a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97" name="Table 2"/>
          <p:cNvGraphicFramePr/>
          <p:nvPr/>
        </p:nvGraphicFramePr>
        <p:xfrm>
          <a:off x="1835640" y="2377800"/>
          <a:ext cx="6095520" cy="2189160"/>
        </p:xfrm>
        <a:graphic>
          <a:graphicData uri="http://schemas.openxmlformats.org/drawingml/2006/table">
            <a:tbl>
              <a:tblPr/>
              <a:tblGrid>
                <a:gridCol w="1218960"/>
                <a:gridCol w="1218960"/>
                <a:gridCol w="1218960"/>
                <a:gridCol w="1218960"/>
                <a:gridCol w="121896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1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2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3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4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AfA</a:t>
                      </a:r>
                      <a:r>
                        <a:rPr b="1" lang="de-DE" sz="1800" spc="-1" strike="noStrike" baseline="-25000">
                          <a:solidFill>
                            <a:schemeClr val="lt1"/>
                          </a:solidFill>
                          <a:latin typeface="Times New Roman"/>
                        </a:rPr>
                        <a:t>4a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-3000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-3000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-3000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-3000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AfA</a:t>
                      </a:r>
                      <a:r>
                        <a:rPr b="1" lang="de-DE" sz="1800" spc="-1" strike="noStrike" baseline="-25000">
                          <a:solidFill>
                            <a:schemeClr val="lt1"/>
                          </a:solidFill>
                          <a:latin typeface="Times New Roman"/>
                        </a:rPr>
                        <a:t>3a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-4000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-4000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-4000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Diff.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-3000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Diff. mit Steuer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-1200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8" name="TextBox 5"/>
          <p:cNvSpPr/>
          <p:nvPr/>
        </p:nvSpPr>
        <p:spPr>
          <a:xfrm>
            <a:off x="1187640" y="4790160"/>
            <a:ext cx="6912360" cy="17204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Externe Kosten: Beispiel von CO</a:t>
            </a:r>
            <a:r>
              <a:rPr b="0" lang="de-DE" sz="2800" spc="-1" strike="noStrike" baseline="-25000">
                <a:solidFill>
                  <a:schemeClr val="dk2"/>
                </a:solidFill>
                <a:latin typeface="Arial"/>
              </a:rPr>
              <a:t>2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0" name="Text Box 3"/>
          <p:cNvSpPr/>
          <p:nvPr/>
        </p:nvSpPr>
        <p:spPr>
          <a:xfrm>
            <a:off x="539640" y="1676520"/>
            <a:ext cx="8299440" cy="23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Energiebedingte Emissionen können mit Schädigungen verbunden sein, die nicht in den Energiepreisen enthalten sind und damit nicht vom Verursacher getragen werden. Die Schäden betreffen hauptsächlich künftige Generationen.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Lösung: CO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2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besteuern / bepreisen. Soziale Kosten werden von den Verursachern getragen. Umstieg auf klimafreundliche Lösungen.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2021: Einführung von CO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2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-Steuer für Verkehr und Wärme: große Diskussion!</a:t>
            </a:r>
            <a:br>
              <a:rPr sz="18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TextBox 1"/>
          <p:cNvSpPr/>
          <p:nvPr/>
        </p:nvSpPr>
        <p:spPr>
          <a:xfrm>
            <a:off x="7668360" y="6453000"/>
            <a:ext cx="17280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MCC, 2021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2" name="Picture 2" descr=""/>
          <p:cNvPicPr/>
          <p:nvPr/>
        </p:nvPicPr>
        <p:blipFill>
          <a:blip r:embed="rId2"/>
          <a:stretch/>
        </p:blipFill>
        <p:spPr>
          <a:xfrm>
            <a:off x="1043640" y="3645000"/>
            <a:ext cx="6372000" cy="307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Problem: Unterschiedliche Auswirkungen auf Gruppen = Wähler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4" name="TextBox 1"/>
          <p:cNvSpPr/>
          <p:nvPr/>
        </p:nvSpPr>
        <p:spPr>
          <a:xfrm>
            <a:off x="7668360" y="6453000"/>
            <a:ext cx="17280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MCC, 2021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5" name="Picture 3" descr=""/>
          <p:cNvPicPr/>
          <p:nvPr/>
        </p:nvPicPr>
        <p:blipFill>
          <a:blip r:embed="rId2"/>
          <a:stretch/>
        </p:blipFill>
        <p:spPr>
          <a:xfrm>
            <a:off x="899640" y="1628640"/>
            <a:ext cx="7884000" cy="451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Wozu benötigt der Staat Steuern?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87" name="Rectangle 3"/>
          <p:cNvSpPr/>
          <p:nvPr/>
        </p:nvSpPr>
        <p:spPr>
          <a:xfrm>
            <a:off x="1547640" y="1772640"/>
            <a:ext cx="6933960" cy="440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chemeClr val="dk2"/>
                </a:solidFill>
                <a:latin typeface="Arial"/>
              </a:rPr>
              <a:t>Bereitstellung von Gütern: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Bereitstellung von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öffentlichen Gütern und Allmendengütern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Ausschlußprinzip versagt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wird vom Markt nicht bereitstellt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hohe Transaktionskosten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Sozialhilfe für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private Güter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(z.B. Lebensmittel, Bekleidung, Wohnungen, ...) Problem: unzureichende Zahlungsfähigkeit </a:t>
            </a:r>
            <a:r>
              <a:rPr b="0" lang="de-DE" sz="1800" spc="-1" strike="noStrike">
                <a:solidFill>
                  <a:schemeClr val="dk1"/>
                </a:solidFill>
                <a:latin typeface="Symbol"/>
              </a:rPr>
              <a:t>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Transferzahlungen oder Subventionen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chemeClr val="dk2"/>
                </a:solidFill>
                <a:latin typeface="Arial"/>
              </a:rPr>
              <a:t>Lenkung der Nachfrage: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Förderung von </a:t>
            </a:r>
            <a:r>
              <a:rPr b="1" lang="de-DE" sz="1600" spc="-1" strike="noStrike">
                <a:solidFill>
                  <a:schemeClr val="dk2"/>
                </a:solidFill>
                <a:latin typeface="Arial"/>
              </a:rPr>
              <a:t>meritorischen Gütern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(die der Staat für wertvoll erachtet, z.B. Oper und Theater, Elektroautos, Wärmepumpen)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Verteuerung von </a:t>
            </a:r>
            <a:r>
              <a:rPr b="1" lang="de-DE" sz="1600" spc="-1" strike="noStrike">
                <a:solidFill>
                  <a:schemeClr val="dk2"/>
                </a:solidFill>
                <a:latin typeface="Arial"/>
              </a:rPr>
              <a:t>demeritorischen Gütern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(z.B. Alkohol, Zigaretten, Glücksspiele, Umweltverschmutzung, fossile Brennstoffe)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Wie definiert man eine Steuer?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0" name="Rectangle 3"/>
          <p:cNvSpPr/>
          <p:nvPr/>
        </p:nvSpPr>
        <p:spPr>
          <a:xfrm>
            <a:off x="1547640" y="1772640"/>
            <a:ext cx="6933960" cy="440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Steuern sind Geldleistungen, die nicht eine Gegenleistung für eine besondere Leistung darstellen und von einem öffentlich-rechtlichen Gemeinwesen zur Erzielung von Einnahmen allen auferlegt werden, bei denen der Tatbestand zutrifft, an den das Gesetz die Leistungspflicht knüpft; die Erzielung von Einnahmen kann Nebenzweck sein.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OpenSymbol"/>
              <a:buChar char="-"/>
              <a:tabLst>
                <a:tab algn="l" pos="0"/>
              </a:tabLst>
            </a:pPr>
            <a:r>
              <a:rPr b="0" lang="de-DE" sz="16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§3(1) Abgabenordnung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Steuern sind Geldleistungen an den Staat ohne konkrete Gegenleistung.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Gegenbeispiel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Zahlung für einen neuen Reisepass ist mit einer konkreten Gegenleistung verbunden =&gt; keine Steuer, sondern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Gebühr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Steuern in der Geschichte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3" name="Rectangle 3"/>
          <p:cNvSpPr/>
          <p:nvPr/>
        </p:nvSpPr>
        <p:spPr>
          <a:xfrm>
            <a:off x="1145160" y="1772640"/>
            <a:ext cx="3600000" cy="440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Steuern gab es schon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vor 5000 Jahren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im Alten Ägypten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Oft Anlässe für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Kriege und Revolutionen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Russland gab es eine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Bartsteuer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Frankreich und Großbritannien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Fenster- und Türsteuern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Deutschland eine Salzsteuer, eine Zuckersteuer, eine Teesteuer, eine Kernbrennstoffsteuer,…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Picture 1" descr=""/>
          <p:cNvPicPr/>
          <p:nvPr/>
        </p:nvPicPr>
        <p:blipFill>
          <a:blip r:embed="rId1"/>
          <a:stretch/>
        </p:blipFill>
        <p:spPr>
          <a:xfrm>
            <a:off x="5589720" y="4509000"/>
            <a:ext cx="3080520" cy="204840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2" descr=""/>
          <p:cNvPicPr/>
          <p:nvPr/>
        </p:nvPicPr>
        <p:blipFill>
          <a:blip r:embed="rId2"/>
          <a:stretch/>
        </p:blipFill>
        <p:spPr>
          <a:xfrm>
            <a:off x="5892840" y="1461600"/>
            <a:ext cx="2486160" cy="2926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Grundsätze für die Steuererhebung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7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8" name="Rectangle 3"/>
          <p:cNvSpPr/>
          <p:nvPr/>
        </p:nvSpPr>
        <p:spPr>
          <a:xfrm>
            <a:off x="1547640" y="1684440"/>
            <a:ext cx="6933960" cy="440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241"/>
              </a:spcBef>
            </a:pP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Steuererhebung nach dem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Äquivalenzprinzip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die von Steuer-pflichtigen zu tragende Abgabenlast entspricht den jeweils insgesamt empfangenen staatlichen Leistungen bzw. verursachen staatlichen Kosten, z.B. wieviel man verbraucht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1143000" indent="-228600"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Indikatoren für die Besteuerung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Personenzahl (Kopfsteuer)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Umsatz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Konsum von Alkohol, Tabak o.ä.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Mineralölverbrauch, Hubraum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Steuererhebung nach dem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Leistungsfähigkeitsprinzip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(Einkommenssteuer)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241"/>
              </a:spcBef>
              <a:tabLst>
                <a:tab algn="l" pos="0"/>
              </a:tabLst>
            </a:pP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Internalisierung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externer Effekte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(Ökosteuer, CO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2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-Steuer)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Direkte und indirekte Steuern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" name="Rectangle 3"/>
          <p:cNvSpPr/>
          <p:nvPr/>
        </p:nvSpPr>
        <p:spPr>
          <a:xfrm>
            <a:off x="1475640" y="2449440"/>
            <a:ext cx="2519640" cy="440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direkte Steuern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Steuerträger = Steuerschuldner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z.B. Einkommensteuer, Körperschaftsteuer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Rectangle 3"/>
          <p:cNvSpPr/>
          <p:nvPr/>
        </p:nvSpPr>
        <p:spPr>
          <a:xfrm>
            <a:off x="5148000" y="2452320"/>
            <a:ext cx="3240000" cy="299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indirekte Steuern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Steuerträger ≠ Steuerschuldner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z.B. Mehrwertsteuer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Steuerträger: Käufer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Steuerschuldner: Verkäufer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Steuersystematik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04" name="Text Box 4"/>
          <p:cNvSpPr/>
          <p:nvPr/>
        </p:nvSpPr>
        <p:spPr>
          <a:xfrm>
            <a:off x="1908000" y="1700280"/>
            <a:ext cx="3047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direkte Steuern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 Box 6"/>
          <p:cNvSpPr/>
          <p:nvPr/>
        </p:nvSpPr>
        <p:spPr>
          <a:xfrm>
            <a:off x="2441520" y="2538360"/>
            <a:ext cx="2437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Einkommensteuer*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 Box 7"/>
          <p:cNvSpPr/>
          <p:nvPr/>
        </p:nvSpPr>
        <p:spPr>
          <a:xfrm>
            <a:off x="2441520" y="2919240"/>
            <a:ext cx="2361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Körperschaftsteuer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 Box 8"/>
          <p:cNvSpPr/>
          <p:nvPr/>
        </p:nvSpPr>
        <p:spPr>
          <a:xfrm>
            <a:off x="2441520" y="3314880"/>
            <a:ext cx="2361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(Vermögensteuer)</a:t>
            </a:r>
            <a:r>
              <a:rPr b="0" lang="de-DE" sz="1800" spc="-1" strike="noStrike" baseline="30000">
                <a:solidFill>
                  <a:schemeClr val="dk1"/>
                </a:solidFill>
                <a:latin typeface="Arial"/>
              </a:rPr>
              <a:t>1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 Box 9"/>
          <p:cNvSpPr/>
          <p:nvPr/>
        </p:nvSpPr>
        <p:spPr>
          <a:xfrm>
            <a:off x="2441520" y="3681360"/>
            <a:ext cx="2437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Erbschaftsteuer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 Box 10"/>
          <p:cNvSpPr/>
          <p:nvPr/>
        </p:nvSpPr>
        <p:spPr>
          <a:xfrm>
            <a:off x="2441520" y="4076640"/>
            <a:ext cx="2361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Kirchensteuer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 Box 11"/>
          <p:cNvSpPr/>
          <p:nvPr/>
        </p:nvSpPr>
        <p:spPr>
          <a:xfrm>
            <a:off x="2365200" y="5129280"/>
            <a:ext cx="2361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Gewerbesteuer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Text Box 12"/>
          <p:cNvSpPr/>
          <p:nvPr/>
        </p:nvSpPr>
        <p:spPr>
          <a:xfrm>
            <a:off x="2365200" y="5510160"/>
            <a:ext cx="2361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Grundsteuer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Line 22"/>
          <p:cNvSpPr/>
          <p:nvPr/>
        </p:nvSpPr>
        <p:spPr>
          <a:xfrm>
            <a:off x="2060280" y="2538360"/>
            <a:ext cx="360" cy="175248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3" name="Line 23"/>
          <p:cNvSpPr/>
          <p:nvPr/>
        </p:nvSpPr>
        <p:spPr>
          <a:xfrm>
            <a:off x="2060280" y="5281560"/>
            <a:ext cx="304920" cy="14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4" name="Line 24"/>
          <p:cNvSpPr/>
          <p:nvPr/>
        </p:nvSpPr>
        <p:spPr>
          <a:xfrm>
            <a:off x="2060280" y="3909960"/>
            <a:ext cx="304920" cy="14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5" name="Line 25"/>
          <p:cNvSpPr/>
          <p:nvPr/>
        </p:nvSpPr>
        <p:spPr>
          <a:xfrm>
            <a:off x="2060280" y="3528720"/>
            <a:ext cx="304920" cy="180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6" name="Line 26"/>
          <p:cNvSpPr/>
          <p:nvPr/>
        </p:nvSpPr>
        <p:spPr>
          <a:xfrm>
            <a:off x="2060280" y="3147840"/>
            <a:ext cx="304920" cy="14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7" name="Line 27"/>
          <p:cNvSpPr/>
          <p:nvPr/>
        </p:nvSpPr>
        <p:spPr>
          <a:xfrm>
            <a:off x="2060280" y="2766960"/>
            <a:ext cx="304920" cy="14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8" name="Line 28"/>
          <p:cNvSpPr/>
          <p:nvPr/>
        </p:nvSpPr>
        <p:spPr>
          <a:xfrm>
            <a:off x="2060280" y="4290840"/>
            <a:ext cx="304920" cy="14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" name="Line 29"/>
          <p:cNvSpPr/>
          <p:nvPr/>
        </p:nvSpPr>
        <p:spPr>
          <a:xfrm>
            <a:off x="2060280" y="5738760"/>
            <a:ext cx="304920" cy="14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0" name="Text Box 5"/>
          <p:cNvSpPr/>
          <p:nvPr/>
        </p:nvSpPr>
        <p:spPr>
          <a:xfrm>
            <a:off x="5508720" y="1700280"/>
            <a:ext cx="2057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indirekte Steuern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 Box 13"/>
          <p:cNvSpPr/>
          <p:nvPr/>
        </p:nvSpPr>
        <p:spPr>
          <a:xfrm>
            <a:off x="6127920" y="2538360"/>
            <a:ext cx="2123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Umsatzsteuer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 Box 14"/>
          <p:cNvSpPr/>
          <p:nvPr/>
        </p:nvSpPr>
        <p:spPr>
          <a:xfrm>
            <a:off x="6118200" y="2995560"/>
            <a:ext cx="2057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Energiesteuer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 Box 15"/>
          <p:cNvSpPr/>
          <p:nvPr/>
        </p:nvSpPr>
        <p:spPr>
          <a:xfrm>
            <a:off x="6118200" y="3452760"/>
            <a:ext cx="2057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Stromsteuer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 Box 16"/>
          <p:cNvSpPr/>
          <p:nvPr/>
        </p:nvSpPr>
        <p:spPr>
          <a:xfrm>
            <a:off x="6118200" y="3909960"/>
            <a:ext cx="2437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Tabaksteuer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 Box 17"/>
          <p:cNvSpPr/>
          <p:nvPr/>
        </p:nvSpPr>
        <p:spPr>
          <a:xfrm>
            <a:off x="6194520" y="5078520"/>
            <a:ext cx="2361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Zölle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 Box 18"/>
          <p:cNvSpPr/>
          <p:nvPr/>
        </p:nvSpPr>
        <p:spPr>
          <a:xfrm>
            <a:off x="6194520" y="5459400"/>
            <a:ext cx="2361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Grunderwerbsteuer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 Box 19"/>
          <p:cNvSpPr/>
          <p:nvPr/>
        </p:nvSpPr>
        <p:spPr>
          <a:xfrm>
            <a:off x="6194520" y="5916600"/>
            <a:ext cx="2361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Börsenumsatzsteuer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 Box 20"/>
          <p:cNvSpPr/>
          <p:nvPr/>
        </p:nvSpPr>
        <p:spPr>
          <a:xfrm>
            <a:off x="5584680" y="2081160"/>
            <a:ext cx="2514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Verbrauchssteuern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 Box 21"/>
          <p:cNvSpPr/>
          <p:nvPr/>
        </p:nvSpPr>
        <p:spPr>
          <a:xfrm>
            <a:off x="5584680" y="4697280"/>
            <a:ext cx="2590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Verkehrssteuern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Line 33"/>
          <p:cNvSpPr/>
          <p:nvPr/>
        </p:nvSpPr>
        <p:spPr>
          <a:xfrm>
            <a:off x="5889600" y="2462040"/>
            <a:ext cx="360" cy="2012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" name="Line 34"/>
          <p:cNvSpPr/>
          <p:nvPr/>
        </p:nvSpPr>
        <p:spPr>
          <a:xfrm>
            <a:off x="5889600" y="5078160"/>
            <a:ext cx="360" cy="99072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" name="Line 35"/>
          <p:cNvSpPr/>
          <p:nvPr/>
        </p:nvSpPr>
        <p:spPr>
          <a:xfrm>
            <a:off x="5889600" y="2766960"/>
            <a:ext cx="30456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" name="Line 36"/>
          <p:cNvSpPr/>
          <p:nvPr/>
        </p:nvSpPr>
        <p:spPr>
          <a:xfrm>
            <a:off x="5889600" y="3224160"/>
            <a:ext cx="30456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4" name="Line 37"/>
          <p:cNvSpPr/>
          <p:nvPr/>
        </p:nvSpPr>
        <p:spPr>
          <a:xfrm>
            <a:off x="5889600" y="3681360"/>
            <a:ext cx="30456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5" name="Line 38"/>
          <p:cNvSpPr/>
          <p:nvPr/>
        </p:nvSpPr>
        <p:spPr>
          <a:xfrm>
            <a:off x="5889600" y="4138560"/>
            <a:ext cx="30456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6" name="Line 39"/>
          <p:cNvSpPr/>
          <p:nvPr/>
        </p:nvSpPr>
        <p:spPr>
          <a:xfrm>
            <a:off x="5889600" y="5688000"/>
            <a:ext cx="30456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7" name="Line 40"/>
          <p:cNvSpPr/>
          <p:nvPr/>
        </p:nvSpPr>
        <p:spPr>
          <a:xfrm>
            <a:off x="5889600" y="5230800"/>
            <a:ext cx="30456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8" name="Line 41"/>
          <p:cNvSpPr/>
          <p:nvPr/>
        </p:nvSpPr>
        <p:spPr>
          <a:xfrm>
            <a:off x="5889600" y="6068880"/>
            <a:ext cx="30456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9" name="Text Box 45"/>
          <p:cNvSpPr/>
          <p:nvPr/>
        </p:nvSpPr>
        <p:spPr>
          <a:xfrm>
            <a:off x="2289240" y="5891040"/>
            <a:ext cx="2895120" cy="81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* Lohnsteuer und veranlagte  </a:t>
            </a:r>
            <a:br>
              <a:rPr sz="1400"/>
            </a:b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 Einkommensteuer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de-DE" sz="1400" spc="-1" strike="noStrike" baseline="30000">
                <a:solidFill>
                  <a:schemeClr val="dk1"/>
                </a:solidFill>
                <a:latin typeface="Arial"/>
              </a:rPr>
              <a:t>1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Seit 1997 nicht mehr erhoben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 Box 46"/>
          <p:cNvSpPr/>
          <p:nvPr/>
        </p:nvSpPr>
        <p:spPr>
          <a:xfrm>
            <a:off x="1908000" y="2081160"/>
            <a:ext cx="2666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Personensteuern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 Box 47"/>
          <p:cNvSpPr/>
          <p:nvPr/>
        </p:nvSpPr>
        <p:spPr>
          <a:xfrm>
            <a:off x="1832040" y="4595760"/>
            <a:ext cx="2133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Sachsteuern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Line 50"/>
          <p:cNvSpPr/>
          <p:nvPr/>
        </p:nvSpPr>
        <p:spPr>
          <a:xfrm>
            <a:off x="2060280" y="4976640"/>
            <a:ext cx="360" cy="76212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43" name="Text Box 16"/>
          <p:cNvSpPr/>
          <p:nvPr/>
        </p:nvSpPr>
        <p:spPr>
          <a:xfrm>
            <a:off x="6118200" y="4290840"/>
            <a:ext cx="24379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CO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2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-Steuer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Line 38"/>
          <p:cNvSpPr/>
          <p:nvPr/>
        </p:nvSpPr>
        <p:spPr>
          <a:xfrm>
            <a:off x="5889600" y="4474080"/>
            <a:ext cx="30456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1</TotalTime>
  <Application>LibreOffice/24.2.7.2$Linux_X86_64 LibreOffice_project/420$Build-2</Application>
  <AppVersion>15.0000</AppVersion>
  <Words>2206</Words>
  <Paragraphs>378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Lisa Koch</dc:creator>
  <dc:description/>
  <dc:language>en-GB</dc:language>
  <cp:lastModifiedBy/>
  <cp:lastPrinted>2020-04-29T06:56:35Z</cp:lastPrinted>
  <dcterms:modified xsi:type="dcterms:W3CDTF">2026-04-13T16:20:45Z</dcterms:modified>
  <cp:revision>335</cp:revision>
  <dc:subject/>
  <dc:title>Wirtschaftswissenschaftliche Grundlagen: Unternehmen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On-screen Show (4:3)</vt:lpwstr>
  </property>
  <property fmtid="{D5CDD505-2E9C-101B-9397-08002B2CF9AE}" pid="4" name="Slides">
    <vt:i4>32</vt:i4>
  </property>
</Properties>
</file>