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2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2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4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12.xml" ContentType="application/vnd.openxmlformats-officedocument.theme+xml"/>
  <Override PartName="/ppt/theme/theme3.xml" ContentType="application/vnd.openxmlformats-officedocument.theme+xml"/>
  <Override PartName="/ppt/theme/theme13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10.xml" ContentType="application/vnd.openxmlformats-officedocument.theme+xml"/>
  <Override PartName="/ppt/theme/theme9.xml" ContentType="application/vnd.openxmlformats-officedocument.theme+xml"/>
  <Override PartName="/ppt/_rels/presentation.xml.rels" ContentType="application/vnd.openxmlformats-package.relationships+xml"/>
  <Override PartName="/ppt/media/image13.png" ContentType="image/png"/>
  <Override PartName="/ppt/media/image9.png" ContentType="image/png"/>
  <Override PartName="/ppt/media/image8.png" ContentType="image/png"/>
  <Override PartName="/ppt/media/image12.jpeg" ContentType="image/jpeg"/>
  <Override PartName="/ppt/media/image11.png" ContentType="image/png"/>
  <Override PartName="/ppt/media/image18.jpeg" ContentType="image/jpeg"/>
  <Override PartName="/ppt/media/image16.jpeg" ContentType="image/jpeg"/>
  <Override PartName="/ppt/media/image2.jpeg" ContentType="image/jpeg"/>
  <Override PartName="/ppt/media/image3.png" ContentType="image/png"/>
  <Override PartName="/ppt/media/image4.wmf" ContentType="image/x-wmf"/>
  <Override PartName="/ppt/media/image5.png" ContentType="image/png"/>
  <Override PartName="/ppt/media/image14.png" ContentType="image/png"/>
  <Override PartName="/ppt/media/image15.png" ContentType="image/png"/>
  <Override PartName="/ppt/media/image6.png" ContentType="image/png"/>
  <Override PartName="/ppt/media/image10.png" ContentType="image/png"/>
  <Override PartName="/ppt/media/image1.png" ContentType="image/png"/>
  <Override PartName="/ppt/media/image17.jpeg" ContentType="image/jpeg"/>
  <Override PartName="/ppt/media/image7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embeddings/oleObject1.bin" ContentType="application/vnd.openxmlformats-officedocument.oleObject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26.xml.rels" ContentType="application/vnd.openxmlformats-package.relationships+xml"/>
  <Override PartName="/ppt/slides/_rels/slide13.xml.rels" ContentType="application/vnd.openxmlformats-package.relationships+xml"/>
  <Override PartName="/ppt/slides/_rels/slide25.xml.rels" ContentType="application/vnd.openxmlformats-package.relationships+xml"/>
  <Override PartName="/ppt/slides/_rels/slide12.xml.rels" ContentType="application/vnd.openxmlformats-package.relationships+xml"/>
  <Override PartName="/ppt/slides/_rels/slide24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25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24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</p:sldIdLst>
  <p:sldSz cx="9144000" cy="6858000"/>
  <p:notesSz cx="7099300" cy="102346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notesMaster" Target="notesMasters/notesMaster1.xml"/><Relationship Id="rId16" Type="http://schemas.openxmlformats.org/officeDocument/2006/relationships/slide" Target="slides/slide1.xml"/><Relationship Id="rId17" Type="http://schemas.openxmlformats.org/officeDocument/2006/relationships/slide" Target="slides/slide2.xml"/><Relationship Id="rId18" Type="http://schemas.openxmlformats.org/officeDocument/2006/relationships/slide" Target="slides/slide3.xml"/><Relationship Id="rId19" Type="http://schemas.openxmlformats.org/officeDocument/2006/relationships/slide" Target="slides/slide4.xml"/><Relationship Id="rId20" Type="http://schemas.openxmlformats.org/officeDocument/2006/relationships/slide" Target="slides/slide5.xml"/><Relationship Id="rId21" Type="http://schemas.openxmlformats.org/officeDocument/2006/relationships/slide" Target="slides/slide6.xml"/><Relationship Id="rId22" Type="http://schemas.openxmlformats.org/officeDocument/2006/relationships/slide" Target="slides/slide7.xml"/><Relationship Id="rId23" Type="http://schemas.openxmlformats.org/officeDocument/2006/relationships/slide" Target="slides/slide8.xml"/><Relationship Id="rId24" Type="http://schemas.openxmlformats.org/officeDocument/2006/relationships/slide" Target="slides/slide9.xml"/><Relationship Id="rId25" Type="http://schemas.openxmlformats.org/officeDocument/2006/relationships/slide" Target="slides/slide10.xml"/><Relationship Id="rId26" Type="http://schemas.openxmlformats.org/officeDocument/2006/relationships/slide" Target="slides/slide11.xml"/><Relationship Id="rId27" Type="http://schemas.openxmlformats.org/officeDocument/2006/relationships/slide" Target="slides/slide12.xml"/><Relationship Id="rId28" Type="http://schemas.openxmlformats.org/officeDocument/2006/relationships/slide" Target="slides/slide13.xml"/><Relationship Id="rId29" Type="http://schemas.openxmlformats.org/officeDocument/2006/relationships/slide" Target="slides/slide14.xml"/><Relationship Id="rId30" Type="http://schemas.openxmlformats.org/officeDocument/2006/relationships/slide" Target="slides/slide15.xml"/><Relationship Id="rId31" Type="http://schemas.openxmlformats.org/officeDocument/2006/relationships/slide" Target="slides/slide16.xml"/><Relationship Id="rId32" Type="http://schemas.openxmlformats.org/officeDocument/2006/relationships/slide" Target="slides/slide17.xml"/><Relationship Id="rId33" Type="http://schemas.openxmlformats.org/officeDocument/2006/relationships/slide" Target="slides/slide18.xml"/><Relationship Id="rId34" Type="http://schemas.openxmlformats.org/officeDocument/2006/relationships/slide" Target="slides/slide19.xml"/><Relationship Id="rId35" Type="http://schemas.openxmlformats.org/officeDocument/2006/relationships/slide" Target="slides/slide20.xml"/><Relationship Id="rId36" Type="http://schemas.openxmlformats.org/officeDocument/2006/relationships/slide" Target="slides/slide21.xml"/><Relationship Id="rId37" Type="http://schemas.openxmlformats.org/officeDocument/2006/relationships/slide" Target="slides/slide22.xml"/><Relationship Id="rId38" Type="http://schemas.openxmlformats.org/officeDocument/2006/relationships/slide" Target="slides/slide23.xml"/><Relationship Id="rId39" Type="http://schemas.openxmlformats.org/officeDocument/2006/relationships/slide" Target="slides/slide24.xml"/><Relationship Id="rId40" Type="http://schemas.openxmlformats.org/officeDocument/2006/relationships/slide" Target="slides/slide25.xml"/><Relationship Id="rId41" Type="http://schemas.openxmlformats.org/officeDocument/2006/relationships/slide" Target="slides/slide26.xml"/><Relationship Id="rId42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2400" spc="-1" strike="noStrike">
                <a:solidFill>
                  <a:schemeClr val="dk1"/>
                </a:solidFill>
                <a:latin typeface="Book Antiqua"/>
              </a:rPr>
              <a:t>Click to move the slide</a:t>
            </a: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Click to edit the notes' format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&lt;header&gt;</a:t>
            </a:r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GB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GB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GB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3D9AD175-9691-41EB-BA83-2E0C396F34DF}" type="slidenum"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sldNum" idx="4"/>
          </p:nvPr>
        </p:nvSpPr>
        <p:spPr>
          <a:xfrm>
            <a:off x="4022640" y="9721800"/>
            <a:ext cx="3076200" cy="512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</a:pPr>
            <a:fld id="{A14FD5C3-DECB-4338-9602-70D79BC57587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2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600" cy="4930560"/>
          </a:xfrm>
          <a:prstGeom prst="rect">
            <a:avLst/>
          </a:prstGeom>
          <a:ln w="0">
            <a:noFill/>
          </a:ln>
        </p:spPr>
      </p:sp>
      <p:sp>
        <p:nvSpPr>
          <p:cNvPr id="463" name="PlaceHolder 3"/>
          <p:cNvSpPr>
            <a:spLocks noGrp="1"/>
          </p:cNvSpPr>
          <p:nvPr>
            <p:ph type="body"/>
          </p:nvPr>
        </p:nvSpPr>
        <p:spPr>
          <a:xfrm>
            <a:off x="407880" y="5565600"/>
            <a:ext cx="5962320" cy="3901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3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Text Box 14"/>
          <p:cNvSpPr/>
          <p:nvPr/>
        </p:nvSpPr>
        <p:spPr>
          <a:xfrm>
            <a:off x="762120" y="6248520"/>
            <a:ext cx="60912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4BC63749-D6BC-4974-A673-A814FFF2C809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26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360" cy="7347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Titelmasterformat durch Klicken 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bearbeiten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chemeClr val="dk1"/>
                </a:solidFill>
                <a:latin typeface="Times New Roman"/>
              </a:rPr>
              <a:t>Click to edit the outline text format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chemeClr val="dk1"/>
                </a:solidFill>
                <a:latin typeface="Times New Roman"/>
              </a:rPr>
              <a:t>Second Outline Level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Times New Roman"/>
              </a:rPr>
              <a:t>Third Outline Level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chemeClr val="dk1"/>
                </a:solidFill>
                <a:latin typeface="Times New Roman"/>
              </a:rPr>
              <a:t>Fourth Outline Level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Times New Roman"/>
              </a:rPr>
              <a:t>Fifth Outline Level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Times New Roman"/>
              </a:rPr>
              <a:t>Sixth Outline Level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Times New Roman"/>
              </a:rPr>
              <a:t>Seventh Outline Level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Box 14"/>
          <p:cNvSpPr/>
          <p:nvPr/>
        </p:nvSpPr>
        <p:spPr>
          <a:xfrm>
            <a:off x="762120" y="6248520"/>
            <a:ext cx="60912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4904BF1A-0428-428B-A4C8-A59369FC1D03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4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360" cy="734760"/>
          </a:xfrm>
          <a:prstGeom prst="rect">
            <a:avLst/>
          </a:prstGeom>
          <a:ln w="0">
            <a:noFill/>
          </a:ln>
        </p:spPr>
      </p:pic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Titelmasterformat durch Klicken bearbeiten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chemeClr val="dk1"/>
                </a:solidFill>
                <a:latin typeface="Times New Roman"/>
              </a:rPr>
              <a:t>Click to edit the outline text format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chemeClr val="dk1"/>
                </a:solidFill>
                <a:latin typeface="Times New Roman"/>
              </a:rPr>
              <a:t>Second Outline Level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Times New Roman"/>
              </a:rPr>
              <a:t>Third Outline Level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chemeClr val="dk1"/>
                </a:solidFill>
                <a:latin typeface="Times New Roman"/>
              </a:rPr>
              <a:t>Fourth Outline Level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Times New Roman"/>
              </a:rPr>
              <a:t>Fifth Outline Level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Times New Roman"/>
              </a:rPr>
              <a:t>Sixth Outline Level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Times New Roman"/>
              </a:rPr>
              <a:t>Seventh Outline Level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 Box 14"/>
          <p:cNvSpPr/>
          <p:nvPr/>
        </p:nvSpPr>
        <p:spPr>
          <a:xfrm>
            <a:off x="762120" y="6248520"/>
            <a:ext cx="60912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0ACBC1D0-D17D-472B-876E-311A36EB0553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9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360" cy="73476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3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Box 14"/>
          <p:cNvSpPr/>
          <p:nvPr/>
        </p:nvSpPr>
        <p:spPr>
          <a:xfrm>
            <a:off x="762120" y="6248520"/>
            <a:ext cx="60912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DCD19319-C7AF-479F-AC74-57FB2838DD0E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1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360" cy="734760"/>
          </a:xfrm>
          <a:prstGeom prst="rect">
            <a:avLst/>
          </a:prstGeom>
          <a:ln w="0">
            <a:noFill/>
          </a:ln>
        </p:spPr>
      </p:pic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Titelmasterformat durch Klicken bearbeiten</a:t>
            </a:r>
            <a:endParaRPr b="0" lang="en-US" sz="20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3200" spc="-1" strike="noStrike">
                <a:solidFill>
                  <a:schemeClr val="dk1"/>
                </a:solidFill>
                <a:latin typeface="Times New Roman"/>
              </a:rPr>
              <a:t>Textmasterformate durch Klicken bearbeiten</a:t>
            </a:r>
            <a:endParaRPr b="0" lang="en-US" sz="3200" spc="-1" strike="noStrike">
              <a:solidFill>
                <a:schemeClr val="dk1"/>
              </a:solidFill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800" spc="-1" strike="noStrike">
                <a:solidFill>
                  <a:schemeClr val="dk1"/>
                </a:solidFill>
                <a:latin typeface="Times New Roman"/>
              </a:rPr>
              <a:t>Zweite Ebene</a:t>
            </a:r>
            <a:endParaRPr b="0" lang="en-US" sz="2800" spc="-1" strike="noStrike">
              <a:solidFill>
                <a:schemeClr val="dk1"/>
              </a:solidFill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400" spc="-1" strike="noStrike">
                <a:solidFill>
                  <a:schemeClr val="dk1"/>
                </a:solidFill>
                <a:latin typeface="Times New Roman"/>
              </a:rPr>
              <a:t>Dritte Ebene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Times New Roman"/>
              </a:rPr>
              <a:t>Vierte Ebene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000" spc="-1" strike="noStrike">
                <a:solidFill>
                  <a:schemeClr val="dk1"/>
                </a:solidFill>
                <a:latin typeface="Times New Roman"/>
              </a:rPr>
              <a:t>Fünfte Ebene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7800" cy="4690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chemeClr val="dk1"/>
                </a:solidFill>
                <a:latin typeface="Times New Roman"/>
              </a:rPr>
              <a:t>Textmasterformate durch Klicken bearbeiten</a:t>
            </a:r>
            <a:endParaRPr b="0" lang="en-US" sz="1400" spc="-1" strike="noStrike">
              <a:solidFill>
                <a:schemeClr val="dk1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3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 Box 14"/>
          <p:cNvSpPr/>
          <p:nvPr/>
        </p:nvSpPr>
        <p:spPr>
          <a:xfrm>
            <a:off x="762120" y="6248520"/>
            <a:ext cx="60912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793E7269-9F04-4B9A-B003-A8E5C2582B7B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6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360" cy="734760"/>
          </a:xfrm>
          <a:prstGeom prst="rect">
            <a:avLst/>
          </a:prstGeom>
          <a:ln w="0">
            <a:noFill/>
          </a:ln>
        </p:spPr>
      </p:pic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Titelmasterformat durch Klicken bearbeiten</a:t>
            </a:r>
            <a:endParaRPr b="0" lang="en-US" sz="20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chemeClr val="dk1"/>
                </a:solidFill>
                <a:latin typeface="Times New Roman"/>
              </a:rPr>
              <a:t>Click to edit the outline text format</a:t>
            </a:r>
            <a:endParaRPr b="0" lang="en-US" sz="3200" spc="-1" strike="noStrike">
              <a:solidFill>
                <a:schemeClr val="dk1"/>
              </a:solidFill>
              <a:latin typeface="Times New Roman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pc="-1" strike="noStrike">
                <a:solidFill>
                  <a:schemeClr val="dk1"/>
                </a:solidFill>
                <a:latin typeface="Times New Roman"/>
              </a:rPr>
              <a:t>Second Outline Level</a:t>
            </a:r>
            <a:endParaRPr b="0" lang="en-US" sz="3200" spc="-1" strike="noStrike">
              <a:solidFill>
                <a:schemeClr val="dk1"/>
              </a:solidFill>
              <a:latin typeface="Times New Roman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chemeClr val="dk1"/>
                </a:solidFill>
                <a:latin typeface="Times New Roman"/>
              </a:rPr>
              <a:t>Third Outline Level</a:t>
            </a:r>
            <a:endParaRPr b="0" lang="en-US" sz="3200" spc="-1" strike="noStrike">
              <a:solidFill>
                <a:schemeClr val="dk1"/>
              </a:solidFill>
              <a:latin typeface="Times New Roman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pc="-1" strike="noStrike">
                <a:solidFill>
                  <a:schemeClr val="dk1"/>
                </a:solidFill>
                <a:latin typeface="Times New Roman"/>
              </a:rPr>
              <a:t>Fourth Outline Level</a:t>
            </a:r>
            <a:endParaRPr b="0" lang="en-US" sz="3200" spc="-1" strike="noStrike">
              <a:solidFill>
                <a:schemeClr val="dk1"/>
              </a:solidFill>
              <a:latin typeface="Times New Roman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chemeClr val="dk1"/>
                </a:solidFill>
                <a:latin typeface="Times New Roman"/>
              </a:rPr>
              <a:t>Fifth Outline Level</a:t>
            </a:r>
            <a:endParaRPr b="0" lang="en-US" sz="3200" spc="-1" strike="noStrike">
              <a:solidFill>
                <a:schemeClr val="dk1"/>
              </a:solidFill>
              <a:latin typeface="Times New Roman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chemeClr val="dk1"/>
                </a:solidFill>
                <a:latin typeface="Times New Roman"/>
              </a:rPr>
              <a:t>Sixth Outline Level</a:t>
            </a:r>
            <a:endParaRPr b="0" lang="en-US" sz="3200" spc="-1" strike="noStrike">
              <a:solidFill>
                <a:schemeClr val="dk1"/>
              </a:solidFill>
              <a:latin typeface="Times New Roman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chemeClr val="dk1"/>
                </a:solidFill>
                <a:latin typeface="Times New Roman"/>
              </a:rPr>
              <a:t>Seventh Outline Level</a:t>
            </a:r>
            <a:endParaRPr b="0" lang="en-US" sz="32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1792440" y="5367240"/>
            <a:ext cx="5486040" cy="804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chemeClr val="dk1"/>
                </a:solidFill>
                <a:latin typeface="Times New Roman"/>
              </a:rPr>
              <a:t>Textmasterformate durch Klicken bearbeiten</a:t>
            </a:r>
            <a:endParaRPr b="0" lang="en-US" sz="1400" spc="-1" strike="noStrike">
              <a:solidFill>
                <a:schemeClr val="dk1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4"/>
          <p:cNvSpPr/>
          <p:nvPr/>
        </p:nvSpPr>
        <p:spPr>
          <a:xfrm>
            <a:off x="762120" y="6248520"/>
            <a:ext cx="60912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4F191226-2976-49F7-9741-178AF3EDF154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360" cy="734760"/>
          </a:xfrm>
          <a:prstGeom prst="rect">
            <a:avLst/>
          </a:prstGeom>
          <a:ln w="0">
            <a:noFill/>
          </a:ln>
        </p:spPr>
      </p:pic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Titelma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sterfor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mat 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durch 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Klicken 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bearbe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iten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1908000" y="1981080"/>
            <a:ext cx="69116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 vert="eaVer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400" spc="-1" strike="noStrike">
                <a:solidFill>
                  <a:schemeClr val="dk1"/>
                </a:solidFill>
                <a:latin typeface="Times New Roman"/>
              </a:rPr>
              <a:t>Textmasterformate durch Klicken bearbeiten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400" spc="-1" strike="noStrike">
                <a:solidFill>
                  <a:schemeClr val="dk1"/>
                </a:solidFill>
                <a:latin typeface="Times New Roman"/>
              </a:rPr>
              <a:t>Zweite Ebene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400" spc="-1" strike="noStrike">
                <a:solidFill>
                  <a:schemeClr val="dk1"/>
                </a:solidFill>
                <a:latin typeface="Times New Roman"/>
              </a:rPr>
              <a:t>Dritte Ebene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Times New Roman"/>
              </a:rPr>
              <a:t>Vierte Ebene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000" spc="-1" strike="noStrike">
                <a:solidFill>
                  <a:schemeClr val="dk1"/>
                </a:solidFill>
                <a:latin typeface="Times New Roman"/>
              </a:rPr>
              <a:t>Fünfte Ebene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4"/>
          <p:cNvSpPr/>
          <p:nvPr/>
        </p:nvSpPr>
        <p:spPr>
          <a:xfrm>
            <a:off x="762120" y="6248520"/>
            <a:ext cx="60912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18D792BA-7796-4FB8-A030-6F95D5379F62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360" cy="734760"/>
          </a:xfrm>
          <a:prstGeom prst="rect">
            <a:avLst/>
          </a:prstGeom>
          <a:ln w="0">
            <a:noFill/>
          </a:ln>
        </p:spPr>
      </p:pic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7093080" y="380880"/>
            <a:ext cx="1726920" cy="5714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 vert="eaVert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T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it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e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l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m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a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s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t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e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rf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o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r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m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a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t 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d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u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r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c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h 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K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li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c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k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e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n 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b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e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a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r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b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e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it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e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n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1908000" y="380880"/>
            <a:ext cx="5032080" cy="5714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 vert="eaVer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400" spc="-1" strike="noStrike">
                <a:solidFill>
                  <a:schemeClr val="dk1"/>
                </a:solidFill>
                <a:latin typeface="Times New Roman"/>
              </a:rPr>
              <a:t>Textmasterformate durch Klicken bearbeiten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400" spc="-1" strike="noStrike">
                <a:solidFill>
                  <a:schemeClr val="dk1"/>
                </a:solidFill>
                <a:latin typeface="Times New Roman"/>
              </a:rPr>
              <a:t>Zweite Ebene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400" spc="-1" strike="noStrike">
                <a:solidFill>
                  <a:schemeClr val="dk1"/>
                </a:solidFill>
                <a:latin typeface="Times New Roman"/>
              </a:rPr>
              <a:t>Dritte Ebene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Times New Roman"/>
              </a:rPr>
              <a:t>Vierte Ebene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000" spc="-1" strike="noStrike">
                <a:solidFill>
                  <a:schemeClr val="dk1"/>
                </a:solidFill>
                <a:latin typeface="Times New Roman"/>
              </a:rPr>
              <a:t>Fünfte Ebene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4"/>
          <p:cNvSpPr/>
          <p:nvPr/>
        </p:nvSpPr>
        <p:spPr>
          <a:xfrm>
            <a:off x="762120" y="6248520"/>
            <a:ext cx="60912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318D206A-480C-418F-871F-92B3E93625D9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360" cy="734760"/>
          </a:xfrm>
          <a:prstGeom prst="rect">
            <a:avLst/>
          </a:prstGeom>
          <a:ln w="0">
            <a:noFill/>
          </a:ln>
        </p:spPr>
      </p:pic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T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it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e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l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m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a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s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t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e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rf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o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r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m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a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t 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d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u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r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c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h 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K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li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c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k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e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n 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b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e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a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r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b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e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it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e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n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908000" y="1981080"/>
            <a:ext cx="6911640" cy="411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chemeClr val="dk1"/>
                </a:solidFill>
                <a:latin typeface="Times New Roman"/>
              </a:rPr>
              <a:t>Click to edit the outline text format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chemeClr val="dk1"/>
                </a:solidFill>
                <a:latin typeface="Times New Roman"/>
              </a:rPr>
              <a:t>Second Outline Level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chemeClr val="dk1"/>
                </a:solidFill>
                <a:latin typeface="Times New Roman"/>
              </a:rPr>
              <a:t>Third Outline Level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chemeClr val="dk1"/>
                </a:solidFill>
                <a:latin typeface="Times New Roman"/>
              </a:rPr>
              <a:t>Fourth Outline Level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chemeClr val="dk1"/>
                </a:solidFill>
                <a:latin typeface="Times New Roman"/>
              </a:rPr>
              <a:t>Fifth Outline Level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chemeClr val="dk1"/>
                </a:solidFill>
                <a:latin typeface="Times New Roman"/>
              </a:rPr>
              <a:t>Sixth Outline Level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chemeClr val="dk1"/>
                </a:solidFill>
                <a:latin typeface="Times New Roman"/>
              </a:rPr>
              <a:t>Seventh Outline Level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4"/>
          <p:cNvSpPr/>
          <p:nvPr/>
        </p:nvSpPr>
        <p:spPr>
          <a:xfrm>
            <a:off x="762120" y="6248520"/>
            <a:ext cx="60912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2B63940A-86E8-4C1E-9BFA-60ABD9BC5A6A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360" cy="734760"/>
          </a:xfrm>
          <a:prstGeom prst="rect">
            <a:avLst/>
          </a:prstGeom>
          <a:ln w="0">
            <a:noFill/>
          </a:ln>
        </p:spPr>
      </p:pic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T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it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e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l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m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a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s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t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e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rf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o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r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m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a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t 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d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u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r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c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h 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K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li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c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k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e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n 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b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e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a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r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b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e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it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e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n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908000" y="1981080"/>
            <a:ext cx="337932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400" spc="-1" strike="noStrike">
                <a:solidFill>
                  <a:schemeClr val="dk1"/>
                </a:solidFill>
                <a:latin typeface="Times New Roman"/>
              </a:rPr>
              <a:t>Textmasterformate durch Klicken bearbeiten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400" spc="-1" strike="noStrike">
                <a:solidFill>
                  <a:schemeClr val="dk1"/>
                </a:solidFill>
                <a:latin typeface="Times New Roman"/>
              </a:rPr>
              <a:t>Zweite Ebene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400" spc="-1" strike="noStrike">
                <a:solidFill>
                  <a:schemeClr val="dk1"/>
                </a:solidFill>
                <a:latin typeface="Times New Roman"/>
              </a:rPr>
              <a:t>Dritte Ebene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Times New Roman"/>
              </a:rPr>
              <a:t>Vierte Ebene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000" spc="-1" strike="noStrike">
                <a:solidFill>
                  <a:schemeClr val="dk1"/>
                </a:solidFill>
                <a:latin typeface="Times New Roman"/>
              </a:rPr>
              <a:t>Fünfte Ebene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440320" y="1981080"/>
            <a:ext cx="337932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400" spc="-1" strike="noStrike">
                <a:solidFill>
                  <a:schemeClr val="dk1"/>
                </a:solidFill>
                <a:latin typeface="Times New Roman"/>
              </a:rPr>
              <a:t>Textmasterformate durch Klicken bearbeiten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400" spc="-1" strike="noStrike">
                <a:solidFill>
                  <a:schemeClr val="dk1"/>
                </a:solidFill>
                <a:latin typeface="Times New Roman"/>
              </a:rPr>
              <a:t>Zweite Ebene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400" spc="-1" strike="noStrike">
                <a:solidFill>
                  <a:schemeClr val="dk1"/>
                </a:solidFill>
                <a:latin typeface="Times New Roman"/>
              </a:rPr>
              <a:t>Dritte Ebene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Times New Roman"/>
              </a:rPr>
              <a:t>Vierte Ebene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000" spc="-1" strike="noStrike">
                <a:solidFill>
                  <a:schemeClr val="dk1"/>
                </a:solidFill>
                <a:latin typeface="Times New Roman"/>
              </a:rPr>
              <a:t>Fünfte Ebene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4"/>
          <p:cNvSpPr/>
          <p:nvPr/>
        </p:nvSpPr>
        <p:spPr>
          <a:xfrm>
            <a:off x="762120" y="6248520"/>
            <a:ext cx="60912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52740AF9-7FCF-4BC5-82A6-8109729E3793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360" cy="734760"/>
          </a:xfrm>
          <a:prstGeom prst="rect">
            <a:avLst/>
          </a:prstGeom>
          <a:ln w="0">
            <a:noFill/>
          </a:ln>
        </p:spPr>
      </p:pic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T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i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t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e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l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m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a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s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t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e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r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f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o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r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m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a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t 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d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u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r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c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h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 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K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l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i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c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k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e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n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 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b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e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a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r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b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e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i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t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e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n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1908000" y="1981080"/>
            <a:ext cx="69116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400" spc="-1" strike="noStrike">
                <a:solidFill>
                  <a:schemeClr val="dk1"/>
                </a:solidFill>
                <a:latin typeface="Times New Roman"/>
              </a:rPr>
              <a:t>Textmasterformate durch Klicken bearbeiten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400" spc="-1" strike="noStrike">
                <a:solidFill>
                  <a:schemeClr val="dk1"/>
                </a:solidFill>
                <a:latin typeface="Times New Roman"/>
              </a:rPr>
              <a:t>Zweite Ebene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400" spc="-1" strike="noStrike">
                <a:solidFill>
                  <a:schemeClr val="dk1"/>
                </a:solidFill>
                <a:latin typeface="Times New Roman"/>
              </a:rPr>
              <a:t>Dritte Ebene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Times New Roman"/>
              </a:rPr>
              <a:t>Vierte Ebene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000" spc="-1" strike="noStrike">
                <a:solidFill>
                  <a:schemeClr val="dk1"/>
                </a:solidFill>
                <a:latin typeface="Times New Roman"/>
              </a:rPr>
              <a:t>Fünfte Ebene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14"/>
          <p:cNvSpPr/>
          <p:nvPr/>
        </p:nvSpPr>
        <p:spPr>
          <a:xfrm>
            <a:off x="762120" y="6248520"/>
            <a:ext cx="60912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FD7570FF-A315-4586-8F42-C432A657B61E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5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360" cy="734760"/>
          </a:xfrm>
          <a:prstGeom prst="rect">
            <a:avLst/>
          </a:prstGeom>
          <a:ln w="0">
            <a:noFill/>
          </a:ln>
        </p:spPr>
      </p:pic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de-DE" sz="4000" spc="-1" strike="noStrike" cap="all">
                <a:solidFill>
                  <a:schemeClr val="dk2"/>
                </a:solidFill>
                <a:latin typeface="Arial"/>
              </a:rPr>
              <a:t>T</a:t>
            </a:r>
            <a:r>
              <a:rPr b="1" lang="de-DE" sz="4000" spc="-1" strike="noStrike" cap="all">
                <a:solidFill>
                  <a:schemeClr val="dk2"/>
                </a:solidFill>
                <a:latin typeface="Arial"/>
              </a:rPr>
              <a:t>i</a:t>
            </a:r>
            <a:r>
              <a:rPr b="1" lang="de-DE" sz="4000" spc="-1" strike="noStrike" cap="all">
                <a:solidFill>
                  <a:schemeClr val="dk2"/>
                </a:solidFill>
                <a:latin typeface="Arial"/>
              </a:rPr>
              <a:t>t</a:t>
            </a:r>
            <a:r>
              <a:rPr b="1" lang="de-DE" sz="4000" spc="-1" strike="noStrike" cap="all">
                <a:solidFill>
                  <a:schemeClr val="dk2"/>
                </a:solidFill>
                <a:latin typeface="Arial"/>
              </a:rPr>
              <a:t>e</a:t>
            </a:r>
            <a:r>
              <a:rPr b="1" lang="de-DE" sz="4000" spc="-1" strike="noStrike" cap="all">
                <a:solidFill>
                  <a:schemeClr val="dk2"/>
                </a:solidFill>
                <a:latin typeface="Arial"/>
              </a:rPr>
              <a:t>l</a:t>
            </a:r>
            <a:r>
              <a:rPr b="1" lang="de-DE" sz="4000" spc="-1" strike="noStrike" cap="all">
                <a:solidFill>
                  <a:schemeClr val="dk2"/>
                </a:solidFill>
                <a:latin typeface="Arial"/>
              </a:rPr>
              <a:t>m</a:t>
            </a:r>
            <a:r>
              <a:rPr b="1" lang="de-DE" sz="4000" spc="-1" strike="noStrike" cap="all">
                <a:solidFill>
                  <a:schemeClr val="dk2"/>
                </a:solidFill>
                <a:latin typeface="Arial"/>
              </a:rPr>
              <a:t>a</a:t>
            </a:r>
            <a:r>
              <a:rPr b="1" lang="de-DE" sz="4000" spc="-1" strike="noStrike" cap="all">
                <a:solidFill>
                  <a:schemeClr val="dk2"/>
                </a:solidFill>
                <a:latin typeface="Arial"/>
              </a:rPr>
              <a:t>s</a:t>
            </a:r>
            <a:r>
              <a:rPr b="1" lang="de-DE" sz="4000" spc="-1" strike="noStrike" cap="all">
                <a:solidFill>
                  <a:schemeClr val="dk2"/>
                </a:solidFill>
                <a:latin typeface="Arial"/>
              </a:rPr>
              <a:t>t</a:t>
            </a:r>
            <a:r>
              <a:rPr b="1" lang="de-DE" sz="4000" spc="-1" strike="noStrike" cap="all">
                <a:solidFill>
                  <a:schemeClr val="dk2"/>
                </a:solidFill>
                <a:latin typeface="Arial"/>
              </a:rPr>
              <a:t>e</a:t>
            </a:r>
            <a:r>
              <a:rPr b="1" lang="de-DE" sz="4000" spc="-1" strike="noStrike" cap="all">
                <a:solidFill>
                  <a:schemeClr val="dk2"/>
                </a:solidFill>
                <a:latin typeface="Arial"/>
              </a:rPr>
              <a:t>r</a:t>
            </a:r>
            <a:r>
              <a:rPr b="1" lang="de-DE" sz="4000" spc="-1" strike="noStrike" cap="all">
                <a:solidFill>
                  <a:schemeClr val="dk2"/>
                </a:solidFill>
                <a:latin typeface="Arial"/>
              </a:rPr>
              <a:t>f</a:t>
            </a:r>
            <a:r>
              <a:rPr b="1" lang="de-DE" sz="4000" spc="-1" strike="noStrike" cap="all">
                <a:solidFill>
                  <a:schemeClr val="dk2"/>
                </a:solidFill>
                <a:latin typeface="Arial"/>
              </a:rPr>
              <a:t>o</a:t>
            </a:r>
            <a:r>
              <a:rPr b="1" lang="de-DE" sz="4000" spc="-1" strike="noStrike" cap="all">
                <a:solidFill>
                  <a:schemeClr val="dk2"/>
                </a:solidFill>
                <a:latin typeface="Arial"/>
              </a:rPr>
              <a:t>r</a:t>
            </a:r>
            <a:r>
              <a:rPr b="1" lang="de-DE" sz="4000" spc="-1" strike="noStrike" cap="all">
                <a:solidFill>
                  <a:schemeClr val="dk2"/>
                </a:solidFill>
                <a:latin typeface="Arial"/>
              </a:rPr>
              <a:t>m</a:t>
            </a:r>
            <a:r>
              <a:rPr b="1" lang="de-DE" sz="4000" spc="-1" strike="noStrike" cap="all">
                <a:solidFill>
                  <a:schemeClr val="dk2"/>
                </a:solidFill>
                <a:latin typeface="Arial"/>
              </a:rPr>
              <a:t>a</a:t>
            </a:r>
            <a:r>
              <a:rPr b="1" lang="de-DE" sz="4000" spc="-1" strike="noStrike" cap="all">
                <a:solidFill>
                  <a:schemeClr val="dk2"/>
                </a:solidFill>
                <a:latin typeface="Arial"/>
              </a:rPr>
              <a:t>t</a:t>
            </a:r>
            <a:r>
              <a:rPr b="1" lang="de-DE" sz="4000" spc="-1" strike="noStrike" cap="all">
                <a:solidFill>
                  <a:schemeClr val="dk2"/>
                </a:solidFill>
                <a:latin typeface="Arial"/>
              </a:rPr>
              <a:t> </a:t>
            </a:r>
            <a:r>
              <a:rPr b="1" lang="de-DE" sz="4000" spc="-1" strike="noStrike" cap="all">
                <a:solidFill>
                  <a:schemeClr val="dk2"/>
                </a:solidFill>
                <a:latin typeface="Arial"/>
              </a:rPr>
              <a:t>d</a:t>
            </a:r>
            <a:r>
              <a:rPr b="1" lang="de-DE" sz="4000" spc="-1" strike="noStrike" cap="all">
                <a:solidFill>
                  <a:schemeClr val="dk2"/>
                </a:solidFill>
                <a:latin typeface="Arial"/>
              </a:rPr>
              <a:t>u</a:t>
            </a:r>
            <a:r>
              <a:rPr b="1" lang="de-DE" sz="4000" spc="-1" strike="noStrike" cap="all">
                <a:solidFill>
                  <a:schemeClr val="dk2"/>
                </a:solidFill>
                <a:latin typeface="Arial"/>
              </a:rPr>
              <a:t>r</a:t>
            </a:r>
            <a:r>
              <a:rPr b="1" lang="de-DE" sz="4000" spc="-1" strike="noStrike" cap="all">
                <a:solidFill>
                  <a:schemeClr val="dk2"/>
                </a:solidFill>
                <a:latin typeface="Arial"/>
              </a:rPr>
              <a:t>c</a:t>
            </a:r>
            <a:r>
              <a:rPr b="1" lang="de-DE" sz="4000" spc="-1" strike="noStrike" cap="all">
                <a:solidFill>
                  <a:schemeClr val="dk2"/>
                </a:solidFill>
                <a:latin typeface="Arial"/>
              </a:rPr>
              <a:t>h</a:t>
            </a:r>
            <a:r>
              <a:rPr b="1" lang="de-DE" sz="4000" spc="-1" strike="noStrike" cap="all">
                <a:solidFill>
                  <a:schemeClr val="dk2"/>
                </a:solidFill>
                <a:latin typeface="Arial"/>
              </a:rPr>
              <a:t> </a:t>
            </a:r>
            <a:r>
              <a:rPr b="1" lang="de-DE" sz="4000" spc="-1" strike="noStrike" cap="all">
                <a:solidFill>
                  <a:schemeClr val="dk2"/>
                </a:solidFill>
                <a:latin typeface="Arial"/>
              </a:rPr>
              <a:t>K</a:t>
            </a:r>
            <a:r>
              <a:rPr b="1" lang="de-DE" sz="4000" spc="-1" strike="noStrike" cap="all">
                <a:solidFill>
                  <a:schemeClr val="dk2"/>
                </a:solidFill>
                <a:latin typeface="Arial"/>
              </a:rPr>
              <a:t>l</a:t>
            </a:r>
            <a:r>
              <a:rPr b="1" lang="de-DE" sz="4000" spc="-1" strike="noStrike" cap="all">
                <a:solidFill>
                  <a:schemeClr val="dk2"/>
                </a:solidFill>
                <a:latin typeface="Arial"/>
              </a:rPr>
              <a:t>i</a:t>
            </a:r>
            <a:r>
              <a:rPr b="1" lang="de-DE" sz="4000" spc="-1" strike="noStrike" cap="all">
                <a:solidFill>
                  <a:schemeClr val="dk2"/>
                </a:solidFill>
                <a:latin typeface="Arial"/>
              </a:rPr>
              <a:t>c</a:t>
            </a:r>
            <a:r>
              <a:rPr b="1" lang="de-DE" sz="4000" spc="-1" strike="noStrike" cap="all">
                <a:solidFill>
                  <a:schemeClr val="dk2"/>
                </a:solidFill>
                <a:latin typeface="Arial"/>
              </a:rPr>
              <a:t>k</a:t>
            </a:r>
            <a:r>
              <a:rPr b="1" lang="de-DE" sz="4000" spc="-1" strike="noStrike" cap="all">
                <a:solidFill>
                  <a:schemeClr val="dk2"/>
                </a:solidFill>
                <a:latin typeface="Arial"/>
              </a:rPr>
              <a:t>e</a:t>
            </a:r>
            <a:r>
              <a:rPr b="1" lang="de-DE" sz="4000" spc="-1" strike="noStrike" cap="all">
                <a:solidFill>
                  <a:schemeClr val="dk2"/>
                </a:solidFill>
                <a:latin typeface="Arial"/>
              </a:rPr>
              <a:t>n</a:t>
            </a:r>
            <a:r>
              <a:rPr b="1" lang="de-DE" sz="4000" spc="-1" strike="noStrike" cap="all">
                <a:solidFill>
                  <a:schemeClr val="dk2"/>
                </a:solidFill>
                <a:latin typeface="Arial"/>
              </a:rPr>
              <a:t> </a:t>
            </a:r>
            <a:r>
              <a:rPr b="1" lang="de-DE" sz="4000" spc="-1" strike="noStrike" cap="all">
                <a:solidFill>
                  <a:schemeClr val="dk2"/>
                </a:solidFill>
                <a:latin typeface="Arial"/>
              </a:rPr>
              <a:t>b</a:t>
            </a:r>
            <a:r>
              <a:rPr b="1" lang="de-DE" sz="4000" spc="-1" strike="noStrike" cap="all">
                <a:solidFill>
                  <a:schemeClr val="dk2"/>
                </a:solidFill>
                <a:latin typeface="Arial"/>
              </a:rPr>
              <a:t>e</a:t>
            </a:r>
            <a:r>
              <a:rPr b="1" lang="de-DE" sz="4000" spc="-1" strike="noStrike" cap="all">
                <a:solidFill>
                  <a:schemeClr val="dk2"/>
                </a:solidFill>
                <a:latin typeface="Arial"/>
              </a:rPr>
              <a:t>a</a:t>
            </a:r>
            <a:r>
              <a:rPr b="1" lang="de-DE" sz="4000" spc="-1" strike="noStrike" cap="all">
                <a:solidFill>
                  <a:schemeClr val="dk2"/>
                </a:solidFill>
                <a:latin typeface="Arial"/>
              </a:rPr>
              <a:t>r</a:t>
            </a:r>
            <a:r>
              <a:rPr b="1" lang="de-DE" sz="4000" spc="-1" strike="noStrike" cap="all">
                <a:solidFill>
                  <a:schemeClr val="dk2"/>
                </a:solidFill>
                <a:latin typeface="Arial"/>
              </a:rPr>
              <a:t>b</a:t>
            </a:r>
            <a:r>
              <a:rPr b="1" lang="de-DE" sz="4000" spc="-1" strike="noStrike" cap="all">
                <a:solidFill>
                  <a:schemeClr val="dk2"/>
                </a:solidFill>
                <a:latin typeface="Arial"/>
              </a:rPr>
              <a:t>e</a:t>
            </a:r>
            <a:r>
              <a:rPr b="1" lang="de-DE" sz="4000" spc="-1" strike="noStrike" cap="all">
                <a:solidFill>
                  <a:schemeClr val="dk2"/>
                </a:solidFill>
                <a:latin typeface="Arial"/>
              </a:rPr>
              <a:t>i</a:t>
            </a:r>
            <a:r>
              <a:rPr b="1" lang="de-DE" sz="4000" spc="-1" strike="noStrike" cap="all">
                <a:solidFill>
                  <a:schemeClr val="dk2"/>
                </a:solidFill>
                <a:latin typeface="Arial"/>
              </a:rPr>
              <a:t>t</a:t>
            </a:r>
            <a:r>
              <a:rPr b="1" lang="de-DE" sz="4000" spc="-1" strike="noStrike" cap="all">
                <a:solidFill>
                  <a:schemeClr val="dk2"/>
                </a:solidFill>
                <a:latin typeface="Arial"/>
              </a:rPr>
              <a:t>e</a:t>
            </a:r>
            <a:r>
              <a:rPr b="1" lang="de-DE" sz="4000" spc="-1" strike="noStrike" cap="all">
                <a:solidFill>
                  <a:schemeClr val="dk2"/>
                </a:solidFill>
                <a:latin typeface="Arial"/>
              </a:rPr>
              <a:t>n</a:t>
            </a:r>
            <a:endParaRPr b="0" lang="en-US" sz="40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de-DE" sz="2000" spc="-1" strike="noStrike">
                <a:solidFill>
                  <a:schemeClr val="dk1"/>
                </a:solidFill>
                <a:latin typeface="Times New Roman"/>
              </a:rPr>
              <a:t>Textmasterformate durch Klicken bearbeiten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14"/>
          <p:cNvSpPr/>
          <p:nvPr/>
        </p:nvSpPr>
        <p:spPr>
          <a:xfrm>
            <a:off x="762120" y="6248520"/>
            <a:ext cx="60912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635739BD-B6BF-4FF8-AD98-26AD383EFDA1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9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360" cy="734760"/>
          </a:xfrm>
          <a:prstGeom prst="rect">
            <a:avLst/>
          </a:prstGeom>
          <a:ln w="0"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Ti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t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el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m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a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st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e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rf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o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r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m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a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t 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d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u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r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c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h 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K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li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c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k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e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n 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b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e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a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r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b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ei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t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e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n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1908000" y="1981080"/>
            <a:ext cx="337932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800" spc="-1" strike="noStrike">
                <a:solidFill>
                  <a:schemeClr val="dk1"/>
                </a:solidFill>
                <a:latin typeface="Times New Roman"/>
              </a:rPr>
              <a:t>Textmasterformate durch Klicken bearbeiten</a:t>
            </a:r>
            <a:endParaRPr b="0" lang="en-US" sz="2800" spc="-1" strike="noStrike">
              <a:solidFill>
                <a:schemeClr val="dk1"/>
              </a:solidFill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400" spc="-1" strike="noStrike">
                <a:solidFill>
                  <a:schemeClr val="dk1"/>
                </a:solidFill>
                <a:latin typeface="Times New Roman"/>
              </a:rPr>
              <a:t>Zweite Ebene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000" spc="-1" strike="noStrike">
                <a:solidFill>
                  <a:schemeClr val="dk1"/>
                </a:solidFill>
                <a:latin typeface="Times New Roman"/>
              </a:rPr>
              <a:t>Dritte Ebene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3" marL="1600200" indent="-22860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Times New Roman"/>
              </a:rPr>
              <a:t>Vierte Ebene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lvl="4" marL="2057400" indent="-22860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Times New Roman"/>
              </a:rPr>
              <a:t>Fünfte Ebene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5440320" y="1981080"/>
            <a:ext cx="337932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800" spc="-1" strike="noStrike">
                <a:solidFill>
                  <a:schemeClr val="dk1"/>
                </a:solidFill>
                <a:latin typeface="Times New Roman"/>
              </a:rPr>
              <a:t>Textmasterformate durch Klicken bearbeiten</a:t>
            </a:r>
            <a:endParaRPr b="0" lang="en-US" sz="2800" spc="-1" strike="noStrike">
              <a:solidFill>
                <a:schemeClr val="dk1"/>
              </a:solidFill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400" spc="-1" strike="noStrike">
                <a:solidFill>
                  <a:schemeClr val="dk1"/>
                </a:solidFill>
                <a:latin typeface="Times New Roman"/>
              </a:rPr>
              <a:t>Zweite Ebene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000" spc="-1" strike="noStrike">
                <a:solidFill>
                  <a:schemeClr val="dk1"/>
                </a:solidFill>
                <a:latin typeface="Times New Roman"/>
              </a:rPr>
              <a:t>Dritte Ebene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3" marL="1600200" indent="-22860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Times New Roman"/>
              </a:rPr>
              <a:t>Vierte Ebene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lvl="4" marL="2057400" indent="-22860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Times New Roman"/>
              </a:rPr>
              <a:t>Fünfte Ebene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/>
          <p:nvPr/>
        </p:nvSpPr>
        <p:spPr>
          <a:xfrm>
            <a:off x="762120" y="6248520"/>
            <a:ext cx="60912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BF3CBEF7-FA2B-438B-8FF9-80176F3FBA43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360" cy="734760"/>
          </a:xfrm>
          <a:prstGeom prst="rect">
            <a:avLst/>
          </a:prstGeom>
          <a:ln w="0">
            <a:noFill/>
          </a:ln>
        </p:spPr>
      </p:pic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Titelmasterformat durch Klicken bearbeiten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920" cy="639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de-DE" sz="2400" spc="-1" strike="noStrike">
                <a:solidFill>
                  <a:schemeClr val="dk1"/>
                </a:solidFill>
                <a:latin typeface="Times New Roman"/>
              </a:rPr>
              <a:t>Textmasterformate durch Klicken bearbeiten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9920" cy="3951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400" spc="-1" strike="noStrike">
                <a:solidFill>
                  <a:schemeClr val="dk1"/>
                </a:solidFill>
                <a:latin typeface="Times New Roman"/>
              </a:rPr>
              <a:t>Textmasterformate durch Klicken bearbeiten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Times New Roman"/>
              </a:rPr>
              <a:t>Zweite Ebene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Times New Roman"/>
              </a:rPr>
              <a:t>Dritte Ebene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lvl="3" marL="1600200" indent="-22860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1600" spc="-1" strike="noStrike">
                <a:solidFill>
                  <a:schemeClr val="dk1"/>
                </a:solidFill>
                <a:latin typeface="Times New Roman"/>
              </a:rPr>
              <a:t>Vierte Ebene</a:t>
            </a:r>
            <a:endParaRPr b="0" lang="en-US" sz="1600" spc="-1" strike="noStrike">
              <a:solidFill>
                <a:schemeClr val="dk1"/>
              </a:solidFill>
              <a:latin typeface="Times New Roman"/>
            </a:endParaRPr>
          </a:p>
          <a:p>
            <a:pPr lvl="4" marL="2057400" indent="-22860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600" spc="-1" strike="noStrike">
                <a:solidFill>
                  <a:schemeClr val="dk1"/>
                </a:solidFill>
                <a:latin typeface="Times New Roman"/>
              </a:rPr>
              <a:t>Fünfte Ebene</a:t>
            </a:r>
            <a:endParaRPr b="0" lang="en-US" sz="16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de-DE" sz="2400" spc="-1" strike="noStrike">
                <a:solidFill>
                  <a:schemeClr val="dk1"/>
                </a:solidFill>
                <a:latin typeface="Times New Roman"/>
              </a:rPr>
              <a:t>Textmasterformate durch Klicken bearbeiten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41360" cy="3951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400" spc="-1" strike="noStrike">
                <a:solidFill>
                  <a:schemeClr val="dk1"/>
                </a:solidFill>
                <a:latin typeface="Times New Roman"/>
              </a:rPr>
              <a:t>Textmasterformate durch Klicken bearbeiten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Times New Roman"/>
              </a:rPr>
              <a:t>Zweite Ebene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Times New Roman"/>
              </a:rPr>
              <a:t>Dritte Ebene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lvl="3" marL="1600200" indent="-22860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1600" spc="-1" strike="noStrike">
                <a:solidFill>
                  <a:schemeClr val="dk1"/>
                </a:solidFill>
                <a:latin typeface="Times New Roman"/>
              </a:rPr>
              <a:t>Vierte Ebene</a:t>
            </a:r>
            <a:endParaRPr b="0" lang="en-US" sz="1600" spc="-1" strike="noStrike">
              <a:solidFill>
                <a:schemeClr val="dk1"/>
              </a:solidFill>
              <a:latin typeface="Times New Roman"/>
            </a:endParaRPr>
          </a:p>
          <a:p>
            <a:pPr lvl="4" marL="2057400" indent="-22860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600" spc="-1" strike="noStrike">
                <a:solidFill>
                  <a:schemeClr val="dk1"/>
                </a:solidFill>
                <a:latin typeface="Times New Roman"/>
              </a:rPr>
              <a:t>Fünfte Ebene</a:t>
            </a:r>
            <a:endParaRPr b="0" lang="en-US" sz="1600" spc="-1" strike="noStrike">
              <a:solidFill>
                <a:schemeClr val="dk1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hyperlink" Target="https://tub-ensys.github.io/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6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6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6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hyperlink" Target="https://www.mcc-berlin.net/fileadmin/data/C18_MCC_Publications/2021_MCC_Klimaschutz_mit_mehr_Gerechtigkeit.pdf" TargetMode="External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0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0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0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hyperlink" Target="https://www.inet.ox.ac.uk/files/energy_transition_paper-INET-working-paper.pdf" TargetMode="External"/><Relationship Id="rId3" Type="http://schemas.openxmlformats.org/officeDocument/2006/relationships/slideLayout" Target="../slideLayouts/slideLayout10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hyperlink" Target="https://www.bcg.com/de-at/klimapfade" TargetMode="External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0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hyperlink" Target="https://ariadneprojekt.de/media/2021/11/Ariadne_Kurzdossier_Wasserstoff_November2021.pdf" TargetMode="External"/><Relationship Id="rId2" Type="http://schemas.openxmlformats.org/officeDocument/2006/relationships/hyperlink" Target="https://ariadneprojekt.de/media/2021/11/Ariadne_Kurzdossier_Wasserstoff_November2021.pdf" TargetMode="External"/><Relationship Id="rId3" Type="http://schemas.openxmlformats.org/officeDocument/2006/relationships/image" Target="../media/image16.jpeg"/><Relationship Id="rId4" Type="http://schemas.openxmlformats.org/officeDocument/2006/relationships/slideLayout" Target="../slideLayouts/slideLayout10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10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hyperlink" Target="https://www.nature.com/articles/nclimate3013" TargetMode="External"/><Relationship Id="rId3" Type="http://schemas.openxmlformats.org/officeDocument/2006/relationships/hyperlink" Target="https://www.nature.com/articles/nclimate3013" TargetMode="External"/><Relationship Id="rId4" Type="http://schemas.openxmlformats.org/officeDocument/2006/relationships/hyperlink" Target="https://www.nature.com/articles/nclimate3013" TargetMode="External"/><Relationship Id="rId5" Type="http://schemas.openxmlformats.org/officeDocument/2006/relationships/slideLayout" Target="../slideLayouts/slideLayout10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hyperlink" Target="https://www.umweltbundesamt.de/publikationen/methodenkonvention-umweltkosten" TargetMode="External"/><Relationship Id="rId2" Type="http://schemas.openxmlformats.org/officeDocument/2006/relationships/hyperlink" Target="https://www.umweltbundesamt.de/publikationen/methodenkonvention-umweltkosten" TargetMode="External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0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.wmf"/><Relationship Id="rId3" Type="http://schemas.openxmlformats.org/officeDocument/2006/relationships/slideLayout" Target="../slideLayouts/slideLayout10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0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920960" y="1262160"/>
            <a:ext cx="6800400" cy="2493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1" lang="de-DE" sz="2800" spc="-1" strike="noStrike">
                <a:solidFill>
                  <a:schemeClr val="dk2"/>
                </a:solidFill>
                <a:latin typeface="Arial"/>
              </a:rPr>
              <a:t>Wirtschaftliche Grundlagen</a:t>
            </a:r>
            <a:br>
              <a:rPr sz="2800"/>
            </a:b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im Sommersemester 2026</a:t>
            </a:r>
            <a:br>
              <a:rPr sz="2400"/>
            </a:br>
            <a:br>
              <a:rPr sz="2400"/>
            </a:br>
            <a:r>
              <a:rPr b="1" lang="de-DE" sz="2400" spc="-1" strike="noStrike">
                <a:solidFill>
                  <a:schemeClr val="dk2"/>
                </a:solidFill>
                <a:latin typeface="Arial"/>
              </a:rPr>
              <a:t>Klimawandel &amp; Energie</a:t>
            </a: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77" name="Rectangle 7"/>
          <p:cNvSpPr/>
          <p:nvPr/>
        </p:nvSpPr>
        <p:spPr>
          <a:xfrm>
            <a:off x="863640" y="5060880"/>
            <a:ext cx="5868360" cy="52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1047600">
              <a:lnSpc>
                <a:spcPct val="90000"/>
              </a:lnSpc>
            </a:pPr>
            <a:r>
              <a:rPr b="0" lang="de-DE" sz="16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Prof. Tom Brown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defTabSz="1047600">
              <a:lnSpc>
                <a:spcPct val="90000"/>
              </a:lnSpc>
            </a:pPr>
            <a:r>
              <a:rPr b="0" lang="de-DE" sz="16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Fachgebiet </a:t>
            </a:r>
            <a:r>
              <a:rPr b="0" lang="de-DE" sz="1600" spc="-1" strike="noStrike" u="sng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Arial"/>
                <a:hlinkClick r:id="rId1"/>
              </a:rPr>
              <a:t>Digitaler Wandel in Energiesystemen</a:t>
            </a:r>
            <a:r>
              <a:rPr b="0" lang="de-DE" sz="16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 / TU Berlin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44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Was sind die Kosten und Potenziale der Vermeidung von</a:t>
            </a:r>
            <a:br>
              <a:rPr sz="2400"/>
            </a:b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Treibhausgasemissionen?</a:t>
            </a: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73" name="Rectangle 165"/>
          <p:cNvSpPr/>
          <p:nvPr/>
        </p:nvSpPr>
        <p:spPr>
          <a:xfrm>
            <a:off x="0" y="5402160"/>
            <a:ext cx="914364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274" name="Rectangle 3"/>
          <p:cNvSpPr/>
          <p:nvPr/>
        </p:nvSpPr>
        <p:spPr>
          <a:xfrm>
            <a:off x="6876360" y="1930320"/>
            <a:ext cx="2149560" cy="365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Spezifische Kosten (€/tCO</a:t>
            </a:r>
            <a:r>
              <a:rPr b="0" lang="de-DE" sz="1400" spc="-1" strike="noStrike" baseline="-25000">
                <a:solidFill>
                  <a:schemeClr val="dk1"/>
                </a:solidFill>
                <a:latin typeface="Arial"/>
              </a:rPr>
              <a:t>2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-äquivalent) und Potenziale (Volumen) für die Vermeidung von globalen Treibhausgasemissionen in 2030, die weniger als 60 €/tCO</a:t>
            </a:r>
            <a:r>
              <a:rPr b="0" lang="de-DE" sz="1400" spc="-1" strike="noStrike" baseline="-25000">
                <a:solidFill>
                  <a:schemeClr val="dk1"/>
                </a:solidFill>
                <a:latin typeface="Arial"/>
              </a:rPr>
              <a:t>2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-äq kosten.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Vergleichen Sie die Vermeidungskosten mit den Kosten von Klimawandel.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5" name="Picture 1" descr=""/>
          <p:cNvPicPr/>
          <p:nvPr/>
        </p:nvPicPr>
        <p:blipFill>
          <a:blip r:embed="rId1"/>
          <a:stretch/>
        </p:blipFill>
        <p:spPr>
          <a:xfrm>
            <a:off x="107640" y="1537920"/>
            <a:ext cx="6768360" cy="4815720"/>
          </a:xfrm>
          <a:prstGeom prst="rect">
            <a:avLst/>
          </a:prstGeom>
          <a:ln w="0">
            <a:noFill/>
          </a:ln>
        </p:spPr>
      </p:pic>
      <p:sp>
        <p:nvSpPr>
          <p:cNvPr id="276" name="TextBox 6"/>
          <p:cNvSpPr/>
          <p:nvPr/>
        </p:nvSpPr>
        <p:spPr>
          <a:xfrm>
            <a:off x="2591280" y="6353640"/>
            <a:ext cx="65523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chemeClr val="dk1"/>
                </a:solidFill>
                <a:latin typeface="Arial"/>
              </a:rPr>
              <a:t>Quelle: Nauclér, T. and P. A. Enkvist (2009). Pathways to a Low-Carbon Economy - Version 2 of the Global Greenhouse Gas Abatement Cost Curve. McKinsey &amp; Company. 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Instrumente zur CO</a:t>
            </a:r>
            <a:r>
              <a:rPr b="0" lang="de-DE" sz="2800" spc="-1" strike="noStrike" baseline="-25000">
                <a:solidFill>
                  <a:schemeClr val="dk2"/>
                </a:solidFill>
                <a:latin typeface="Arial"/>
              </a:rPr>
              <a:t>2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-Vermeidung</a:t>
            </a:r>
            <a:br>
              <a:rPr sz="2800"/>
            </a:b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- Steuern oder anderes Instrument? 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/>
          </p:nvPr>
        </p:nvSpPr>
        <p:spPr>
          <a:xfrm>
            <a:off x="1043640" y="1700640"/>
            <a:ext cx="7344360" cy="4399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Emissionsstandard/Normen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(Cap = Obergrenze)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Beispiel: Die EU-Verordnungen zur Verminderung der CO2-Emissionen von Straßenfahrzeugen: Seit 2020 (vollumfänglich ab 2021) gilt ein Flottengrenzwert für Pkw von 95 gCO</a:t>
            </a:r>
            <a:r>
              <a:rPr b="0" lang="de-DE" sz="1800" spc="-1" strike="noStrike" baseline="-25000">
                <a:solidFill>
                  <a:schemeClr val="dk1"/>
                </a:solidFill>
                <a:latin typeface="Arial"/>
              </a:rPr>
              <a:t>2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/km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CO</a:t>
            </a:r>
            <a:r>
              <a:rPr b="1" lang="de-DE" sz="1800" spc="-1" strike="noStrike" baseline="-25000">
                <a:solidFill>
                  <a:srgbClr val="c00000"/>
                </a:solidFill>
                <a:latin typeface="Arial"/>
              </a:rPr>
              <a:t>2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-Steuer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(Pigou-Steuer)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Ziel: Lenkung des Verhaltens (weniger ein Fiskalzweck) zur Internalisierung externer Effekte (Soziale Kosten werden von den Verursachern getragen)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Bespiel: Seit 2021 deutsche CO2-Steuer auf Öl und Gas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Cap-and-Trade-System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(Handelsystem)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Beispiel: Europäisches Emissions Trading System (ETS) für ~40% aller europäischer Emissionen (Energiewirtschaft, Flugverkehr innerhalb Europas und Industrie)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Technologie-Förderung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Beispiel: Einspeisevergütung für PV, H2Global für Wasserstoff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457200"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CO2-Vermeidungskosten</a:t>
            </a:r>
            <a:br>
              <a:rPr sz="2800"/>
            </a:b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Emissionsstandard/Normen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80" name="Freihandform 3"/>
          <p:cNvSpPr/>
          <p:nvPr/>
        </p:nvSpPr>
        <p:spPr>
          <a:xfrm>
            <a:off x="5346720" y="4975200"/>
            <a:ext cx="2099880" cy="856800"/>
          </a:xfrm>
          <a:custGeom>
            <a:avLst/>
            <a:gdLst>
              <a:gd name="textAreaLeft" fmla="*/ 0 w 2099880"/>
              <a:gd name="textAreaRight" fmla="*/ 2100240 w 2099880"/>
              <a:gd name="textAreaTop" fmla="*/ 0 h 856800"/>
              <a:gd name="textAreaBottom" fmla="*/ 857160 h 856800"/>
            </a:gdLst>
            <a:ahLst/>
            <a:rect l="textAreaLeft" t="textAreaTop" r="textAreaRight" b="textAreaBottom"/>
            <a:pathLst>
              <a:path w="2100648" h="856735">
                <a:moveTo>
                  <a:pt x="0" y="0"/>
                </a:moveTo>
                <a:lnTo>
                  <a:pt x="0" y="856735"/>
                </a:lnTo>
                <a:lnTo>
                  <a:pt x="2100648" y="840260"/>
                </a:lnTo>
                <a:lnTo>
                  <a:pt x="873211" y="477795"/>
                </a:lnTo>
                <a:lnTo>
                  <a:pt x="477794" y="304800"/>
                </a:lnTo>
                <a:lnTo>
                  <a:pt x="205946" y="14828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tile tx="0" ty="0" sx="100000" sy="100000" algn="tl"/>
          </a:blipFill>
          <a:ln w="9525">
            <a:solidFill>
              <a:srgbClr val="cc66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81" name="Line 1"/>
          <p:cNvSpPr/>
          <p:nvPr/>
        </p:nvSpPr>
        <p:spPr>
          <a:xfrm>
            <a:off x="5344920" y="4993920"/>
            <a:ext cx="1440" cy="792360"/>
          </a:xfrm>
          <a:prstGeom prst="line">
            <a:avLst/>
          </a:prstGeom>
          <a:ln w="12700">
            <a:solidFill>
              <a:srgbClr val="000000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82" name="Text Box 2"/>
          <p:cNvSpPr/>
          <p:nvPr/>
        </p:nvSpPr>
        <p:spPr>
          <a:xfrm>
            <a:off x="4537080" y="5830920"/>
            <a:ext cx="1879200" cy="4777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90000"/>
              </a:lnSpc>
              <a:spcBef>
                <a:spcPts val="1125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Emissionsstandard (Cap)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Line 3"/>
          <p:cNvSpPr/>
          <p:nvPr/>
        </p:nvSpPr>
        <p:spPr>
          <a:xfrm>
            <a:off x="2784240" y="4971960"/>
            <a:ext cx="2556000" cy="1440"/>
          </a:xfrm>
          <a:prstGeom prst="line">
            <a:avLst/>
          </a:prstGeom>
          <a:ln w="12700">
            <a:solidFill>
              <a:srgbClr val="000000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84" name="Line 5"/>
          <p:cNvSpPr/>
          <p:nvPr/>
        </p:nvSpPr>
        <p:spPr>
          <a:xfrm>
            <a:off x="2761920" y="5821200"/>
            <a:ext cx="5046840" cy="1440"/>
          </a:xfrm>
          <a:prstGeom prst="line">
            <a:avLst/>
          </a:prstGeom>
          <a:ln w="255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85" name="Freeform 6"/>
          <p:cNvSpPr/>
          <p:nvPr/>
        </p:nvSpPr>
        <p:spPr>
          <a:xfrm>
            <a:off x="3870360" y="2095560"/>
            <a:ext cx="3534840" cy="3703320"/>
          </a:xfrm>
          <a:custGeom>
            <a:avLst/>
            <a:gdLst>
              <a:gd name="textAreaLeft" fmla="*/ 0 w 3534840"/>
              <a:gd name="textAreaRight" fmla="*/ 3535200 w 3534840"/>
              <a:gd name="textAreaTop" fmla="*/ 0 h 3703320"/>
              <a:gd name="textAreaBottom" fmla="*/ 3703680 h 3703320"/>
            </a:gdLst>
            <a:ahLst/>
            <a:rect l="textAreaLeft" t="textAreaTop" r="textAreaRight" b="textAreaBottom"/>
            <a:pathLst>
              <a:path w="2190" h="2333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755" y="1724"/>
                  <a:pt x="1065" y="1928"/>
                </a:cubicBezTo>
                <a:cubicBezTo>
                  <a:pt x="1375" y="2132"/>
                  <a:pt x="1956" y="2249"/>
                  <a:pt x="2190" y="2333"/>
                </a:cubicBezTo>
              </a:path>
            </a:pathLst>
          </a:custGeom>
          <a:noFill/>
          <a:ln w="442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86" name="Line 7"/>
          <p:cNvSpPr/>
          <p:nvPr/>
        </p:nvSpPr>
        <p:spPr>
          <a:xfrm flipV="1">
            <a:off x="2761920" y="2027160"/>
            <a:ext cx="1800" cy="3797280"/>
          </a:xfrm>
          <a:prstGeom prst="line">
            <a:avLst/>
          </a:prstGeom>
          <a:ln w="255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87" name="Oval 13"/>
          <p:cNvSpPr/>
          <p:nvPr/>
        </p:nvSpPr>
        <p:spPr>
          <a:xfrm>
            <a:off x="5308560" y="4933800"/>
            <a:ext cx="75960" cy="7596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8640" bIns="8640" anchor="ctr">
            <a:noAutofit/>
          </a:bodyPr>
          <a:p>
            <a:pPr>
              <a:lnSpc>
                <a:spcPct val="100000"/>
              </a:lnSpc>
            </a:pPr>
            <a:endParaRPr b="0" i="1" lang="en-US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288" name="Text Box 14"/>
          <p:cNvSpPr/>
          <p:nvPr/>
        </p:nvSpPr>
        <p:spPr>
          <a:xfrm>
            <a:off x="1270080" y="4667400"/>
            <a:ext cx="1445760" cy="6699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90000"/>
              </a:lnSpc>
              <a:spcBef>
                <a:spcPts val="1125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Implizite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Grenz-vermeidungs-kosten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Oval 15"/>
          <p:cNvSpPr/>
          <p:nvPr/>
        </p:nvSpPr>
        <p:spPr>
          <a:xfrm>
            <a:off x="5311800" y="5781600"/>
            <a:ext cx="75960" cy="7596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8640" bIns="8640" anchor="ctr">
            <a:noAutofit/>
          </a:bodyPr>
          <a:p>
            <a:pPr>
              <a:lnSpc>
                <a:spcPct val="100000"/>
              </a:lnSpc>
            </a:pPr>
            <a:endParaRPr b="0" i="1" lang="en-US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290" name="Oval 16"/>
          <p:cNvSpPr/>
          <p:nvPr/>
        </p:nvSpPr>
        <p:spPr>
          <a:xfrm>
            <a:off x="2725560" y="4941720"/>
            <a:ext cx="75960" cy="7596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8640" bIns="8640" anchor="ctr">
            <a:noAutofit/>
          </a:bodyPr>
          <a:p>
            <a:pPr>
              <a:lnSpc>
                <a:spcPct val="100000"/>
              </a:lnSpc>
            </a:pPr>
            <a:endParaRPr b="0" i="1" lang="en-US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291" name="Text Box 9"/>
          <p:cNvSpPr/>
          <p:nvPr/>
        </p:nvSpPr>
        <p:spPr>
          <a:xfrm>
            <a:off x="795240" y="1944720"/>
            <a:ext cx="2045880" cy="107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10000"/>
              </a:lnSpc>
              <a:spcBef>
                <a:spcPts val="1125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Grenz-Vermeidungs-kosten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0000"/>
              </a:lnSpc>
              <a:spcBef>
                <a:spcPts val="1125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[Euro/t CO</a:t>
            </a:r>
            <a:r>
              <a:rPr b="0" lang="en-US" sz="1600" spc="-1" strike="noStrike" baseline="-25000">
                <a:solidFill>
                  <a:srgbClr val="000000"/>
                </a:solidFill>
                <a:latin typeface="Arial"/>
              </a:rPr>
              <a:t>2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]</a:t>
            </a:r>
            <a:r>
              <a:rPr b="0" lang="en-US" sz="1600" spc="-1" strike="noStrike" baseline="-25000">
                <a:solidFill>
                  <a:srgbClr val="000000"/>
                </a:solidFill>
                <a:latin typeface="Arial"/>
              </a:rPr>
              <a:t> 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2" name="AutoShape 11"/>
          <p:cNvSpPr/>
          <p:nvPr/>
        </p:nvSpPr>
        <p:spPr>
          <a:xfrm rot="5400000">
            <a:off x="6231240" y="3700440"/>
            <a:ext cx="304560" cy="2053800"/>
          </a:xfrm>
          <a:prstGeom prst="leftBrace">
            <a:avLst>
              <a:gd name="adj1" fmla="val 56257"/>
              <a:gd name="adj2" fmla="val 48875"/>
            </a:avLst>
          </a:prstGeom>
          <a:noFill/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i="1" lang="en-US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293" name="Text Box 12"/>
          <p:cNvSpPr/>
          <p:nvPr/>
        </p:nvSpPr>
        <p:spPr>
          <a:xfrm>
            <a:off x="5484960" y="3997440"/>
            <a:ext cx="1929960" cy="4777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90000"/>
              </a:lnSpc>
              <a:spcBef>
                <a:spcPts val="1125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Notwendige Reduktion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Line 1"/>
          <p:cNvSpPr/>
          <p:nvPr/>
        </p:nvSpPr>
        <p:spPr>
          <a:xfrm>
            <a:off x="7424640" y="4932360"/>
            <a:ext cx="1440" cy="865080"/>
          </a:xfrm>
          <a:prstGeom prst="line">
            <a:avLst/>
          </a:prstGeom>
          <a:ln w="12700">
            <a:solidFill>
              <a:srgbClr val="000000"/>
            </a:solidFill>
            <a:prstDash val="sysDot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95" name="Oval 10"/>
          <p:cNvSpPr/>
          <p:nvPr/>
        </p:nvSpPr>
        <p:spPr>
          <a:xfrm>
            <a:off x="7391520" y="5775480"/>
            <a:ext cx="75960" cy="7596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8640" bIns="8640" anchor="ctr">
            <a:noAutofit/>
          </a:bodyPr>
          <a:p>
            <a:pPr>
              <a:lnSpc>
                <a:spcPct val="100000"/>
              </a:lnSpc>
            </a:pPr>
            <a:endParaRPr b="0" i="1" lang="en-US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296" name="Text Box 12"/>
          <p:cNvSpPr/>
          <p:nvPr/>
        </p:nvSpPr>
        <p:spPr>
          <a:xfrm>
            <a:off x="6643800" y="5005440"/>
            <a:ext cx="1929960" cy="285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90000"/>
              </a:lnSpc>
              <a:spcBef>
                <a:spcPts val="1125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Vermeidungskosten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7" name="Line 1"/>
          <p:cNvSpPr/>
          <p:nvPr/>
        </p:nvSpPr>
        <p:spPr>
          <a:xfrm flipH="1">
            <a:off x="6116400" y="5232240"/>
            <a:ext cx="549360" cy="447480"/>
          </a:xfrm>
          <a:prstGeom prst="line">
            <a:avLst/>
          </a:prstGeom>
          <a:ln w="1270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98" name="Text Box 9"/>
          <p:cNvSpPr/>
          <p:nvPr/>
        </p:nvSpPr>
        <p:spPr>
          <a:xfrm>
            <a:off x="6940440" y="5796000"/>
            <a:ext cx="1839600" cy="70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10000"/>
              </a:lnSpc>
              <a:spcBef>
                <a:spcPts val="1125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CO</a:t>
            </a:r>
            <a:r>
              <a:rPr b="0" lang="en-US" sz="1600" spc="-1" strike="noStrike" baseline="-25000">
                <a:solidFill>
                  <a:srgbClr val="000000"/>
                </a:solidFill>
                <a:latin typeface="Arial"/>
              </a:rPr>
              <a:t>2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-Emissionen [t CO</a:t>
            </a:r>
            <a:r>
              <a:rPr b="0" lang="en-US" sz="1600" spc="-1" strike="noStrike" baseline="-25000">
                <a:solidFill>
                  <a:srgbClr val="000000"/>
                </a:solidFill>
                <a:latin typeface="Arial"/>
              </a:rPr>
              <a:t>2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]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AutoShape 11"/>
          <p:cNvSpPr/>
          <p:nvPr/>
        </p:nvSpPr>
        <p:spPr>
          <a:xfrm>
            <a:off x="6940440" y="5342040"/>
            <a:ext cx="968040" cy="328320"/>
          </a:xfrm>
          <a:prstGeom prst="downArrowCallout">
            <a:avLst>
              <a:gd name="adj1" fmla="val 14980"/>
              <a:gd name="adj2" fmla="val 18118"/>
              <a:gd name="adj3" fmla="val 17778"/>
              <a:gd name="adj4" fmla="val 70032"/>
            </a:avLst>
          </a:prstGeom>
          <a:solidFill>
            <a:srgbClr val="ffffb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9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200" spc="-1" strike="noStrike">
                <a:solidFill>
                  <a:srgbClr val="000000"/>
                </a:solidFill>
                <a:latin typeface="Arial"/>
              </a:rPr>
              <a:t>Startpunkt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" name="TextBox 1"/>
          <p:cNvSpPr/>
          <p:nvPr/>
        </p:nvSpPr>
        <p:spPr>
          <a:xfrm>
            <a:off x="5652000" y="1944720"/>
            <a:ext cx="324000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Obergrenze gesetzt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Grenzvermeidungskosten abgeleitet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indefinite"/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nodeType="clickEffect" fill="hold">
                      <p:stCondLst>
                        <p:cond delay="indefinite"/>
                      </p:stCondLst>
                      <p:childTnLst>
                        <p:par>
                          <p:cTn id="1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nodeType="clickEffect" fill="hold">
                      <p:stCondLst>
                        <p:cond delay="indefinite"/>
                      </p:stCondLst>
                      <p:childTnLst>
                        <p:par>
                          <p:cTn id="1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nodeType="clickEffect" fill="hold">
                      <p:stCondLst>
                        <p:cond delay="indefinite"/>
                      </p:stCondLst>
                      <p:childTnLst>
                        <p:par>
                          <p:cTn id="2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CO2-Vermeidungskosten</a:t>
            </a:r>
            <a:br>
              <a:rPr sz="2800"/>
            </a:b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Pigou-Steuer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02" name="Freihandform 23"/>
          <p:cNvSpPr/>
          <p:nvPr/>
        </p:nvSpPr>
        <p:spPr>
          <a:xfrm>
            <a:off x="5346720" y="4975200"/>
            <a:ext cx="2099880" cy="856800"/>
          </a:xfrm>
          <a:custGeom>
            <a:avLst/>
            <a:gdLst>
              <a:gd name="textAreaLeft" fmla="*/ 0 w 2099880"/>
              <a:gd name="textAreaRight" fmla="*/ 2100240 w 2099880"/>
              <a:gd name="textAreaTop" fmla="*/ 0 h 856800"/>
              <a:gd name="textAreaBottom" fmla="*/ 857160 h 856800"/>
            </a:gdLst>
            <a:ahLst/>
            <a:rect l="textAreaLeft" t="textAreaTop" r="textAreaRight" b="textAreaBottom"/>
            <a:pathLst>
              <a:path w="2100648" h="856735">
                <a:moveTo>
                  <a:pt x="0" y="0"/>
                </a:moveTo>
                <a:lnTo>
                  <a:pt x="0" y="856735"/>
                </a:lnTo>
                <a:lnTo>
                  <a:pt x="2100648" y="840260"/>
                </a:lnTo>
                <a:lnTo>
                  <a:pt x="873211" y="477795"/>
                </a:lnTo>
                <a:lnTo>
                  <a:pt x="477794" y="304800"/>
                </a:lnTo>
                <a:lnTo>
                  <a:pt x="205946" y="14828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tile tx="0" ty="0" sx="100000" sy="100000" algn="tl"/>
          </a:blipFill>
          <a:ln w="9525">
            <a:solidFill>
              <a:srgbClr val="cc66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03" name="Text Box 2"/>
          <p:cNvSpPr/>
          <p:nvPr/>
        </p:nvSpPr>
        <p:spPr>
          <a:xfrm>
            <a:off x="4537080" y="5830920"/>
            <a:ext cx="1767960" cy="50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90000"/>
              </a:lnSpc>
              <a:spcBef>
                <a:spcPts val="1125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Implizite CO</a:t>
            </a:r>
            <a:r>
              <a:rPr b="0" lang="en-US" sz="1400" spc="-1" strike="noStrike" baseline="-25000">
                <a:solidFill>
                  <a:srgbClr val="000000"/>
                </a:solidFill>
                <a:latin typeface="Arial"/>
              </a:rPr>
              <a:t>2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-Emissionen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4" name="Freeform 6"/>
          <p:cNvSpPr/>
          <p:nvPr/>
        </p:nvSpPr>
        <p:spPr>
          <a:xfrm>
            <a:off x="3870360" y="2095560"/>
            <a:ext cx="3534840" cy="3703320"/>
          </a:xfrm>
          <a:custGeom>
            <a:avLst/>
            <a:gdLst>
              <a:gd name="textAreaLeft" fmla="*/ 0 w 3534840"/>
              <a:gd name="textAreaRight" fmla="*/ 3535200 w 3534840"/>
              <a:gd name="textAreaTop" fmla="*/ 0 h 3703320"/>
              <a:gd name="textAreaBottom" fmla="*/ 3703680 h 3703320"/>
            </a:gdLst>
            <a:ahLst/>
            <a:rect l="textAreaLeft" t="textAreaTop" r="textAreaRight" b="textAreaBottom"/>
            <a:pathLst>
              <a:path w="2190" h="2333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755" y="1724"/>
                  <a:pt x="1065" y="1928"/>
                </a:cubicBezTo>
                <a:cubicBezTo>
                  <a:pt x="1375" y="2132"/>
                  <a:pt x="1956" y="2249"/>
                  <a:pt x="2190" y="2333"/>
                </a:cubicBezTo>
              </a:path>
            </a:pathLst>
          </a:custGeom>
          <a:noFill/>
          <a:ln w="442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05" name="Text Box 9"/>
          <p:cNvSpPr/>
          <p:nvPr/>
        </p:nvSpPr>
        <p:spPr>
          <a:xfrm>
            <a:off x="6945480" y="5796000"/>
            <a:ext cx="1841040" cy="70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10000"/>
              </a:lnSpc>
              <a:spcBef>
                <a:spcPts val="1125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CO</a:t>
            </a:r>
            <a:r>
              <a:rPr b="0" lang="en-US" sz="1600" spc="-1" strike="noStrike" baseline="-25000">
                <a:solidFill>
                  <a:srgbClr val="000000"/>
                </a:solidFill>
                <a:latin typeface="Arial"/>
              </a:rPr>
              <a:t>2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-Emissionen [tCO</a:t>
            </a:r>
            <a:r>
              <a:rPr b="0" lang="en-US" sz="1600" spc="-1" strike="noStrike" baseline="-25000">
                <a:solidFill>
                  <a:srgbClr val="000000"/>
                </a:solidFill>
                <a:latin typeface="Arial"/>
              </a:rPr>
              <a:t>2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]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6" name="Text Box 14"/>
          <p:cNvSpPr/>
          <p:nvPr/>
        </p:nvSpPr>
        <p:spPr>
          <a:xfrm>
            <a:off x="1496880" y="4865760"/>
            <a:ext cx="1207800" cy="3117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90000"/>
              </a:lnSpc>
              <a:spcBef>
                <a:spcPts val="1125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CO</a:t>
            </a:r>
            <a:r>
              <a:rPr b="0" lang="en-US" sz="1400" spc="-1" strike="noStrike" baseline="-25000">
                <a:solidFill>
                  <a:srgbClr val="000000"/>
                </a:solidFill>
                <a:latin typeface="Arial"/>
              </a:rPr>
              <a:t>2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-Steuer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" name="Text Box 9"/>
          <p:cNvSpPr/>
          <p:nvPr/>
        </p:nvSpPr>
        <p:spPr>
          <a:xfrm>
            <a:off x="971640" y="1944720"/>
            <a:ext cx="2045880" cy="107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10000"/>
              </a:lnSpc>
              <a:spcBef>
                <a:spcPts val="1125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Grenz-Vermeidungs-kosten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0000"/>
              </a:lnSpc>
              <a:spcBef>
                <a:spcPts val="1125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[Euro/t CO</a:t>
            </a:r>
            <a:r>
              <a:rPr b="0" lang="en-US" sz="1600" spc="-1" strike="noStrike" baseline="-25000">
                <a:solidFill>
                  <a:srgbClr val="000000"/>
                </a:solidFill>
                <a:latin typeface="Arial"/>
              </a:rPr>
              <a:t>2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]</a:t>
            </a:r>
            <a:r>
              <a:rPr b="0" lang="en-US" sz="1600" spc="-1" strike="noStrike" baseline="-25000">
                <a:solidFill>
                  <a:srgbClr val="000000"/>
                </a:solidFill>
                <a:latin typeface="Arial"/>
              </a:rPr>
              <a:t> 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" name="AutoShape 11"/>
          <p:cNvSpPr/>
          <p:nvPr/>
        </p:nvSpPr>
        <p:spPr>
          <a:xfrm rot="5400000">
            <a:off x="6231240" y="3700440"/>
            <a:ext cx="304560" cy="2053800"/>
          </a:xfrm>
          <a:prstGeom prst="leftBrace">
            <a:avLst>
              <a:gd name="adj1" fmla="val 56257"/>
              <a:gd name="adj2" fmla="val 48875"/>
            </a:avLst>
          </a:prstGeom>
          <a:noFill/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i="1" lang="en-US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309" name="Text Box 12"/>
          <p:cNvSpPr/>
          <p:nvPr/>
        </p:nvSpPr>
        <p:spPr>
          <a:xfrm>
            <a:off x="5421240" y="4173480"/>
            <a:ext cx="1929960" cy="285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90000"/>
              </a:lnSpc>
              <a:spcBef>
                <a:spcPts val="1125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Implizite Reduktion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0" name="Line 1"/>
          <p:cNvSpPr/>
          <p:nvPr/>
        </p:nvSpPr>
        <p:spPr>
          <a:xfrm>
            <a:off x="7424640" y="4932360"/>
            <a:ext cx="1440" cy="865080"/>
          </a:xfrm>
          <a:prstGeom prst="line">
            <a:avLst/>
          </a:prstGeom>
          <a:ln w="12700">
            <a:solidFill>
              <a:srgbClr val="000000"/>
            </a:solidFill>
            <a:prstDash val="sysDot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11" name="Text Box 12"/>
          <p:cNvSpPr/>
          <p:nvPr/>
        </p:nvSpPr>
        <p:spPr>
          <a:xfrm>
            <a:off x="6643800" y="5005440"/>
            <a:ext cx="1929960" cy="285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90000"/>
              </a:lnSpc>
              <a:spcBef>
                <a:spcPts val="1125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Vermeidungskosten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" name="Rechteck 2"/>
          <p:cNvSpPr/>
          <p:nvPr/>
        </p:nvSpPr>
        <p:spPr>
          <a:xfrm>
            <a:off x="2762280" y="4971960"/>
            <a:ext cx="2577600" cy="840960"/>
          </a:xfrm>
          <a:prstGeom prst="rect">
            <a:avLst/>
          </a:prstGeom>
          <a:blipFill rotWithShape="0">
            <a:blip r:embed="rId2"/>
            <a:srcRect/>
            <a:tile tx="0" ty="0" sx="100000" sy="100000" algn="tl"/>
          </a:blip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1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13" name="Line 1"/>
          <p:cNvSpPr/>
          <p:nvPr/>
        </p:nvSpPr>
        <p:spPr>
          <a:xfrm flipH="1">
            <a:off x="6116400" y="5232240"/>
            <a:ext cx="549360" cy="447480"/>
          </a:xfrm>
          <a:prstGeom prst="line">
            <a:avLst/>
          </a:prstGeom>
          <a:ln w="1270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14" name="AutoShape 11"/>
          <p:cNvSpPr/>
          <p:nvPr/>
        </p:nvSpPr>
        <p:spPr>
          <a:xfrm>
            <a:off x="6940440" y="5342040"/>
            <a:ext cx="968040" cy="328320"/>
          </a:xfrm>
          <a:prstGeom prst="downArrowCallout">
            <a:avLst>
              <a:gd name="adj1" fmla="val 14980"/>
              <a:gd name="adj2" fmla="val 18118"/>
              <a:gd name="adj3" fmla="val 17778"/>
              <a:gd name="adj4" fmla="val 70032"/>
            </a:avLst>
          </a:prstGeom>
          <a:solidFill>
            <a:srgbClr val="ffffb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9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200" spc="-1" strike="noStrike">
                <a:solidFill>
                  <a:srgbClr val="000000"/>
                </a:solidFill>
                <a:latin typeface="Arial"/>
              </a:rPr>
              <a:t>Startpunkt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5" name="Text Box 12"/>
          <p:cNvSpPr/>
          <p:nvPr/>
        </p:nvSpPr>
        <p:spPr>
          <a:xfrm>
            <a:off x="3117960" y="5259240"/>
            <a:ext cx="1763280" cy="285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90000"/>
              </a:lnSpc>
              <a:spcBef>
                <a:spcPts val="1125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Steueraufkommen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Line 7"/>
          <p:cNvSpPr/>
          <p:nvPr/>
        </p:nvSpPr>
        <p:spPr>
          <a:xfrm flipV="1">
            <a:off x="2761920" y="2027160"/>
            <a:ext cx="1800" cy="3797280"/>
          </a:xfrm>
          <a:prstGeom prst="line">
            <a:avLst/>
          </a:prstGeom>
          <a:ln w="255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17" name="Line 5"/>
          <p:cNvSpPr/>
          <p:nvPr/>
        </p:nvSpPr>
        <p:spPr>
          <a:xfrm>
            <a:off x="2761920" y="5821200"/>
            <a:ext cx="5046840" cy="1440"/>
          </a:xfrm>
          <a:prstGeom prst="line">
            <a:avLst/>
          </a:prstGeom>
          <a:ln w="255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18" name="Oval 15"/>
          <p:cNvSpPr/>
          <p:nvPr/>
        </p:nvSpPr>
        <p:spPr>
          <a:xfrm>
            <a:off x="5310360" y="5788080"/>
            <a:ext cx="75960" cy="7596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8640" bIns="8640" anchor="ctr">
            <a:noAutofit/>
          </a:bodyPr>
          <a:p>
            <a:pPr>
              <a:lnSpc>
                <a:spcPct val="100000"/>
              </a:lnSpc>
            </a:pPr>
            <a:endParaRPr b="0" i="1" lang="en-US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319" name="Oval 10"/>
          <p:cNvSpPr/>
          <p:nvPr/>
        </p:nvSpPr>
        <p:spPr>
          <a:xfrm>
            <a:off x="7391520" y="5775480"/>
            <a:ext cx="75960" cy="7596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8640" bIns="8640" anchor="ctr">
            <a:noAutofit/>
          </a:bodyPr>
          <a:p>
            <a:pPr>
              <a:lnSpc>
                <a:spcPct val="100000"/>
              </a:lnSpc>
            </a:pPr>
            <a:endParaRPr b="0" i="1" lang="en-US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320" name="Line 1"/>
          <p:cNvSpPr/>
          <p:nvPr/>
        </p:nvSpPr>
        <p:spPr>
          <a:xfrm>
            <a:off x="5343480" y="4967280"/>
            <a:ext cx="1440" cy="863280"/>
          </a:xfrm>
          <a:prstGeom prst="line">
            <a:avLst/>
          </a:prstGeom>
          <a:ln w="1270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21" name="Oval 13"/>
          <p:cNvSpPr/>
          <p:nvPr/>
        </p:nvSpPr>
        <p:spPr>
          <a:xfrm>
            <a:off x="5308560" y="4933800"/>
            <a:ext cx="75960" cy="7596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8640" bIns="8640" anchor="ctr">
            <a:noAutofit/>
          </a:bodyPr>
          <a:p>
            <a:pPr>
              <a:lnSpc>
                <a:spcPct val="100000"/>
              </a:lnSpc>
            </a:pPr>
            <a:endParaRPr b="0" i="1" lang="en-US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322" name="Line 3"/>
          <p:cNvSpPr/>
          <p:nvPr/>
        </p:nvSpPr>
        <p:spPr>
          <a:xfrm>
            <a:off x="2784240" y="4971960"/>
            <a:ext cx="2556000" cy="1440"/>
          </a:xfrm>
          <a:prstGeom prst="line">
            <a:avLst/>
          </a:prstGeom>
          <a:ln w="1270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23" name="Oval 16"/>
          <p:cNvSpPr/>
          <p:nvPr/>
        </p:nvSpPr>
        <p:spPr>
          <a:xfrm>
            <a:off x="2735280" y="4932360"/>
            <a:ext cx="75960" cy="7596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8640" bIns="8640" anchor="ctr">
            <a:noAutofit/>
          </a:bodyPr>
          <a:p>
            <a:pPr>
              <a:lnSpc>
                <a:spcPct val="100000"/>
              </a:lnSpc>
            </a:pPr>
            <a:endParaRPr b="0" i="1" lang="en-US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324" name="TextBox 27"/>
          <p:cNvSpPr/>
          <p:nvPr/>
        </p:nvSpPr>
        <p:spPr>
          <a:xfrm>
            <a:off x="5652000" y="1944720"/>
            <a:ext cx="3240000" cy="95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Kosten als Steuer gesetzt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Volumen an CO</a:t>
            </a:r>
            <a:r>
              <a:rPr b="0" lang="de-DE" sz="1800" spc="-1" strike="noStrike" baseline="-25000">
                <a:solidFill>
                  <a:schemeClr val="dk1"/>
                </a:solidFill>
                <a:latin typeface="Arial"/>
              </a:rPr>
              <a:t>2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-Reduktion wird abgeleitet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3" dur="indefinite" restart="never" nodeType="tmRoot">
          <p:childTnLst>
            <p:seq>
              <p:cTn id="34" dur="indefinite" nodeType="mainSeq">
                <p:childTnLst>
                  <p:par>
                    <p:cTn id="35" nodeType="clickEffect" fill="hold">
                      <p:stCondLst>
                        <p:cond delay="indefinite"/>
                      </p:stCondLst>
                      <p:childTnLst>
                        <p:par>
                          <p:cTn id="3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nodeType="clickEffect" fill="hold">
                      <p:stCondLst>
                        <p:cond delay="indefinite"/>
                      </p:stCondLst>
                      <p:childTnLst>
                        <p:par>
                          <p:cTn id="4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nodeType="clickEffect" fill="hold">
                      <p:stCondLst>
                        <p:cond delay="indefinite"/>
                      </p:stCondLst>
                      <p:childTnLst>
                        <p:par>
                          <p:cTn id="5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nodeType="clickEffect" fill="hold">
                      <p:stCondLst>
                        <p:cond delay="indefinite"/>
                      </p:stCondLst>
                      <p:childTnLst>
                        <p:par>
                          <p:cTn id="5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nodeType="clickEffect" fill="hold">
                      <p:stCondLst>
                        <p:cond delay="indefinite"/>
                      </p:stCondLst>
                      <p:childTnLst>
                        <p:par>
                          <p:cTn id="6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CO2-Vermeidungskosten</a:t>
            </a:r>
            <a:br>
              <a:rPr sz="2800"/>
            </a:b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Cap-and-Trade-System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26" name="Freihandform 43"/>
          <p:cNvSpPr/>
          <p:nvPr/>
        </p:nvSpPr>
        <p:spPr>
          <a:xfrm>
            <a:off x="5353200" y="4981680"/>
            <a:ext cx="2099880" cy="855360"/>
          </a:xfrm>
          <a:custGeom>
            <a:avLst/>
            <a:gdLst>
              <a:gd name="textAreaLeft" fmla="*/ 0 w 2099880"/>
              <a:gd name="textAreaRight" fmla="*/ 2100240 w 2099880"/>
              <a:gd name="textAreaTop" fmla="*/ 0 h 855360"/>
              <a:gd name="textAreaBottom" fmla="*/ 855720 h 855360"/>
            </a:gdLst>
            <a:ahLst/>
            <a:rect l="textAreaLeft" t="textAreaTop" r="textAreaRight" b="textAreaBottom"/>
            <a:pathLst>
              <a:path w="2100648" h="856735">
                <a:moveTo>
                  <a:pt x="0" y="0"/>
                </a:moveTo>
                <a:lnTo>
                  <a:pt x="0" y="856735"/>
                </a:lnTo>
                <a:lnTo>
                  <a:pt x="2100648" y="840260"/>
                </a:lnTo>
                <a:lnTo>
                  <a:pt x="873211" y="477795"/>
                </a:lnTo>
                <a:lnTo>
                  <a:pt x="477794" y="304800"/>
                </a:lnTo>
                <a:lnTo>
                  <a:pt x="205946" y="14828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tile tx="0" ty="0" sx="100000" sy="100000" algn="tl"/>
          </a:blipFill>
          <a:ln w="9525">
            <a:solidFill>
              <a:srgbClr val="cc66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27" name="Text Box 2"/>
          <p:cNvSpPr/>
          <p:nvPr/>
        </p:nvSpPr>
        <p:spPr>
          <a:xfrm>
            <a:off x="4897440" y="5896080"/>
            <a:ext cx="1767960" cy="3117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90000"/>
              </a:lnSpc>
              <a:spcBef>
                <a:spcPts val="1125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CO</a:t>
            </a:r>
            <a:r>
              <a:rPr b="0" lang="en-US" sz="1400" spc="-1" strike="noStrike" baseline="-25000">
                <a:solidFill>
                  <a:srgbClr val="000000"/>
                </a:solidFill>
                <a:latin typeface="Arial"/>
              </a:rPr>
              <a:t>2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-Cap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" name="Line 5"/>
          <p:cNvSpPr/>
          <p:nvPr/>
        </p:nvSpPr>
        <p:spPr>
          <a:xfrm>
            <a:off x="2761920" y="5821200"/>
            <a:ext cx="5046840" cy="1440"/>
          </a:xfrm>
          <a:prstGeom prst="line">
            <a:avLst/>
          </a:prstGeom>
          <a:ln w="255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29" name="Freeform 6"/>
          <p:cNvSpPr/>
          <p:nvPr/>
        </p:nvSpPr>
        <p:spPr>
          <a:xfrm>
            <a:off x="3870360" y="2095560"/>
            <a:ext cx="3534840" cy="3703320"/>
          </a:xfrm>
          <a:custGeom>
            <a:avLst/>
            <a:gdLst>
              <a:gd name="textAreaLeft" fmla="*/ 0 w 3534840"/>
              <a:gd name="textAreaRight" fmla="*/ 3535200 w 3534840"/>
              <a:gd name="textAreaTop" fmla="*/ 0 h 3703320"/>
              <a:gd name="textAreaBottom" fmla="*/ 3703680 h 3703320"/>
            </a:gdLst>
            <a:ahLst/>
            <a:rect l="textAreaLeft" t="textAreaTop" r="textAreaRight" b="textAreaBottom"/>
            <a:pathLst>
              <a:path w="2190" h="2333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755" y="1724"/>
                  <a:pt x="1065" y="1928"/>
                </a:cubicBezTo>
                <a:cubicBezTo>
                  <a:pt x="1375" y="2132"/>
                  <a:pt x="1956" y="2249"/>
                  <a:pt x="2190" y="2333"/>
                </a:cubicBezTo>
              </a:path>
            </a:pathLst>
          </a:custGeom>
          <a:noFill/>
          <a:ln w="442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30" name="Text Box 14"/>
          <p:cNvSpPr/>
          <p:nvPr/>
        </p:nvSpPr>
        <p:spPr>
          <a:xfrm>
            <a:off x="1270080" y="4667400"/>
            <a:ext cx="1445760" cy="4777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90000"/>
              </a:lnSpc>
              <a:spcBef>
                <a:spcPts val="1125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Impliziter Zertifikate-preis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1" name="Text Box 9"/>
          <p:cNvSpPr/>
          <p:nvPr/>
        </p:nvSpPr>
        <p:spPr>
          <a:xfrm>
            <a:off x="971640" y="1944720"/>
            <a:ext cx="2045880" cy="107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10000"/>
              </a:lnSpc>
              <a:spcBef>
                <a:spcPts val="1125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Grenz-Vermeidungs-kosten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0000"/>
              </a:lnSpc>
              <a:spcBef>
                <a:spcPts val="1125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[Euro/t CO</a:t>
            </a:r>
            <a:r>
              <a:rPr b="0" lang="en-US" sz="1600" spc="-1" strike="noStrike" baseline="-25000">
                <a:solidFill>
                  <a:srgbClr val="000000"/>
                </a:solidFill>
                <a:latin typeface="Arial"/>
              </a:rPr>
              <a:t>2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]</a:t>
            </a:r>
            <a:r>
              <a:rPr b="0" lang="en-US" sz="1600" spc="-1" strike="noStrike" baseline="-25000">
                <a:solidFill>
                  <a:srgbClr val="000000"/>
                </a:solidFill>
                <a:latin typeface="Arial"/>
              </a:rPr>
              <a:t> 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2" name="AutoShape 11"/>
          <p:cNvSpPr/>
          <p:nvPr/>
        </p:nvSpPr>
        <p:spPr>
          <a:xfrm rot="5400000">
            <a:off x="6231240" y="3700440"/>
            <a:ext cx="304560" cy="2053800"/>
          </a:xfrm>
          <a:prstGeom prst="leftBrace">
            <a:avLst>
              <a:gd name="adj1" fmla="val 56257"/>
              <a:gd name="adj2" fmla="val 48875"/>
            </a:avLst>
          </a:prstGeom>
          <a:noFill/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i="1" lang="en-US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333" name="Text Box 12"/>
          <p:cNvSpPr/>
          <p:nvPr/>
        </p:nvSpPr>
        <p:spPr>
          <a:xfrm>
            <a:off x="5425920" y="4029120"/>
            <a:ext cx="1929960" cy="4777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90000"/>
              </a:lnSpc>
              <a:spcBef>
                <a:spcPts val="1125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Notwendige Reduktion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4" name="Line 1"/>
          <p:cNvSpPr/>
          <p:nvPr/>
        </p:nvSpPr>
        <p:spPr>
          <a:xfrm>
            <a:off x="7424640" y="4932360"/>
            <a:ext cx="1440" cy="865080"/>
          </a:xfrm>
          <a:prstGeom prst="line">
            <a:avLst/>
          </a:prstGeom>
          <a:ln w="12700">
            <a:solidFill>
              <a:srgbClr val="000000"/>
            </a:solidFill>
            <a:prstDash val="sysDot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35" name="Oval 10"/>
          <p:cNvSpPr/>
          <p:nvPr/>
        </p:nvSpPr>
        <p:spPr>
          <a:xfrm>
            <a:off x="7391520" y="5775480"/>
            <a:ext cx="75960" cy="7596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8640" bIns="8640" anchor="ctr">
            <a:noAutofit/>
          </a:bodyPr>
          <a:p>
            <a:pPr>
              <a:lnSpc>
                <a:spcPct val="100000"/>
              </a:lnSpc>
            </a:pPr>
            <a:endParaRPr b="0" i="1" lang="en-US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336" name="Text Box 12"/>
          <p:cNvSpPr/>
          <p:nvPr/>
        </p:nvSpPr>
        <p:spPr>
          <a:xfrm>
            <a:off x="6643800" y="5005440"/>
            <a:ext cx="1929960" cy="285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90000"/>
              </a:lnSpc>
              <a:spcBef>
                <a:spcPts val="1125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Vermeidungskosten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7" name="Line 1"/>
          <p:cNvSpPr/>
          <p:nvPr/>
        </p:nvSpPr>
        <p:spPr>
          <a:xfrm flipH="1">
            <a:off x="6116400" y="5232240"/>
            <a:ext cx="549360" cy="447480"/>
          </a:xfrm>
          <a:prstGeom prst="line">
            <a:avLst/>
          </a:prstGeom>
          <a:ln w="1270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38" name="Text Box 9"/>
          <p:cNvSpPr/>
          <p:nvPr/>
        </p:nvSpPr>
        <p:spPr>
          <a:xfrm>
            <a:off x="6932520" y="5819760"/>
            <a:ext cx="1742760" cy="70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10000"/>
              </a:lnSpc>
              <a:spcBef>
                <a:spcPts val="1125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CO</a:t>
            </a:r>
            <a:r>
              <a:rPr b="0" lang="en-US" sz="1600" spc="-1" strike="noStrike" baseline="-25000">
                <a:solidFill>
                  <a:srgbClr val="000000"/>
                </a:solidFill>
                <a:latin typeface="Arial"/>
              </a:rPr>
              <a:t>2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-Emissionen [tCO</a:t>
            </a:r>
            <a:r>
              <a:rPr b="0" lang="en-US" sz="1600" spc="-1" strike="noStrike" baseline="-25000">
                <a:solidFill>
                  <a:srgbClr val="000000"/>
                </a:solidFill>
                <a:latin typeface="Arial"/>
              </a:rPr>
              <a:t>2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]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9" name="AutoShape 11"/>
          <p:cNvSpPr/>
          <p:nvPr/>
        </p:nvSpPr>
        <p:spPr>
          <a:xfrm>
            <a:off x="6940440" y="5342040"/>
            <a:ext cx="968040" cy="328320"/>
          </a:xfrm>
          <a:prstGeom prst="downArrowCallout">
            <a:avLst>
              <a:gd name="adj1" fmla="val 14980"/>
              <a:gd name="adj2" fmla="val 18118"/>
              <a:gd name="adj3" fmla="val 17778"/>
              <a:gd name="adj4" fmla="val 70032"/>
            </a:avLst>
          </a:prstGeom>
          <a:solidFill>
            <a:srgbClr val="ffffb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9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200" spc="-1" strike="noStrike">
                <a:solidFill>
                  <a:srgbClr val="000000"/>
                </a:solidFill>
                <a:latin typeface="Arial"/>
              </a:rPr>
              <a:t>Startpunkt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0" name="Rechteck 64"/>
          <p:cNvSpPr/>
          <p:nvPr/>
        </p:nvSpPr>
        <p:spPr>
          <a:xfrm>
            <a:off x="2776680" y="4978440"/>
            <a:ext cx="2577600" cy="840960"/>
          </a:xfrm>
          <a:prstGeom prst="rect">
            <a:avLst/>
          </a:prstGeom>
          <a:blipFill rotWithShape="0">
            <a:blip r:embed="rId2"/>
            <a:srcRect/>
            <a:tile tx="0" ty="0" sx="100000" sy="100000" algn="tl"/>
          </a:blip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1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41" name="Text Box 12"/>
          <p:cNvSpPr/>
          <p:nvPr/>
        </p:nvSpPr>
        <p:spPr>
          <a:xfrm>
            <a:off x="3611520" y="5241960"/>
            <a:ext cx="821880" cy="285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90000"/>
              </a:lnSpc>
              <a:spcBef>
                <a:spcPts val="1125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Rente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2" name="Line 7"/>
          <p:cNvSpPr/>
          <p:nvPr/>
        </p:nvSpPr>
        <p:spPr>
          <a:xfrm flipV="1">
            <a:off x="2761920" y="2027160"/>
            <a:ext cx="1800" cy="3797280"/>
          </a:xfrm>
          <a:prstGeom prst="line">
            <a:avLst/>
          </a:prstGeom>
          <a:ln w="255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43" name="Oval 16"/>
          <p:cNvSpPr/>
          <p:nvPr/>
        </p:nvSpPr>
        <p:spPr>
          <a:xfrm>
            <a:off x="2725560" y="4941720"/>
            <a:ext cx="75960" cy="7596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8640" bIns="8640" anchor="ctr">
            <a:noAutofit/>
          </a:bodyPr>
          <a:p>
            <a:pPr>
              <a:lnSpc>
                <a:spcPct val="100000"/>
              </a:lnSpc>
            </a:pPr>
            <a:endParaRPr b="0" i="1" lang="en-US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344" name="Line 3"/>
          <p:cNvSpPr/>
          <p:nvPr/>
        </p:nvSpPr>
        <p:spPr>
          <a:xfrm>
            <a:off x="2784240" y="4971960"/>
            <a:ext cx="2556000" cy="1440"/>
          </a:xfrm>
          <a:prstGeom prst="line">
            <a:avLst/>
          </a:prstGeom>
          <a:ln w="12700">
            <a:solidFill>
              <a:srgbClr val="000000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45" name="Oval 13"/>
          <p:cNvSpPr/>
          <p:nvPr/>
        </p:nvSpPr>
        <p:spPr>
          <a:xfrm>
            <a:off x="5308560" y="4933800"/>
            <a:ext cx="75960" cy="7596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8640" bIns="8640" anchor="ctr">
            <a:noAutofit/>
          </a:bodyPr>
          <a:p>
            <a:pPr>
              <a:lnSpc>
                <a:spcPct val="100000"/>
              </a:lnSpc>
            </a:pPr>
            <a:endParaRPr b="0" i="1" lang="en-US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346" name="Line 1"/>
          <p:cNvSpPr/>
          <p:nvPr/>
        </p:nvSpPr>
        <p:spPr>
          <a:xfrm>
            <a:off x="5344920" y="4993920"/>
            <a:ext cx="1440" cy="792360"/>
          </a:xfrm>
          <a:prstGeom prst="line">
            <a:avLst/>
          </a:prstGeom>
          <a:ln w="12700">
            <a:solidFill>
              <a:srgbClr val="000000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47" name="Oval 15"/>
          <p:cNvSpPr/>
          <p:nvPr/>
        </p:nvSpPr>
        <p:spPr>
          <a:xfrm>
            <a:off x="5311800" y="5781600"/>
            <a:ext cx="75960" cy="7596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8640" bIns="8640" anchor="ctr">
            <a:noAutofit/>
          </a:bodyPr>
          <a:p>
            <a:pPr>
              <a:lnSpc>
                <a:spcPct val="100000"/>
              </a:lnSpc>
            </a:pPr>
            <a:endParaRPr b="0" i="1" lang="en-US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348" name="TextBox 25"/>
          <p:cNvSpPr/>
          <p:nvPr/>
        </p:nvSpPr>
        <p:spPr>
          <a:xfrm>
            <a:off x="5652000" y="1944720"/>
            <a:ext cx="3240000" cy="149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Obergrenze gesetzt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Zertifikate für CO</a:t>
            </a:r>
            <a:r>
              <a:rPr b="0" lang="de-DE" sz="1800" spc="-1" strike="noStrike" baseline="-25000">
                <a:solidFill>
                  <a:schemeClr val="dk1"/>
                </a:solidFill>
                <a:latin typeface="Arial"/>
              </a:rPr>
              <a:t>2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-Emissionen werden verteilt und/oder versteigert, dann gehandelt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1" dur="indefinite" restart="never" nodeType="tmRoot">
          <p:childTnLst>
            <p:seq>
              <p:cTn id="72" dur="indefinite" nodeType="mainSeq">
                <p:childTnLst>
                  <p:par>
                    <p:cTn id="73" nodeType="clickEffect" fill="hold">
                      <p:stCondLst>
                        <p:cond delay="indefinite"/>
                      </p:stCondLst>
                      <p:childTnLst>
                        <p:par>
                          <p:cTn id="7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nodeType="clickEffect" fill="hold">
                      <p:stCondLst>
                        <p:cond delay="indefinite"/>
                      </p:stCondLst>
                      <p:childTnLst>
                        <p:par>
                          <p:cTn id="8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nodeType="clickEffect" fill="hold">
                      <p:stCondLst>
                        <p:cond delay="indefinite"/>
                      </p:stCondLst>
                      <p:childTnLst>
                        <p:par>
                          <p:cTn id="8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nodeType="clickEffect" fill="hold">
                      <p:stCondLst>
                        <p:cond delay="indefinite"/>
                      </p:stCondLst>
                      <p:childTnLst>
                        <p:par>
                          <p:cTn id="9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nodeType="clickEffect" fill="hold">
                      <p:stCondLst>
                        <p:cond delay="indefinite"/>
                      </p:stCondLst>
                      <p:childTnLst>
                        <p:par>
                          <p:cTn id="10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914400" y="380880"/>
            <a:ext cx="7772040" cy="914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Unternehmenssicht</a:t>
            </a:r>
            <a:br>
              <a:rPr sz="2800"/>
            </a:b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-Zertifikate und Vermeidungskosten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50" name="Line 3"/>
          <p:cNvSpPr/>
          <p:nvPr/>
        </p:nvSpPr>
        <p:spPr>
          <a:xfrm>
            <a:off x="2761920" y="5821200"/>
            <a:ext cx="5046840" cy="360"/>
          </a:xfrm>
          <a:prstGeom prst="line">
            <a:avLst/>
          </a:prstGeom>
          <a:ln w="254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51" name="Freeform 4"/>
          <p:cNvSpPr/>
          <p:nvPr/>
        </p:nvSpPr>
        <p:spPr>
          <a:xfrm>
            <a:off x="3929040" y="2095560"/>
            <a:ext cx="3476160" cy="3703320"/>
          </a:xfrm>
          <a:custGeom>
            <a:avLst/>
            <a:gdLst>
              <a:gd name="textAreaLeft" fmla="*/ 0 w 3476160"/>
              <a:gd name="textAreaRight" fmla="*/ 3476520 w 3476160"/>
              <a:gd name="textAreaTop" fmla="*/ 0 h 3703320"/>
              <a:gd name="textAreaBottom" fmla="*/ 3703680 h 3703320"/>
            </a:gdLst>
            <a:ahLst/>
            <a:rect l="textAreaLeft" t="textAreaTop" r="textAreaRight" b="textAreaBottom"/>
            <a:pathLst>
              <a:path w="2190" h="2333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755" y="1724"/>
                  <a:pt x="1065" y="1928"/>
                </a:cubicBezTo>
                <a:cubicBezTo>
                  <a:pt x="1375" y="2132"/>
                  <a:pt x="1956" y="2249"/>
                  <a:pt x="2190" y="2333"/>
                </a:cubicBezTo>
              </a:path>
            </a:pathLst>
          </a:custGeom>
          <a:noFill/>
          <a:ln w="444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52" name="Line 5"/>
          <p:cNvSpPr/>
          <p:nvPr/>
        </p:nvSpPr>
        <p:spPr>
          <a:xfrm flipV="1">
            <a:off x="2761920" y="2030400"/>
            <a:ext cx="360" cy="3790800"/>
          </a:xfrm>
          <a:prstGeom prst="line">
            <a:avLst/>
          </a:prstGeom>
          <a:ln w="254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53" name="Text Box 6"/>
          <p:cNvSpPr/>
          <p:nvPr/>
        </p:nvSpPr>
        <p:spPr>
          <a:xfrm>
            <a:off x="2895480" y="2057400"/>
            <a:ext cx="2209320" cy="83052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0000"/>
              </a:lnSpc>
              <a:spcBef>
                <a:spcPts val="901"/>
              </a:spcBef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Vermeidungskosten</a:t>
            </a:r>
            <a:br>
              <a:rPr sz="1800"/>
            </a:b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von Unternehmen 1 (Grenzkosten)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4" name="Text Box 7"/>
          <p:cNvSpPr/>
          <p:nvPr/>
        </p:nvSpPr>
        <p:spPr>
          <a:xfrm>
            <a:off x="6248520" y="5867280"/>
            <a:ext cx="2590560" cy="39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10000"/>
              </a:lnSpc>
              <a:spcBef>
                <a:spcPts val="901"/>
              </a:spcBef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Treibhausgase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5" name="Oval 8"/>
          <p:cNvSpPr/>
          <p:nvPr/>
        </p:nvSpPr>
        <p:spPr>
          <a:xfrm>
            <a:off x="7391520" y="5791320"/>
            <a:ext cx="75960" cy="7596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8640" bIns="864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6" name="AutoShape 9"/>
          <p:cNvSpPr/>
          <p:nvPr/>
        </p:nvSpPr>
        <p:spPr>
          <a:xfrm>
            <a:off x="6629400" y="4952880"/>
            <a:ext cx="1599840" cy="761760"/>
          </a:xfrm>
          <a:prstGeom prst="downArrowCallout">
            <a:avLst>
              <a:gd name="adj1" fmla="val 14992"/>
              <a:gd name="adj2" fmla="val 18122"/>
              <a:gd name="adj3" fmla="val 17778"/>
              <a:gd name="adj4" fmla="val 70032"/>
            </a:avLst>
          </a:prstGeom>
          <a:solidFill>
            <a:srgbClr val="ffffb3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90000"/>
              </a:lnSpc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Emissionen von</a:t>
            </a:r>
            <a:br>
              <a:rPr sz="1600"/>
            </a:b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Unternehmen 1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57" name="Group 10"/>
          <p:cNvGrpSpPr/>
          <p:nvPr/>
        </p:nvGrpSpPr>
        <p:grpSpPr>
          <a:xfrm>
            <a:off x="2666880" y="3886200"/>
            <a:ext cx="5105160" cy="2367360"/>
            <a:chOff x="2666880" y="3886200"/>
            <a:chExt cx="5105160" cy="2367360"/>
          </a:xfrm>
        </p:grpSpPr>
        <p:sp>
          <p:nvSpPr>
            <p:cNvPr id="358" name="Line 11"/>
            <p:cNvSpPr/>
            <p:nvPr/>
          </p:nvSpPr>
          <p:spPr>
            <a:xfrm>
              <a:off x="5360760" y="4952880"/>
              <a:ext cx="360" cy="914400"/>
            </a:xfrm>
            <a:prstGeom prst="line">
              <a:avLst/>
            </a:prstGeom>
            <a:ln w="9525">
              <a:solidFill>
                <a:srgbClr val="000000"/>
              </a:solidFill>
              <a:prstDash val="sysDot"/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59" name="Line 12"/>
            <p:cNvSpPr/>
            <p:nvPr/>
          </p:nvSpPr>
          <p:spPr>
            <a:xfrm flipH="1">
              <a:off x="2666880" y="4965480"/>
              <a:ext cx="2644560" cy="360"/>
            </a:xfrm>
            <a:prstGeom prst="line">
              <a:avLst/>
            </a:prstGeom>
            <a:ln w="9525">
              <a:solidFill>
                <a:srgbClr val="000000"/>
              </a:solidFill>
              <a:prstDash val="sysDot"/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60" name="Text Box 13"/>
            <p:cNvSpPr/>
            <p:nvPr/>
          </p:nvSpPr>
          <p:spPr>
            <a:xfrm>
              <a:off x="3124080" y="5821200"/>
              <a:ext cx="2819160" cy="432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10000"/>
                </a:lnSpc>
                <a:spcBef>
                  <a:spcPts val="901"/>
                </a:spcBef>
              </a:pPr>
              <a:r>
                <a:rPr b="0" lang="de-DE" sz="1800" spc="-1" strike="noStrike">
                  <a:solidFill>
                    <a:schemeClr val="dk1"/>
                  </a:solidFill>
                  <a:latin typeface="Arial"/>
                </a:rPr>
                <a:t>zugeteilte Zertifikate</a:t>
              </a:r>
              <a:r>
                <a:rPr b="0" i="1" lang="de-DE" sz="1800" spc="-1" strike="noStrike">
                  <a:solidFill>
                    <a:schemeClr val="dk1"/>
                  </a:solidFill>
                  <a:latin typeface="Arial"/>
                </a:rPr>
                <a:t> Q</a:t>
              </a:r>
              <a:r>
                <a:rPr b="0" lang="de-DE" sz="1800" spc="-1" strike="noStrike" baseline="-25000">
                  <a:solidFill>
                    <a:schemeClr val="dk1"/>
                  </a:solidFill>
                  <a:latin typeface="Arial"/>
                </a:rPr>
                <a:t>1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1" name="Oval 14"/>
            <p:cNvSpPr/>
            <p:nvPr/>
          </p:nvSpPr>
          <p:spPr>
            <a:xfrm>
              <a:off x="5334120" y="4952880"/>
              <a:ext cx="75960" cy="7596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8640" bIns="864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362" name="AutoShape 15"/>
            <p:cNvSpPr/>
            <p:nvPr/>
          </p:nvSpPr>
          <p:spPr>
            <a:xfrm rot="5400000">
              <a:off x="6286680" y="3695760"/>
              <a:ext cx="304560" cy="2057040"/>
            </a:xfrm>
            <a:prstGeom prst="leftBrace">
              <a:avLst>
                <a:gd name="adj1" fmla="val 56250"/>
                <a:gd name="adj2" fmla="val 48875"/>
              </a:avLst>
            </a:pr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363" name="Line 16"/>
            <p:cNvSpPr/>
            <p:nvPr/>
          </p:nvSpPr>
          <p:spPr>
            <a:xfrm>
              <a:off x="7427880" y="4876560"/>
              <a:ext cx="360" cy="914400"/>
            </a:xfrm>
            <a:prstGeom prst="line">
              <a:avLst/>
            </a:prstGeom>
            <a:ln w="9525">
              <a:solidFill>
                <a:srgbClr val="000000"/>
              </a:solidFill>
              <a:prstDash val="sysDot"/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64" name="Text Box 17"/>
            <p:cNvSpPr/>
            <p:nvPr/>
          </p:nvSpPr>
          <p:spPr>
            <a:xfrm>
              <a:off x="5105520" y="3886200"/>
              <a:ext cx="2666520" cy="830520"/>
            </a:xfrm>
            <a:prstGeom prst="rect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90000"/>
                </a:lnSpc>
                <a:spcBef>
                  <a:spcPts val="901"/>
                </a:spcBef>
              </a:pPr>
              <a:r>
                <a:rPr b="0" lang="de-DE" sz="1800" spc="-1" strike="noStrike">
                  <a:solidFill>
                    <a:schemeClr val="dk1"/>
                  </a:solidFill>
                  <a:latin typeface="Arial"/>
                </a:rPr>
                <a:t>Reduktionsmaßnahmen </a:t>
              </a:r>
              <a:br>
                <a:rPr sz="1800"/>
              </a:br>
              <a:r>
                <a:rPr b="0" lang="de-DE" sz="1800" spc="-1" strike="noStrike">
                  <a:solidFill>
                    <a:schemeClr val="dk1"/>
                  </a:solidFill>
                  <a:latin typeface="Arial"/>
                </a:rPr>
                <a:t>durch Unternehmen 1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9" dur="indefinite" restart="never" nodeType="tmRoot">
          <p:childTnLst>
            <p:seq>
              <p:cTn id="110" dur="indefinite" nodeType="mainSeq">
                <p:childTnLst>
                  <p:par>
                    <p:cTn id="111" nodeType="clickEffect" fill="hold">
                      <p:stCondLst>
                        <p:cond delay="0"/>
                      </p:stCondLst>
                      <p:childTnLst>
                        <p:par>
                          <p:cTn id="11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3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15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nodeType="clickEffect" fill="hold">
                      <p:stCondLst>
                        <p:cond delay="indefinite"/>
                      </p:stCondLst>
                      <p:childTnLst>
                        <p:par>
                          <p:cTn id="11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9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21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990720" y="380880"/>
            <a:ext cx="7772040" cy="914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Prinzip des Zertifikatehandels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66" name="Text Box 3"/>
          <p:cNvSpPr/>
          <p:nvPr/>
        </p:nvSpPr>
        <p:spPr>
          <a:xfrm>
            <a:off x="7207200" y="5581800"/>
            <a:ext cx="1631520" cy="32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10000"/>
              </a:lnSpc>
              <a:spcBef>
                <a:spcPts val="700"/>
              </a:spcBef>
            </a:pP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Treibhausgase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7" name="Text Box 4"/>
          <p:cNvSpPr/>
          <p:nvPr/>
        </p:nvSpPr>
        <p:spPr>
          <a:xfrm>
            <a:off x="3092400" y="5581800"/>
            <a:ext cx="1631520" cy="32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10000"/>
              </a:lnSpc>
              <a:spcBef>
                <a:spcPts val="700"/>
              </a:spcBef>
            </a:pP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Treibhausgase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68" name="Group 5"/>
          <p:cNvGrpSpPr/>
          <p:nvPr/>
        </p:nvGrpSpPr>
        <p:grpSpPr>
          <a:xfrm>
            <a:off x="4876920" y="1752480"/>
            <a:ext cx="3312720" cy="4166640"/>
            <a:chOff x="4876920" y="1752480"/>
            <a:chExt cx="3312720" cy="4166640"/>
          </a:xfrm>
        </p:grpSpPr>
        <p:sp>
          <p:nvSpPr>
            <p:cNvPr id="369" name="Text Box 6"/>
            <p:cNvSpPr/>
            <p:nvPr/>
          </p:nvSpPr>
          <p:spPr>
            <a:xfrm>
              <a:off x="4876920" y="5562720"/>
              <a:ext cx="1774440" cy="356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10000"/>
                </a:lnSpc>
                <a:spcBef>
                  <a:spcPts val="700"/>
                </a:spcBef>
              </a:pPr>
              <a:r>
                <a:rPr b="0" lang="de-DE" sz="1400" spc="-1" strike="noStrike">
                  <a:solidFill>
                    <a:schemeClr val="dk1"/>
                  </a:solidFill>
                  <a:latin typeface="Arial"/>
                </a:rPr>
                <a:t>Zertifikate</a:t>
              </a:r>
              <a:r>
                <a:rPr b="0" i="1" lang="de-DE" sz="1400" spc="-1" strike="noStrike">
                  <a:solidFill>
                    <a:schemeClr val="dk1"/>
                  </a:solidFill>
                  <a:latin typeface="Arial"/>
                </a:rPr>
                <a:t> Q</a:t>
              </a:r>
              <a:r>
                <a:rPr b="0" lang="de-DE" sz="1400" spc="-1" strike="noStrike" baseline="-25000">
                  <a:solidFill>
                    <a:schemeClr val="dk1"/>
                  </a:solidFill>
                  <a:latin typeface="Arial"/>
                </a:rPr>
                <a:t>2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0" name="Line 7"/>
            <p:cNvSpPr/>
            <p:nvPr/>
          </p:nvSpPr>
          <p:spPr>
            <a:xfrm>
              <a:off x="5013000" y="5537160"/>
              <a:ext cx="3176640" cy="360"/>
            </a:xfrm>
            <a:prstGeom prst="line">
              <a:avLst/>
            </a:prstGeom>
            <a:ln w="254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71" name="Freeform 8"/>
            <p:cNvSpPr/>
            <p:nvPr/>
          </p:nvSpPr>
          <p:spPr>
            <a:xfrm>
              <a:off x="5257800" y="1817640"/>
              <a:ext cx="2677680" cy="3696840"/>
            </a:xfrm>
            <a:custGeom>
              <a:avLst/>
              <a:gdLst>
                <a:gd name="textAreaLeft" fmla="*/ 0 w 2677680"/>
                <a:gd name="textAreaRight" fmla="*/ 2678040 w 2677680"/>
                <a:gd name="textAreaTop" fmla="*/ 0 h 3696840"/>
                <a:gd name="textAreaBottom" fmla="*/ 3697200 h 3696840"/>
              </a:gdLst>
              <a:ahLst/>
              <a:rect l="textAreaLeft" t="textAreaTop" r="textAreaRight" b="textAreaBottom"/>
              <a:pathLst>
                <a:path w="2190" h="2333">
                  <a:moveTo>
                    <a:pt x="0" y="0"/>
                  </a:moveTo>
                  <a:cubicBezTo>
                    <a:pt x="55" y="184"/>
                    <a:pt x="153" y="789"/>
                    <a:pt x="330" y="1110"/>
                  </a:cubicBezTo>
                  <a:cubicBezTo>
                    <a:pt x="507" y="1431"/>
                    <a:pt x="755" y="1724"/>
                    <a:pt x="1065" y="1928"/>
                  </a:cubicBezTo>
                  <a:cubicBezTo>
                    <a:pt x="1375" y="2132"/>
                    <a:pt x="1956" y="2249"/>
                    <a:pt x="2190" y="2333"/>
                  </a:cubicBezTo>
                </a:path>
              </a:pathLst>
            </a:custGeom>
            <a:noFill/>
            <a:ln w="444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72" name="Line 9"/>
            <p:cNvSpPr/>
            <p:nvPr/>
          </p:nvSpPr>
          <p:spPr>
            <a:xfrm flipV="1">
              <a:off x="5013000" y="1752480"/>
              <a:ext cx="360" cy="3784680"/>
            </a:xfrm>
            <a:prstGeom prst="line">
              <a:avLst/>
            </a:prstGeom>
            <a:ln w="254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73" name="Text Box 10"/>
            <p:cNvSpPr/>
            <p:nvPr/>
          </p:nvSpPr>
          <p:spPr>
            <a:xfrm>
              <a:off x="5097600" y="1779480"/>
              <a:ext cx="1531440" cy="666360"/>
            </a:xfrm>
            <a:prstGeom prst="rect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90000"/>
                </a:lnSpc>
                <a:spcBef>
                  <a:spcPts val="700"/>
                </a:spcBef>
              </a:pPr>
              <a:r>
                <a:rPr b="0" lang="de-DE" sz="1400" spc="-1" strike="noStrike">
                  <a:solidFill>
                    <a:schemeClr val="dk1"/>
                  </a:solidFill>
                  <a:latin typeface="Arial"/>
                </a:rPr>
                <a:t>Vermeidungs-kosten von Unternehmen 2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4" name="Line 11"/>
            <p:cNvSpPr/>
            <p:nvPr/>
          </p:nvSpPr>
          <p:spPr>
            <a:xfrm>
              <a:off x="5867280" y="3886200"/>
              <a:ext cx="360" cy="1676160"/>
            </a:xfrm>
            <a:prstGeom prst="line">
              <a:avLst/>
            </a:prstGeom>
            <a:ln w="9525">
              <a:solidFill>
                <a:srgbClr val="000000"/>
              </a:solidFill>
              <a:prstDash val="sysDot"/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75" name="Line 12"/>
            <p:cNvSpPr/>
            <p:nvPr/>
          </p:nvSpPr>
          <p:spPr>
            <a:xfrm flipH="1">
              <a:off x="4952880" y="3962160"/>
              <a:ext cx="838080" cy="360"/>
            </a:xfrm>
            <a:prstGeom prst="line">
              <a:avLst/>
            </a:prstGeom>
            <a:ln w="9525">
              <a:solidFill>
                <a:srgbClr val="000000"/>
              </a:solidFill>
              <a:prstDash val="sysDot"/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76" name="AutoShape 13"/>
            <p:cNvSpPr/>
            <p:nvPr/>
          </p:nvSpPr>
          <p:spPr>
            <a:xfrm rot="5400000">
              <a:off x="6743880" y="2781000"/>
              <a:ext cx="302760" cy="2057040"/>
            </a:xfrm>
            <a:prstGeom prst="leftBrace">
              <a:avLst>
                <a:gd name="adj1" fmla="val 56545"/>
                <a:gd name="adj2" fmla="val 48875"/>
              </a:avLst>
            </a:pr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377" name="Line 14"/>
            <p:cNvSpPr/>
            <p:nvPr/>
          </p:nvSpPr>
          <p:spPr>
            <a:xfrm>
              <a:off x="7924680" y="3886200"/>
              <a:ext cx="360" cy="1598400"/>
            </a:xfrm>
            <a:prstGeom prst="line">
              <a:avLst/>
            </a:prstGeom>
            <a:ln w="9525">
              <a:solidFill>
                <a:srgbClr val="000000"/>
              </a:solidFill>
              <a:prstDash val="sysDot"/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78" name="Text Box 15"/>
            <p:cNvSpPr/>
            <p:nvPr/>
          </p:nvSpPr>
          <p:spPr>
            <a:xfrm>
              <a:off x="6172200" y="3124080"/>
              <a:ext cx="1677600" cy="474120"/>
            </a:xfrm>
            <a:prstGeom prst="rect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90000"/>
                </a:lnSpc>
                <a:spcBef>
                  <a:spcPts val="700"/>
                </a:spcBef>
              </a:pPr>
              <a:r>
                <a:rPr b="0" lang="de-DE" sz="1400" spc="-1" strike="noStrike">
                  <a:solidFill>
                    <a:schemeClr val="dk1"/>
                  </a:solidFill>
                  <a:latin typeface="Arial"/>
                </a:rPr>
                <a:t>Reduktion durch Unternehmen 2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9" name="Oval 16"/>
            <p:cNvSpPr/>
            <p:nvPr/>
          </p:nvSpPr>
          <p:spPr>
            <a:xfrm>
              <a:off x="5829480" y="3916440"/>
              <a:ext cx="75960" cy="7596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8640" bIns="864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380" name="Oval 17"/>
            <p:cNvSpPr/>
            <p:nvPr/>
          </p:nvSpPr>
          <p:spPr>
            <a:xfrm>
              <a:off x="7891560" y="5486400"/>
              <a:ext cx="75960" cy="7596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8640" bIns="864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grpSp>
        <p:nvGrpSpPr>
          <p:cNvPr id="381" name="Group 18"/>
          <p:cNvGrpSpPr/>
          <p:nvPr/>
        </p:nvGrpSpPr>
        <p:grpSpPr>
          <a:xfrm>
            <a:off x="838080" y="1752480"/>
            <a:ext cx="3236760" cy="4142880"/>
            <a:chOff x="838080" y="1752480"/>
            <a:chExt cx="3236760" cy="4142880"/>
          </a:xfrm>
        </p:grpSpPr>
        <p:sp>
          <p:nvSpPr>
            <p:cNvPr id="382" name="Line 19"/>
            <p:cNvSpPr/>
            <p:nvPr/>
          </p:nvSpPr>
          <p:spPr>
            <a:xfrm>
              <a:off x="898200" y="5537160"/>
              <a:ext cx="3176640" cy="360"/>
            </a:xfrm>
            <a:prstGeom prst="line">
              <a:avLst/>
            </a:prstGeom>
            <a:ln w="254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83" name="Freeform 20"/>
            <p:cNvSpPr/>
            <p:nvPr/>
          </p:nvSpPr>
          <p:spPr>
            <a:xfrm>
              <a:off x="1633680" y="1817640"/>
              <a:ext cx="2187360" cy="3696840"/>
            </a:xfrm>
            <a:custGeom>
              <a:avLst/>
              <a:gdLst>
                <a:gd name="textAreaLeft" fmla="*/ 0 w 2187360"/>
                <a:gd name="textAreaRight" fmla="*/ 2187720 w 2187360"/>
                <a:gd name="textAreaTop" fmla="*/ 0 h 3696840"/>
                <a:gd name="textAreaBottom" fmla="*/ 3697200 h 3696840"/>
              </a:gdLst>
              <a:ahLst/>
              <a:rect l="textAreaLeft" t="textAreaTop" r="textAreaRight" b="textAreaBottom"/>
              <a:pathLst>
                <a:path w="2190" h="2333">
                  <a:moveTo>
                    <a:pt x="0" y="0"/>
                  </a:moveTo>
                  <a:cubicBezTo>
                    <a:pt x="55" y="184"/>
                    <a:pt x="153" y="789"/>
                    <a:pt x="330" y="1110"/>
                  </a:cubicBezTo>
                  <a:cubicBezTo>
                    <a:pt x="507" y="1431"/>
                    <a:pt x="755" y="1724"/>
                    <a:pt x="1065" y="1928"/>
                  </a:cubicBezTo>
                  <a:cubicBezTo>
                    <a:pt x="1375" y="2132"/>
                    <a:pt x="1956" y="2249"/>
                    <a:pt x="2190" y="2333"/>
                  </a:cubicBezTo>
                </a:path>
              </a:pathLst>
            </a:custGeom>
            <a:noFill/>
            <a:ln w="444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84" name="Line 21"/>
            <p:cNvSpPr/>
            <p:nvPr/>
          </p:nvSpPr>
          <p:spPr>
            <a:xfrm flipV="1">
              <a:off x="898200" y="1752480"/>
              <a:ext cx="360" cy="3784680"/>
            </a:xfrm>
            <a:prstGeom prst="line">
              <a:avLst/>
            </a:prstGeom>
            <a:ln w="254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85" name="Text Box 22"/>
            <p:cNvSpPr/>
            <p:nvPr/>
          </p:nvSpPr>
          <p:spPr>
            <a:xfrm>
              <a:off x="982800" y="1779480"/>
              <a:ext cx="1531440" cy="666360"/>
            </a:xfrm>
            <a:prstGeom prst="rect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90000"/>
                </a:lnSpc>
                <a:spcBef>
                  <a:spcPts val="700"/>
                </a:spcBef>
              </a:pPr>
              <a:r>
                <a:rPr b="0" lang="de-DE" sz="1400" spc="-1" strike="noStrike">
                  <a:solidFill>
                    <a:schemeClr val="dk1"/>
                  </a:solidFill>
                  <a:latin typeface="Arial"/>
                </a:rPr>
                <a:t>Vermeidungs-kosten von Unternehmen 1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6" name="Line 23"/>
            <p:cNvSpPr/>
            <p:nvPr/>
          </p:nvSpPr>
          <p:spPr>
            <a:xfrm>
              <a:off x="2533320" y="4670280"/>
              <a:ext cx="360" cy="912600"/>
            </a:xfrm>
            <a:prstGeom prst="line">
              <a:avLst/>
            </a:prstGeom>
            <a:ln w="9525">
              <a:solidFill>
                <a:srgbClr val="000000"/>
              </a:solidFill>
              <a:prstDash val="sysDot"/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87" name="Line 24"/>
            <p:cNvSpPr/>
            <p:nvPr/>
          </p:nvSpPr>
          <p:spPr>
            <a:xfrm flipH="1">
              <a:off x="838080" y="4647960"/>
              <a:ext cx="1676520" cy="360"/>
            </a:xfrm>
            <a:prstGeom prst="line">
              <a:avLst/>
            </a:prstGeom>
            <a:ln w="9525">
              <a:solidFill>
                <a:srgbClr val="000000"/>
              </a:solidFill>
              <a:prstDash val="sysDot"/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88" name="Text Box 25"/>
            <p:cNvSpPr/>
            <p:nvPr/>
          </p:nvSpPr>
          <p:spPr>
            <a:xfrm>
              <a:off x="1127160" y="5538960"/>
              <a:ext cx="1774440" cy="356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10000"/>
                </a:lnSpc>
                <a:spcBef>
                  <a:spcPts val="700"/>
                </a:spcBef>
              </a:pPr>
              <a:r>
                <a:rPr b="0" lang="de-DE" sz="1400" spc="-1" strike="noStrike">
                  <a:solidFill>
                    <a:schemeClr val="dk1"/>
                  </a:solidFill>
                  <a:latin typeface="Arial"/>
                </a:rPr>
                <a:t>        </a:t>
              </a:r>
              <a:r>
                <a:rPr b="0" lang="de-DE" sz="1400" spc="-1" strike="noStrike">
                  <a:solidFill>
                    <a:schemeClr val="dk1"/>
                  </a:solidFill>
                  <a:latin typeface="Arial"/>
                </a:rPr>
                <a:t>Zertifikate</a:t>
              </a:r>
              <a:r>
                <a:rPr b="0" i="1" lang="de-DE" sz="1400" spc="-1" strike="noStrike">
                  <a:solidFill>
                    <a:schemeClr val="dk1"/>
                  </a:solidFill>
                  <a:latin typeface="Arial"/>
                </a:rPr>
                <a:t> Q</a:t>
              </a:r>
              <a:r>
                <a:rPr b="0" lang="de-DE" sz="1400" spc="-1" strike="noStrike" baseline="-25000">
                  <a:solidFill>
                    <a:schemeClr val="dk1"/>
                  </a:solidFill>
                  <a:latin typeface="Arial"/>
                </a:rPr>
                <a:t>1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9" name="AutoShape 26"/>
            <p:cNvSpPr/>
            <p:nvPr/>
          </p:nvSpPr>
          <p:spPr>
            <a:xfrm rot="5400000">
              <a:off x="3061080" y="3795840"/>
              <a:ext cx="302760" cy="1294920"/>
            </a:xfrm>
            <a:prstGeom prst="leftBrace">
              <a:avLst>
                <a:gd name="adj1" fmla="val 35602"/>
                <a:gd name="adj2" fmla="val 48875"/>
              </a:avLst>
            </a:pr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390" name="Line 27"/>
            <p:cNvSpPr/>
            <p:nvPr/>
          </p:nvSpPr>
          <p:spPr>
            <a:xfrm>
              <a:off x="3835080" y="4593960"/>
              <a:ext cx="360" cy="912960"/>
            </a:xfrm>
            <a:prstGeom prst="line">
              <a:avLst/>
            </a:prstGeom>
            <a:ln w="9525">
              <a:solidFill>
                <a:srgbClr val="000000"/>
              </a:solidFill>
              <a:prstDash val="sysDot"/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91" name="Text Box 28"/>
            <p:cNvSpPr/>
            <p:nvPr/>
          </p:nvSpPr>
          <p:spPr>
            <a:xfrm>
              <a:off x="2362320" y="3809880"/>
              <a:ext cx="1677600" cy="474120"/>
            </a:xfrm>
            <a:prstGeom prst="rect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90000"/>
                </a:lnSpc>
                <a:spcBef>
                  <a:spcPts val="700"/>
                </a:spcBef>
              </a:pPr>
              <a:r>
                <a:rPr b="0" lang="de-DE" sz="1400" spc="-1" strike="noStrike">
                  <a:solidFill>
                    <a:schemeClr val="dk1"/>
                  </a:solidFill>
                  <a:latin typeface="Arial"/>
                </a:rPr>
                <a:t>Reduktion durch Unternehmen 1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2" name="Oval 29"/>
            <p:cNvSpPr/>
            <p:nvPr/>
          </p:nvSpPr>
          <p:spPr>
            <a:xfrm>
              <a:off x="2508120" y="4606920"/>
              <a:ext cx="75960" cy="7596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8640" bIns="864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393" name="Oval 30"/>
            <p:cNvSpPr/>
            <p:nvPr/>
          </p:nvSpPr>
          <p:spPr>
            <a:xfrm>
              <a:off x="3809880" y="5486400"/>
              <a:ext cx="75960" cy="7596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8640" bIns="864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grpSp>
        <p:nvGrpSpPr>
          <p:cNvPr id="394" name="Group 31"/>
          <p:cNvGrpSpPr/>
          <p:nvPr/>
        </p:nvGrpSpPr>
        <p:grpSpPr>
          <a:xfrm>
            <a:off x="914400" y="3505680"/>
            <a:ext cx="4952880" cy="1523520"/>
            <a:chOff x="914400" y="3505680"/>
            <a:chExt cx="4952880" cy="1523520"/>
          </a:xfrm>
        </p:grpSpPr>
        <p:sp>
          <p:nvSpPr>
            <p:cNvPr id="395" name="AutoShape 32"/>
            <p:cNvSpPr/>
            <p:nvPr/>
          </p:nvSpPr>
          <p:spPr>
            <a:xfrm>
              <a:off x="4800600" y="3962520"/>
              <a:ext cx="151920" cy="685440"/>
            </a:xfrm>
            <a:prstGeom prst="leftBrace">
              <a:avLst>
                <a:gd name="adj1" fmla="val 37500"/>
                <a:gd name="adj2" fmla="val 50000"/>
              </a:avLst>
            </a:prstGeom>
            <a:noFill/>
            <a:ln w="25400">
              <a:solidFill>
                <a:srgbClr val="cc33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396" name="Text Box 33"/>
            <p:cNvSpPr/>
            <p:nvPr/>
          </p:nvSpPr>
          <p:spPr>
            <a:xfrm rot="16200000">
              <a:off x="3824640" y="4100760"/>
              <a:ext cx="1523520" cy="333360"/>
            </a:xfrm>
            <a:prstGeom prst="rect">
              <a:avLst/>
            </a:prstGeom>
            <a:gradFill rotWithShape="0">
              <a:gsLst>
                <a:gs pos="0">
                  <a:srgbClr val="cc3300"/>
                </a:gs>
                <a:gs pos="100000">
                  <a:srgbClr val="5e1700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spcBef>
                  <a:spcPts val="799"/>
                </a:spcBef>
              </a:pPr>
              <a:r>
                <a:rPr b="1" lang="de-DE" sz="1600" spc="-1" strike="noStrike">
                  <a:solidFill>
                    <a:schemeClr val="lt1"/>
                  </a:solidFill>
                  <a:latin typeface="Book Antiqua"/>
                </a:rPr>
                <a:t>ARBITRAGE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7" name="Line 34"/>
            <p:cNvSpPr/>
            <p:nvPr/>
          </p:nvSpPr>
          <p:spPr>
            <a:xfrm>
              <a:off x="914400" y="4647960"/>
              <a:ext cx="4952880" cy="360"/>
            </a:xfrm>
            <a:prstGeom prst="line">
              <a:avLst/>
            </a:prstGeom>
            <a:ln w="9525">
              <a:solidFill>
                <a:srgbClr val="cc3300"/>
              </a:solidFill>
              <a:prstDash val="sysDot"/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roup 2"/>
          <p:cNvGrpSpPr/>
          <p:nvPr/>
        </p:nvGrpSpPr>
        <p:grpSpPr>
          <a:xfrm>
            <a:off x="2132640" y="1676520"/>
            <a:ext cx="5639760" cy="3823560"/>
            <a:chOff x="2132640" y="1676520"/>
            <a:chExt cx="5639760" cy="3823560"/>
          </a:xfrm>
        </p:grpSpPr>
        <p:sp>
          <p:nvSpPr>
            <p:cNvPr id="399" name="Freeform 3"/>
            <p:cNvSpPr/>
            <p:nvPr/>
          </p:nvSpPr>
          <p:spPr>
            <a:xfrm>
              <a:off x="2819520" y="2057400"/>
              <a:ext cx="4571640" cy="2819160"/>
            </a:xfrm>
            <a:custGeom>
              <a:avLst/>
              <a:gdLst>
                <a:gd name="textAreaLeft" fmla="*/ 0 w 4571640"/>
                <a:gd name="textAreaRight" fmla="*/ 4572000 w 4571640"/>
                <a:gd name="textAreaTop" fmla="*/ 0 h 2819160"/>
                <a:gd name="textAreaBottom" fmla="*/ 2819520 h 2819160"/>
              </a:gdLst>
              <a:ahLst/>
              <a:rect l="textAreaLeft" t="textAreaTop" r="textAreaRight" b="textAreaBottom"/>
              <a:pathLst>
                <a:path w="2016" h="1776">
                  <a:moveTo>
                    <a:pt x="2016" y="0"/>
                  </a:moveTo>
                  <a:cubicBezTo>
                    <a:pt x="1880" y="308"/>
                    <a:pt x="1744" y="616"/>
                    <a:pt x="1536" y="864"/>
                  </a:cubicBezTo>
                  <a:cubicBezTo>
                    <a:pt x="1328" y="1112"/>
                    <a:pt x="1024" y="1336"/>
                    <a:pt x="768" y="1488"/>
                  </a:cubicBezTo>
                  <a:cubicBezTo>
                    <a:pt x="512" y="1640"/>
                    <a:pt x="128" y="1728"/>
                    <a:pt x="0" y="1776"/>
                  </a:cubicBezTo>
                </a:path>
              </a:pathLst>
            </a:custGeom>
            <a:noFill/>
            <a:ln w="44450">
              <a:solidFill>
                <a:srgbClr val="8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00" name="Line 4"/>
            <p:cNvSpPr/>
            <p:nvPr/>
          </p:nvSpPr>
          <p:spPr>
            <a:xfrm>
              <a:off x="6297480" y="3429000"/>
              <a:ext cx="360" cy="2057400"/>
            </a:xfrm>
            <a:prstGeom prst="line">
              <a:avLst/>
            </a:prstGeom>
            <a:ln w="25400">
              <a:solidFill>
                <a:srgbClr val="000000"/>
              </a:solidFill>
              <a:prstDash val="dash"/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01" name="Text Box 5"/>
            <p:cNvSpPr/>
            <p:nvPr/>
          </p:nvSpPr>
          <p:spPr>
            <a:xfrm>
              <a:off x="5486400" y="1676520"/>
              <a:ext cx="2285640" cy="747360"/>
            </a:xfrm>
            <a:prstGeom prst="rect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r">
                <a:lnSpc>
                  <a:spcPct val="90000"/>
                </a:lnSpc>
                <a:spcBef>
                  <a:spcPts val="799"/>
                </a:spcBef>
              </a:pPr>
              <a:r>
                <a:rPr b="0" lang="de-DE" sz="1600" spc="-1" strike="noStrike">
                  <a:solidFill>
                    <a:schemeClr val="dk2"/>
                  </a:solidFill>
                  <a:latin typeface="Arial"/>
                </a:rPr>
                <a:t>Vermeidungskosten</a:t>
              </a:r>
              <a:br>
                <a:rPr sz="1600"/>
              </a:br>
              <a:r>
                <a:rPr b="0" lang="de-DE" sz="1600" spc="-1" strike="noStrike">
                  <a:solidFill>
                    <a:schemeClr val="dk2"/>
                  </a:solidFill>
                  <a:latin typeface="Arial"/>
                </a:rPr>
                <a:t>von Unternehmen 2 (Grenzkosten)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2" name="Line 6"/>
            <p:cNvSpPr/>
            <p:nvPr/>
          </p:nvSpPr>
          <p:spPr>
            <a:xfrm flipH="1">
              <a:off x="4114800" y="3450960"/>
              <a:ext cx="3657600" cy="360"/>
            </a:xfrm>
            <a:prstGeom prst="line">
              <a:avLst/>
            </a:prstGeom>
            <a:ln w="9525">
              <a:solidFill>
                <a:srgbClr val="000000"/>
              </a:solidFill>
              <a:prstDash val="sysDot"/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03" name="Oval 7"/>
            <p:cNvSpPr/>
            <p:nvPr/>
          </p:nvSpPr>
          <p:spPr>
            <a:xfrm>
              <a:off x="6248520" y="3429000"/>
              <a:ext cx="75960" cy="7596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8640" bIns="864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04" name="AutoShape 8"/>
            <p:cNvSpPr/>
            <p:nvPr/>
          </p:nvSpPr>
          <p:spPr>
            <a:xfrm>
              <a:off x="2514600" y="3429000"/>
              <a:ext cx="228240" cy="1142640"/>
            </a:xfrm>
            <a:prstGeom prst="leftBrace">
              <a:avLst>
                <a:gd name="adj1" fmla="val 41667"/>
                <a:gd name="adj2" fmla="val 50000"/>
              </a:avLst>
            </a:pr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05" name="Rectangle 9"/>
            <p:cNvSpPr/>
            <p:nvPr/>
          </p:nvSpPr>
          <p:spPr>
            <a:xfrm rot="16200000">
              <a:off x="1641240" y="3805560"/>
              <a:ext cx="1316160" cy="333360"/>
            </a:xfrm>
            <a:prstGeom prst="rect">
              <a:avLst/>
            </a:prstGeom>
            <a:gradFill rotWithShape="0">
              <a:gsLst>
                <a:gs pos="0">
                  <a:srgbClr val="cc3300"/>
                </a:gs>
                <a:gs pos="50000">
                  <a:srgbClr val="5e1700"/>
                </a:gs>
                <a:gs pos="100000">
                  <a:srgbClr val="cc3300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799"/>
                </a:spcBef>
              </a:pPr>
              <a:r>
                <a:rPr b="1" lang="de-DE" sz="1600" spc="-1" strike="noStrike">
                  <a:solidFill>
                    <a:schemeClr val="lt1"/>
                  </a:solidFill>
                  <a:latin typeface="Book Antiqua"/>
                </a:rPr>
                <a:t>ARBITRAGE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6" name="Rectangle 10"/>
            <p:cNvSpPr/>
            <p:nvPr/>
          </p:nvSpPr>
          <p:spPr>
            <a:xfrm>
              <a:off x="6411960" y="5105520"/>
              <a:ext cx="134712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10000"/>
                </a:lnSpc>
                <a:spcBef>
                  <a:spcPts val="799"/>
                </a:spcBef>
              </a:pPr>
              <a:r>
                <a:rPr b="0" lang="de-DE" sz="1600" spc="-1" strike="noStrike">
                  <a:solidFill>
                    <a:schemeClr val="dk2"/>
                  </a:solidFill>
                  <a:latin typeface="Arial"/>
                </a:rPr>
                <a:t>Zertifikate</a:t>
              </a:r>
              <a:r>
                <a:rPr b="0" i="1" lang="de-DE" sz="1600" spc="-1" strike="noStrike">
                  <a:solidFill>
                    <a:schemeClr val="dk2"/>
                  </a:solidFill>
                  <a:latin typeface="Arial"/>
                </a:rPr>
                <a:t> Q</a:t>
              </a:r>
              <a:r>
                <a:rPr b="0" lang="de-DE" sz="1600" spc="-1" strike="noStrike" baseline="-25000">
                  <a:solidFill>
                    <a:schemeClr val="dk2"/>
                  </a:solidFill>
                  <a:latin typeface="Arial"/>
                </a:rPr>
                <a:t>2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407" name="PlaceHolder 1"/>
          <p:cNvSpPr>
            <a:spLocks noGrp="1"/>
          </p:cNvSpPr>
          <p:nvPr>
            <p:ph type="title"/>
          </p:nvPr>
        </p:nvSpPr>
        <p:spPr>
          <a:xfrm>
            <a:off x="914400" y="380880"/>
            <a:ext cx="7772040" cy="914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Prinzip des Zertifikatehandels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08" name="Line 12"/>
          <p:cNvSpPr/>
          <p:nvPr/>
        </p:nvSpPr>
        <p:spPr>
          <a:xfrm>
            <a:off x="2761920" y="5440320"/>
            <a:ext cx="5046840" cy="360"/>
          </a:xfrm>
          <a:prstGeom prst="line">
            <a:avLst/>
          </a:prstGeom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09" name="Freeform 13"/>
          <p:cNvSpPr/>
          <p:nvPr/>
        </p:nvSpPr>
        <p:spPr>
          <a:xfrm>
            <a:off x="4800600" y="1695600"/>
            <a:ext cx="2974680" cy="3514320"/>
          </a:xfrm>
          <a:custGeom>
            <a:avLst/>
            <a:gdLst>
              <a:gd name="textAreaLeft" fmla="*/ 0 w 2974680"/>
              <a:gd name="textAreaRight" fmla="*/ 2975040 w 2974680"/>
              <a:gd name="textAreaTop" fmla="*/ 0 h 3514320"/>
              <a:gd name="textAreaBottom" fmla="*/ 3514680 h 3514320"/>
            </a:gdLst>
            <a:ahLst/>
            <a:rect l="textAreaLeft" t="textAreaTop" r="textAreaRight" b="textAreaBottom"/>
            <a:pathLst>
              <a:path w="1874" h="2214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808" y="1744"/>
                  <a:pt x="1065" y="1928"/>
                </a:cubicBezTo>
                <a:cubicBezTo>
                  <a:pt x="1322" y="2112"/>
                  <a:pt x="1706" y="2155"/>
                  <a:pt x="1874" y="2214"/>
                </a:cubicBezTo>
              </a:path>
            </a:pathLst>
          </a:custGeom>
          <a:noFill/>
          <a:ln w="444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10" name="Text Box 14"/>
          <p:cNvSpPr/>
          <p:nvPr/>
        </p:nvSpPr>
        <p:spPr>
          <a:xfrm>
            <a:off x="2743200" y="1676520"/>
            <a:ext cx="2361960" cy="7473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0000"/>
              </a:lnSpc>
              <a:spcBef>
                <a:spcPts val="799"/>
              </a:spcBef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Vermeidungskosten</a:t>
            </a:r>
            <a:br>
              <a:rPr sz="1600"/>
            </a:b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von Unternehmen 1 (Grenzkosten)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1" name="Line 15"/>
          <p:cNvSpPr/>
          <p:nvPr/>
        </p:nvSpPr>
        <p:spPr>
          <a:xfrm flipH="1">
            <a:off x="2666880" y="4595760"/>
            <a:ext cx="3657600" cy="360"/>
          </a:xfrm>
          <a:prstGeom prst="line">
            <a:avLst/>
          </a:prstGeom>
          <a:ln w="9525">
            <a:solidFill>
              <a:srgbClr val="000000"/>
            </a:solidFill>
            <a:prstDash val="sysDot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12" name="Text Box 16"/>
          <p:cNvSpPr/>
          <p:nvPr/>
        </p:nvSpPr>
        <p:spPr>
          <a:xfrm>
            <a:off x="3733920" y="5029200"/>
            <a:ext cx="144756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10000"/>
              </a:lnSpc>
              <a:spcBef>
                <a:spcPts val="799"/>
              </a:spcBef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Zertifikate</a:t>
            </a:r>
            <a:r>
              <a:rPr b="0" i="1" lang="de-DE" sz="1600" spc="-1" strike="noStrike">
                <a:solidFill>
                  <a:schemeClr val="dk1"/>
                </a:solidFill>
                <a:latin typeface="Arial"/>
              </a:rPr>
              <a:t> Q</a:t>
            </a:r>
            <a:r>
              <a:rPr b="0" lang="de-DE" sz="1600" spc="-1" strike="noStrike" baseline="-25000">
                <a:solidFill>
                  <a:schemeClr val="dk1"/>
                </a:solidFill>
                <a:latin typeface="Arial"/>
              </a:rPr>
              <a:t>1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3" name="Oval 17"/>
          <p:cNvSpPr/>
          <p:nvPr/>
        </p:nvSpPr>
        <p:spPr>
          <a:xfrm>
            <a:off x="6248520" y="4572000"/>
            <a:ext cx="75960" cy="75960"/>
          </a:xfrm>
          <a:prstGeom prst="ellipse">
            <a:avLst/>
          </a:prstGeom>
          <a:solidFill>
            <a:srgbClr val="969696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8640" bIns="864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4" name="Line 18"/>
          <p:cNvSpPr/>
          <p:nvPr/>
        </p:nvSpPr>
        <p:spPr>
          <a:xfrm flipV="1">
            <a:off x="2761920" y="1649160"/>
            <a:ext cx="360" cy="3791160"/>
          </a:xfrm>
          <a:prstGeom prst="line">
            <a:avLst/>
          </a:prstGeom>
          <a:ln w="254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15" name="Line 19"/>
          <p:cNvSpPr/>
          <p:nvPr/>
        </p:nvSpPr>
        <p:spPr>
          <a:xfrm>
            <a:off x="6271920" y="4670280"/>
            <a:ext cx="360" cy="762120"/>
          </a:xfrm>
          <a:prstGeom prst="line">
            <a:avLst/>
          </a:prstGeom>
          <a:ln w="9525">
            <a:solidFill>
              <a:srgbClr val="000000"/>
            </a:solidFill>
            <a:prstDash val="sysDot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16" name="Line 20"/>
          <p:cNvSpPr/>
          <p:nvPr/>
        </p:nvSpPr>
        <p:spPr>
          <a:xfrm flipV="1">
            <a:off x="7772400" y="1676160"/>
            <a:ext cx="360" cy="3791160"/>
          </a:xfrm>
          <a:prstGeom prst="line">
            <a:avLst/>
          </a:prstGeom>
          <a:ln w="254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grpSp>
        <p:nvGrpSpPr>
          <p:cNvPr id="417" name="Group 21"/>
          <p:cNvGrpSpPr/>
          <p:nvPr/>
        </p:nvGrpSpPr>
        <p:grpSpPr>
          <a:xfrm>
            <a:off x="5029200" y="3476520"/>
            <a:ext cx="1828440" cy="2997720"/>
            <a:chOff x="5029200" y="3476520"/>
            <a:chExt cx="1828440" cy="2997720"/>
          </a:xfrm>
        </p:grpSpPr>
        <p:sp>
          <p:nvSpPr>
            <p:cNvPr id="418" name="Freeform 22"/>
            <p:cNvSpPr/>
            <p:nvPr/>
          </p:nvSpPr>
          <p:spPr>
            <a:xfrm>
              <a:off x="5656320" y="3917880"/>
              <a:ext cx="642600" cy="690120"/>
            </a:xfrm>
            <a:custGeom>
              <a:avLst/>
              <a:gdLst>
                <a:gd name="textAreaLeft" fmla="*/ 0 w 642600"/>
                <a:gd name="textAreaRight" fmla="*/ 642960 w 642600"/>
                <a:gd name="textAreaTop" fmla="*/ 0 h 690120"/>
                <a:gd name="textAreaBottom" fmla="*/ 690480 h 690120"/>
              </a:gdLst>
              <a:ahLst/>
              <a:rect l="textAreaLeft" t="textAreaTop" r="textAreaRight" b="textAreaBottom"/>
              <a:pathLst>
                <a:path w="405" h="435">
                  <a:moveTo>
                    <a:pt x="0" y="0"/>
                  </a:moveTo>
                  <a:lnTo>
                    <a:pt x="397" y="0"/>
                  </a:lnTo>
                  <a:lnTo>
                    <a:pt x="405" y="435"/>
                  </a:lnTo>
                  <a:lnTo>
                    <a:pt x="172" y="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19" name="Freeform 23"/>
            <p:cNvSpPr/>
            <p:nvPr/>
          </p:nvSpPr>
          <p:spPr>
            <a:xfrm>
              <a:off x="5632560" y="3476520"/>
              <a:ext cx="666360" cy="441000"/>
            </a:xfrm>
            <a:custGeom>
              <a:avLst/>
              <a:gdLst>
                <a:gd name="textAreaLeft" fmla="*/ 0 w 666360"/>
                <a:gd name="textAreaRight" fmla="*/ 666720 w 666360"/>
                <a:gd name="textAreaTop" fmla="*/ 0 h 441000"/>
                <a:gd name="textAreaBottom" fmla="*/ 441360 h 441000"/>
              </a:gdLst>
              <a:ahLst/>
              <a:rect l="textAreaLeft" t="textAreaTop" r="textAreaRight" b="textAreaBottom"/>
              <a:pathLst>
                <a:path w="420" h="278">
                  <a:moveTo>
                    <a:pt x="15" y="263"/>
                  </a:moveTo>
                  <a:lnTo>
                    <a:pt x="412" y="0"/>
                  </a:lnTo>
                  <a:lnTo>
                    <a:pt x="420" y="278"/>
                  </a:lnTo>
                  <a:lnTo>
                    <a:pt x="0" y="270"/>
                  </a:lnTo>
                </a:path>
              </a:pathLst>
            </a:custGeom>
            <a:solidFill>
              <a:srgbClr val="ff6600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20" name="Oval 24"/>
            <p:cNvSpPr/>
            <p:nvPr/>
          </p:nvSpPr>
          <p:spPr>
            <a:xfrm>
              <a:off x="5595840" y="3840120"/>
              <a:ext cx="75960" cy="759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8640" bIns="864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21" name="Line 25"/>
            <p:cNvSpPr/>
            <p:nvPr/>
          </p:nvSpPr>
          <p:spPr>
            <a:xfrm>
              <a:off x="5638680" y="3962160"/>
              <a:ext cx="360" cy="1524240"/>
            </a:xfrm>
            <a:prstGeom prst="line">
              <a:avLst/>
            </a:prstGeom>
            <a:ln w="9525">
              <a:solidFill>
                <a:srgbClr val="000000"/>
              </a:solidFill>
              <a:prstDash val="sysDot"/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22" name="AutoShape 26"/>
            <p:cNvSpPr/>
            <p:nvPr/>
          </p:nvSpPr>
          <p:spPr>
            <a:xfrm rot="16200000">
              <a:off x="5867280" y="5258160"/>
              <a:ext cx="228240" cy="685440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23" name="Text Box 27"/>
            <p:cNvSpPr/>
            <p:nvPr/>
          </p:nvSpPr>
          <p:spPr>
            <a:xfrm>
              <a:off x="5029200" y="5715000"/>
              <a:ext cx="1828440" cy="759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10000"/>
                </a:lnSpc>
                <a:spcBef>
                  <a:spcPts val="799"/>
                </a:spcBef>
              </a:pPr>
              <a:r>
                <a:rPr b="0" lang="de-DE" sz="1600" spc="-1" strike="noStrike">
                  <a:solidFill>
                    <a:schemeClr val="dk1"/>
                  </a:solidFill>
                  <a:latin typeface="Arial"/>
                </a:rPr>
                <a:t>Zertifikatehandel </a:t>
              </a:r>
              <a:r>
                <a:rPr b="0" lang="de-DE" sz="1200" spc="-1" strike="noStrike">
                  <a:solidFill>
                    <a:schemeClr val="dk1"/>
                  </a:solidFill>
                  <a:latin typeface="Arial"/>
                </a:rPr>
                <a:t>(Unternehmen 2 kauft von Unternehmen 1)</a:t>
              </a:r>
              <a:endParaRPr b="0" lang="en-GB" sz="12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4" name="Oval 28"/>
            <p:cNvSpPr/>
            <p:nvPr/>
          </p:nvSpPr>
          <p:spPr>
            <a:xfrm>
              <a:off x="5595840" y="3840120"/>
              <a:ext cx="75960" cy="759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8640" bIns="864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425" name="Text Box 29"/>
          <p:cNvSpPr/>
          <p:nvPr/>
        </p:nvSpPr>
        <p:spPr>
          <a:xfrm>
            <a:off x="6372360" y="3933720"/>
            <a:ext cx="1872720" cy="3088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0000"/>
              </a:lnSpc>
              <a:spcBef>
                <a:spcPts val="799"/>
              </a:spcBef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1,7 Mrd EURO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2" dur="indefinite" restart="never" nodeType="tmRoot">
          <p:childTnLst>
            <p:seq>
              <p:cTn id="123" dur="indefinite" nodeType="mainSeq">
                <p:childTnLst>
                  <p:par>
                    <p:cTn id="124" nodeType="clickEffect" fill="hold">
                      <p:stCondLst>
                        <p:cond delay="indefinite"/>
                      </p:stCondLst>
                      <p:childTnLst>
                        <p:par>
                          <p:cTn id="12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26" nodeType="clickEffect" fill="hold" presetClass="entr" presetID="4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 additive="repl">
                                        <p:cTn id="128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nodeType="clickEffect" fill="hold">
                      <p:stCondLst>
                        <p:cond delay="indefinite"/>
                      </p:stCondLst>
                      <p:childTnLst>
                        <p:par>
                          <p:cTn id="13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31" nodeType="clickEffect" fill="hold" presetClass="entr" presetID="4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 additive="repl">
                                        <p:cTn id="133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36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212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Aktuelle CO</a:t>
            </a:r>
            <a:r>
              <a:rPr b="0" lang="de-DE" sz="2800" spc="-1" strike="noStrike" baseline="-25000">
                <a:solidFill>
                  <a:schemeClr val="dk2"/>
                </a:solidFill>
                <a:latin typeface="Arial"/>
              </a:rPr>
              <a:t>2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-Preise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27" name="Text Box 3"/>
          <p:cNvSpPr/>
          <p:nvPr/>
        </p:nvSpPr>
        <p:spPr>
          <a:xfrm>
            <a:off x="251640" y="1676520"/>
            <a:ext cx="8784720" cy="98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In 2025 ist der ETS-Zertifikat-Preis auf über €80/tCO</a:t>
            </a:r>
            <a:r>
              <a:rPr b="0" lang="de-DE" sz="1800" spc="-1" strike="noStrike" baseline="-25000">
                <a:solidFill>
                  <a:schemeClr val="dk1"/>
                </a:solidFill>
                <a:latin typeface="Arial"/>
              </a:rPr>
              <a:t>2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gestiegen. Das BEHG setzt einen CO</a:t>
            </a:r>
            <a:r>
              <a:rPr b="0" lang="de-DE" sz="1800" spc="-1" strike="noStrike" baseline="-25000">
                <a:solidFill>
                  <a:schemeClr val="dk1"/>
                </a:solidFill>
                <a:latin typeface="Arial"/>
              </a:rPr>
              <a:t>2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Preis für Verkehr und Gebäude von €55/tCO</a:t>
            </a:r>
            <a:r>
              <a:rPr b="0" lang="de-DE" sz="1800" spc="-1" strike="noStrike" baseline="-25000">
                <a:solidFill>
                  <a:schemeClr val="dk1"/>
                </a:solidFill>
                <a:latin typeface="Arial"/>
              </a:rPr>
              <a:t>2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in 2025. Wohin jetzt?</a:t>
            </a:r>
            <a:br>
              <a:rPr sz="1800"/>
            </a:b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8" name="TextBox 1"/>
          <p:cNvSpPr/>
          <p:nvPr/>
        </p:nvSpPr>
        <p:spPr>
          <a:xfrm>
            <a:off x="7668360" y="6453000"/>
            <a:ext cx="172800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chemeClr val="dk1"/>
                </a:solidFill>
                <a:latin typeface="Arial"/>
              </a:rPr>
              <a:t>Quelle: </a:t>
            </a:r>
            <a:r>
              <a:rPr b="0" lang="de-DE" sz="1200" spc="-1" strike="noStrike" u="sng">
                <a:solidFill>
                  <a:schemeClr val="dk1"/>
                </a:solidFill>
                <a:uFillTx/>
                <a:latin typeface="Arial"/>
                <a:hlinkClick r:id="rId1"/>
              </a:rPr>
              <a:t>MCC, 2021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29" name="Picture 2" descr=""/>
          <p:cNvPicPr/>
          <p:nvPr/>
        </p:nvPicPr>
        <p:blipFill>
          <a:blip r:embed="rId2"/>
          <a:stretch/>
        </p:blipFill>
        <p:spPr>
          <a:xfrm>
            <a:off x="611640" y="2277000"/>
            <a:ext cx="8064360" cy="3894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44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Andere Strategie: Innovation fördern</a:t>
            </a: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pic>
        <p:nvPicPr>
          <p:cNvPr id="431" name="Picture 2" descr=""/>
          <p:cNvPicPr/>
          <p:nvPr/>
        </p:nvPicPr>
        <p:blipFill>
          <a:blip r:embed="rId1"/>
          <a:stretch/>
        </p:blipFill>
        <p:spPr>
          <a:xfrm>
            <a:off x="555840" y="2322720"/>
            <a:ext cx="8150040" cy="4248000"/>
          </a:xfrm>
          <a:prstGeom prst="rect">
            <a:avLst/>
          </a:prstGeom>
          <a:ln w="0">
            <a:noFill/>
          </a:ln>
        </p:spPr>
      </p:pic>
      <p:sp>
        <p:nvSpPr>
          <p:cNvPr id="432" name="Text Box 3"/>
          <p:cNvSpPr/>
          <p:nvPr/>
        </p:nvSpPr>
        <p:spPr>
          <a:xfrm>
            <a:off x="539640" y="1676520"/>
            <a:ext cx="829944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Technologie-Förderung hat neue Märkte geschaffen, Produktionsvolumen erhöht, was zu Kostenreduktionen geführt hat (Lerneffekt = Learning-By-Doing)</a:t>
            </a:r>
            <a:br>
              <a:rPr sz="1800"/>
            </a:b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44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Klimawandel &amp; Energie: Fragen</a:t>
            </a: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79" name="Rectangle 165"/>
          <p:cNvSpPr/>
          <p:nvPr/>
        </p:nvSpPr>
        <p:spPr>
          <a:xfrm>
            <a:off x="0" y="5402160"/>
            <a:ext cx="914364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80" name="Rectangle 3"/>
          <p:cNvSpPr/>
          <p:nvPr/>
        </p:nvSpPr>
        <p:spPr>
          <a:xfrm>
            <a:off x="1187640" y="1700640"/>
            <a:ext cx="7776360" cy="440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Klimawandel und Energie vereinen viele Themen der Wirtschaftswissenschaften.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Was sind die wirtschaftlichen Folgen des Klimawandels?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Können wir uns als Gesellschaft eine Energiewende leisten?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Können Märkte helfen, Anreize für saubere Technologien zu schaffen? Oder setzen wir lieber auf Verbote und Gebote (Ordnungsrecht)?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Wie finanzieren wir die Investitionen für die Energiewende?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Welche Rolle spielt Innovation?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Wie gehen wir mit den Risiken um, dass das Klima gefährliche Kipppunkte erreicht?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44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Lerneffekte und Lernkurven</a:t>
            </a: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34" name="Rectangle 165"/>
          <p:cNvSpPr/>
          <p:nvPr/>
        </p:nvSpPr>
        <p:spPr>
          <a:xfrm>
            <a:off x="0" y="5402160"/>
            <a:ext cx="914364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435" name="Rectangle 3"/>
          <p:cNvSpPr/>
          <p:nvPr/>
        </p:nvSpPr>
        <p:spPr>
          <a:xfrm>
            <a:off x="6351120" y="1484640"/>
            <a:ext cx="2952000" cy="440820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36" name="Picture 2" descr=""/>
          <p:cNvPicPr/>
          <p:nvPr/>
        </p:nvPicPr>
        <p:blipFill>
          <a:blip r:embed="rId2"/>
          <a:stretch/>
        </p:blipFill>
        <p:spPr>
          <a:xfrm>
            <a:off x="61560" y="1917000"/>
            <a:ext cx="6289200" cy="3691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44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Lerneffekte und Lernkurven</a:t>
            </a: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38" name="Rectangle 165"/>
          <p:cNvSpPr/>
          <p:nvPr/>
        </p:nvSpPr>
        <p:spPr>
          <a:xfrm>
            <a:off x="0" y="5402160"/>
            <a:ext cx="914364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439" name="Rectangle 3"/>
          <p:cNvSpPr/>
          <p:nvPr/>
        </p:nvSpPr>
        <p:spPr>
          <a:xfrm>
            <a:off x="1043640" y="1556640"/>
            <a:ext cx="7642800" cy="64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Viele Länder haben dazu beigetragen, darunter auch Deutschland mit dem Erneuerbaren-Energien-Gesetz (EEG, 2000).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40" name="Picture 2" descr=""/>
          <p:cNvPicPr/>
          <p:nvPr/>
        </p:nvPicPr>
        <p:blipFill>
          <a:blip r:embed="rId1"/>
          <a:stretch/>
        </p:blipFill>
        <p:spPr>
          <a:xfrm>
            <a:off x="1487520" y="2493000"/>
            <a:ext cx="6972480" cy="4010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44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Lerneffekte und Lernkurven</a:t>
            </a: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42" name="Rectangle 165"/>
          <p:cNvSpPr/>
          <p:nvPr/>
        </p:nvSpPr>
        <p:spPr>
          <a:xfrm>
            <a:off x="0" y="5402160"/>
            <a:ext cx="914364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443" name="Rectangle 3"/>
          <p:cNvSpPr/>
          <p:nvPr/>
        </p:nvSpPr>
        <p:spPr>
          <a:xfrm>
            <a:off x="1043640" y="1556640"/>
            <a:ext cx="7642800" cy="64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Ähnliche Effekte sieht man auch bei Batterien für Elektro-Autos und erwartet man für andere wichtige Technologien wie Wasserstoff-Elektrolyse.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44" name="Picture 2" descr=""/>
          <p:cNvPicPr/>
          <p:nvPr/>
        </p:nvPicPr>
        <p:blipFill>
          <a:blip r:embed="rId1"/>
          <a:stretch/>
        </p:blipFill>
        <p:spPr>
          <a:xfrm>
            <a:off x="1691640" y="2079000"/>
            <a:ext cx="5641200" cy="4626000"/>
          </a:xfrm>
          <a:prstGeom prst="rect">
            <a:avLst/>
          </a:prstGeom>
          <a:ln w="0">
            <a:noFill/>
          </a:ln>
        </p:spPr>
      </p:pic>
      <p:sp>
        <p:nvSpPr>
          <p:cNvPr id="445" name="Rectangle 3"/>
          <p:cNvSpPr/>
          <p:nvPr/>
        </p:nvSpPr>
        <p:spPr>
          <a:xfrm>
            <a:off x="7318800" y="6381360"/>
            <a:ext cx="2736000" cy="32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r>
              <a:rPr b="0" lang="de-DE" sz="1200" spc="-1" strike="noStrike">
                <a:solidFill>
                  <a:schemeClr val="dk1"/>
                </a:solidFill>
                <a:latin typeface="Arial"/>
              </a:rPr>
              <a:t>Quelle: </a:t>
            </a:r>
            <a:r>
              <a:rPr b="0" lang="de-DE" sz="1200" spc="-1" strike="noStrike" u="sng">
                <a:solidFill>
                  <a:schemeClr val="dk1"/>
                </a:solidFill>
                <a:uFillTx/>
                <a:latin typeface="Arial"/>
                <a:hlinkClick r:id="rId2"/>
              </a:rPr>
              <a:t>Way et al, 2021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44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Endenergieverbrauch: Strom ist zentraler Energieträger der Transformation </a:t>
            </a: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47" name="Rectangle 165"/>
          <p:cNvSpPr/>
          <p:nvPr/>
        </p:nvSpPr>
        <p:spPr>
          <a:xfrm>
            <a:off x="0" y="5402160"/>
            <a:ext cx="914364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448" name="Rectangle 3"/>
          <p:cNvSpPr/>
          <p:nvPr/>
        </p:nvSpPr>
        <p:spPr>
          <a:xfrm>
            <a:off x="6516360" y="6401880"/>
            <a:ext cx="2736000" cy="32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r>
              <a:rPr b="0" lang="de-DE" sz="1200" spc="-1" strike="noStrike">
                <a:solidFill>
                  <a:schemeClr val="dk1"/>
                </a:solidFill>
                <a:latin typeface="Arial"/>
              </a:rPr>
              <a:t>Quelle: </a:t>
            </a:r>
            <a:r>
              <a:rPr b="0" lang="de-DE" sz="1200" spc="-1" strike="noStrike" u="sng">
                <a:solidFill>
                  <a:schemeClr val="dk1"/>
                </a:solidFill>
                <a:uFillTx/>
                <a:latin typeface="Arial"/>
                <a:hlinkClick r:id="rId1"/>
              </a:rPr>
              <a:t>BCG/BDI Klimapfade</a:t>
            </a:r>
            <a:r>
              <a:rPr b="0" lang="de-DE" sz="1200" spc="-1" strike="noStrike">
                <a:solidFill>
                  <a:schemeClr val="dk1"/>
                </a:solidFill>
                <a:latin typeface="Arial"/>
              </a:rPr>
              <a:t>, 2021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49" name="Picture 2" descr=""/>
          <p:cNvPicPr/>
          <p:nvPr/>
        </p:nvPicPr>
        <p:blipFill>
          <a:blip r:embed="rId2"/>
          <a:stretch/>
        </p:blipFill>
        <p:spPr>
          <a:xfrm>
            <a:off x="539640" y="1700640"/>
            <a:ext cx="8064360" cy="4528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44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Endenergieverbrauch: Anteil von Strom gegenüber Wasserstoff ist noch unsicher</a:t>
            </a: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51" name="Rectangle 165"/>
          <p:cNvSpPr/>
          <p:nvPr/>
        </p:nvSpPr>
        <p:spPr>
          <a:xfrm>
            <a:off x="0" y="5402160"/>
            <a:ext cx="914364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452" name="Rectangle 3"/>
          <p:cNvSpPr/>
          <p:nvPr/>
        </p:nvSpPr>
        <p:spPr>
          <a:xfrm>
            <a:off x="6516360" y="6533640"/>
            <a:ext cx="2736000" cy="32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r>
              <a:rPr b="0" lang="de-DE" sz="1200" spc="-1" strike="noStrike">
                <a:solidFill>
                  <a:schemeClr val="dk1"/>
                </a:solidFill>
                <a:latin typeface="Arial"/>
              </a:rPr>
              <a:t>Quelle: </a:t>
            </a:r>
            <a:r>
              <a:rPr b="0" lang="de-DE" sz="1200" spc="-1" strike="noStrike" u="sng">
                <a:solidFill>
                  <a:schemeClr val="dk1"/>
                </a:solidFill>
                <a:uFillTx/>
                <a:latin typeface="Arial"/>
                <a:hlinkClick r:id="rId1"/>
              </a:rPr>
              <a:t>ARIADNE </a:t>
            </a:r>
            <a:r>
              <a:rPr b="0" lang="de-DE" sz="1200" spc="-1" strike="noStrike" u="sng">
                <a:solidFill>
                  <a:schemeClr val="dk1"/>
                </a:solidFill>
                <a:uFillTx/>
                <a:latin typeface="Arial"/>
                <a:hlinkClick r:id="rId2"/>
              </a:rPr>
              <a:t>Projekt</a:t>
            </a:r>
            <a:r>
              <a:rPr b="0" lang="de-DE" sz="1200" spc="-1" strike="noStrike">
                <a:solidFill>
                  <a:schemeClr val="dk1"/>
                </a:solidFill>
                <a:latin typeface="Arial"/>
              </a:rPr>
              <a:t>, 2021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53" name="Picture 1" descr=""/>
          <p:cNvPicPr/>
          <p:nvPr/>
        </p:nvPicPr>
        <p:blipFill>
          <a:blip r:embed="rId3"/>
          <a:stretch/>
        </p:blipFill>
        <p:spPr>
          <a:xfrm>
            <a:off x="1331640" y="1343160"/>
            <a:ext cx="7812000" cy="5200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44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Klimawandel: Steuern, Innovation und Regulierung</a:t>
            </a: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55" name="Rectangle 165"/>
          <p:cNvSpPr/>
          <p:nvPr/>
        </p:nvSpPr>
        <p:spPr>
          <a:xfrm>
            <a:off x="0" y="5402160"/>
            <a:ext cx="914364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456" name="Rectangle 3"/>
          <p:cNvSpPr/>
          <p:nvPr/>
        </p:nvSpPr>
        <p:spPr>
          <a:xfrm>
            <a:off x="1043640" y="1556640"/>
            <a:ext cx="7642800" cy="280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In der Tat werden alle Instrumente benötigt und eingesetzt. Die richtige Mischung wird heftig umstritten (Debatte um Deployment versus Innovation).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Steuern / Cap-Trade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: Erfolge: Ausstieg aus Kohle in Großbritannien und bald in Europa; Sulfurdioxidreduktion, um sauren Regen zu bekämpfen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Normen und Standards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: Erfolge: Auto-emissionen, Effizienzmaßnahmen für Kühlschränke, Gebäudesanierung, usw.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Technologie-Förderung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: Erfolge: Solarenergie, Windenergie, Batterien, Elektro-Autos, Kernenergie, Wasserstoff?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44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Literatur-Empfehlungen</a:t>
            </a: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58" name="Rectangle 165"/>
          <p:cNvSpPr/>
          <p:nvPr/>
        </p:nvSpPr>
        <p:spPr>
          <a:xfrm>
            <a:off x="0" y="5402160"/>
            <a:ext cx="914364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pic>
        <p:nvPicPr>
          <p:cNvPr id="459" name="Picture 1" descr=""/>
          <p:cNvPicPr/>
          <p:nvPr/>
        </p:nvPicPr>
        <p:blipFill>
          <a:blip r:embed="rId1"/>
          <a:stretch/>
        </p:blipFill>
        <p:spPr>
          <a:xfrm>
            <a:off x="1547640" y="1845000"/>
            <a:ext cx="2849040" cy="4364640"/>
          </a:xfrm>
          <a:prstGeom prst="rect">
            <a:avLst/>
          </a:prstGeom>
          <a:ln w="0">
            <a:noFill/>
          </a:ln>
        </p:spPr>
      </p:pic>
      <p:pic>
        <p:nvPicPr>
          <p:cNvPr id="460" name="Picture 2" descr=""/>
          <p:cNvPicPr/>
          <p:nvPr/>
        </p:nvPicPr>
        <p:blipFill>
          <a:blip r:embed="rId2"/>
          <a:stretch/>
        </p:blipFill>
        <p:spPr>
          <a:xfrm>
            <a:off x="5292000" y="1845000"/>
            <a:ext cx="3096360" cy="4364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44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Klimawandel: Was sind die Gefahren?</a:t>
            </a: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2" name="Rectangle 165"/>
          <p:cNvSpPr/>
          <p:nvPr/>
        </p:nvSpPr>
        <p:spPr>
          <a:xfrm>
            <a:off x="0" y="5402160"/>
            <a:ext cx="914364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83" name="Rectangle 3"/>
          <p:cNvSpPr/>
          <p:nvPr/>
        </p:nvSpPr>
        <p:spPr>
          <a:xfrm>
            <a:off x="1187640" y="1700640"/>
            <a:ext cx="7776360" cy="440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Das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Pariser Klimaabkommen 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vom 12. Dezember 2015 wurde von 196 Staaten plus der Europäische Union vereinbart mit dem Ziel, die Erderwärmung im Vergleich zum vorindustriellen Zeitalter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auf deutlich unter zwei Grad Celsius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zu begrenzen,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möglichst sogar auf unter 1,5 Grad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. 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Durch die Eindämmung des Klimawandels unterhalb dieses Temperaturniveaus sollen Umweltfolgen wie Naturkatastrophen, Dürren und ein Anstieg der Meeresspiegel wirksam begrenzt werden.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44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Klimawandel: Was sind die Gefahren?</a:t>
            </a: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5" name="Rectangle 165"/>
          <p:cNvSpPr/>
          <p:nvPr/>
        </p:nvSpPr>
        <p:spPr>
          <a:xfrm>
            <a:off x="0" y="5402160"/>
            <a:ext cx="914364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pic>
        <p:nvPicPr>
          <p:cNvPr id="86" name="Picture 1" descr=""/>
          <p:cNvPicPr/>
          <p:nvPr/>
        </p:nvPicPr>
        <p:blipFill>
          <a:blip r:embed="rId1"/>
          <a:stretch/>
        </p:blipFill>
        <p:spPr>
          <a:xfrm>
            <a:off x="26280" y="2031480"/>
            <a:ext cx="6138000" cy="3890880"/>
          </a:xfrm>
          <a:prstGeom prst="rect">
            <a:avLst/>
          </a:prstGeom>
          <a:ln w="0">
            <a:noFill/>
          </a:ln>
        </p:spPr>
      </p:pic>
      <p:sp>
        <p:nvSpPr>
          <p:cNvPr id="87" name="Rectangle 3"/>
          <p:cNvSpPr/>
          <p:nvPr/>
        </p:nvSpPr>
        <p:spPr>
          <a:xfrm>
            <a:off x="6256440" y="1772640"/>
            <a:ext cx="2887200" cy="440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Kipppunkte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: 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WAIS: West Antarctic Ice Sheet (⇒ 5m Meeresspiegelanstieg)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Grönland (7m)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EAIS: East Antarctic Ice Sheet (&gt; 50 m) 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THC: thermohaline circulation (wärmt Europa)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ENSO: El Niño–Southern Oscillation (nimmt zu, führt zu Extremwetterereignissen)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TextBox 3"/>
          <p:cNvSpPr/>
          <p:nvPr/>
        </p:nvSpPr>
        <p:spPr>
          <a:xfrm>
            <a:off x="4644000" y="6309360"/>
            <a:ext cx="41760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chemeClr val="dk1"/>
                </a:solidFill>
                <a:latin typeface="Arial"/>
              </a:rPr>
              <a:t>Quelle: </a:t>
            </a:r>
            <a:r>
              <a:rPr b="0" lang="en-GB" sz="1200" spc="-1" strike="noStrike" u="sng">
                <a:solidFill>
                  <a:schemeClr val="dk1"/>
                </a:solidFill>
                <a:uFillTx/>
                <a:latin typeface="Arial"/>
                <a:hlinkClick r:id="rId2"/>
              </a:rPr>
              <a:t>Why </a:t>
            </a:r>
            <a:r>
              <a:rPr b="0" lang="en-GB" sz="1200" spc="-1" strike="noStrike" u="sng">
                <a:solidFill>
                  <a:schemeClr val="dk1"/>
                </a:solidFill>
                <a:uFillTx/>
                <a:latin typeface="Arial"/>
                <a:hlinkClick r:id="rId3"/>
              </a:rPr>
              <a:t>the right climate target was agreed in </a:t>
            </a:r>
            <a:r>
              <a:rPr b="0" lang="en-GB" sz="1200" spc="-1" strike="noStrike" u="sng">
                <a:solidFill>
                  <a:schemeClr val="dk1"/>
                </a:solidFill>
                <a:uFillTx/>
                <a:latin typeface="Arial"/>
                <a:hlinkClick r:id="rId4"/>
              </a:rPr>
              <a:t>Paris</a:t>
            </a:r>
            <a:r>
              <a:rPr b="0" lang="en-GB" sz="1200" spc="-1" strike="noStrike">
                <a:solidFill>
                  <a:schemeClr val="dk1"/>
                </a:solidFill>
                <a:latin typeface="Arial"/>
              </a:rPr>
              <a:t>, Nature Climate Change, 2016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44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Klimawandel: Was sind die Kosten?</a:t>
            </a: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0" name="Rectangle 165"/>
          <p:cNvSpPr/>
          <p:nvPr/>
        </p:nvSpPr>
        <p:spPr>
          <a:xfrm>
            <a:off x="0" y="5402160"/>
            <a:ext cx="914364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91" name="Rectangle 3"/>
          <p:cNvSpPr/>
          <p:nvPr/>
        </p:nvSpPr>
        <p:spPr>
          <a:xfrm>
            <a:off x="1187640" y="1700640"/>
            <a:ext cx="7776360" cy="440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Was sind die Kosten, die der Gesellschaft durch Treibhausgasemissionen und dem daraus resultierenden Klimawandel entstehen?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Direkte Kosten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Wetterextreme (Hurrikane, Hitzeperioden, Dürren, Hochwasser, Waldbrände)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Erhöhung des Meeresspiegels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Ernteausfälle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Rückgang des verfügbaren Trinkwassers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Verlust der biologischen Vielfalt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Ausbreitung von Wüsten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Anpassungskosten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Deiche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Klimaanlagen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Anpassung von Ackerkulturen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Die Kosten entstehen über </a:t>
            </a: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mehrere Jahrhunderte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!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44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Klimaschäden: Was kostet der Gesellschaft eine ausgestoßene Tonne CO</a:t>
            </a:r>
            <a:r>
              <a:rPr b="0" lang="de-DE" sz="2400" spc="-1" strike="noStrike" baseline="-25000">
                <a:solidFill>
                  <a:schemeClr val="dk2"/>
                </a:solidFill>
                <a:latin typeface="Arial"/>
              </a:rPr>
              <a:t>2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?</a:t>
            </a: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3" name="Rectangle 3"/>
          <p:cNvSpPr/>
          <p:nvPr/>
        </p:nvSpPr>
        <p:spPr>
          <a:xfrm>
            <a:off x="827640" y="1917000"/>
            <a:ext cx="7732440" cy="136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Hier kann der Diskontierungszinssatz eine große Rolle spielen!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TextBox 1"/>
          <p:cNvSpPr/>
          <p:nvPr/>
        </p:nvSpPr>
        <p:spPr>
          <a:xfrm>
            <a:off x="1727280" y="6381360"/>
            <a:ext cx="741636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Quelle: </a:t>
            </a:r>
            <a:r>
              <a:rPr b="0" lang="de-DE" sz="1400" spc="-1" strike="noStrike" u="sng">
                <a:solidFill>
                  <a:schemeClr val="dk1"/>
                </a:solidFill>
                <a:uFillTx/>
                <a:latin typeface="Arial"/>
                <a:hlinkClick r:id="rId1"/>
              </a:rPr>
              <a:t>https://</a:t>
            </a:r>
            <a:r>
              <a:rPr b="0" lang="de-DE" sz="1400" spc="-1" strike="noStrike" u="sng">
                <a:solidFill>
                  <a:schemeClr val="dk1"/>
                </a:solidFill>
                <a:uFillTx/>
                <a:latin typeface="Arial"/>
                <a:hlinkClick r:id="rId2"/>
              </a:rPr>
              <a:t>www.umweltbundesamt.de/publikationen/methodenkonvention-umweltkosten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5" name="Picture 4" descr=""/>
          <p:cNvPicPr/>
          <p:nvPr/>
        </p:nvPicPr>
        <p:blipFill>
          <a:blip r:embed="rId3"/>
          <a:stretch/>
        </p:blipFill>
        <p:spPr>
          <a:xfrm>
            <a:off x="323640" y="2628720"/>
            <a:ext cx="8532000" cy="244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44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Warnung: Diskontierung über lange Zeiten</a:t>
            </a: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7" name="Rectangle 165"/>
          <p:cNvSpPr/>
          <p:nvPr/>
        </p:nvSpPr>
        <p:spPr>
          <a:xfrm>
            <a:off x="0" y="5402160"/>
            <a:ext cx="914364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grpSp>
        <p:nvGrpSpPr>
          <p:cNvPr id="98" name="Group 189"/>
          <p:cNvGrpSpPr/>
          <p:nvPr/>
        </p:nvGrpSpPr>
        <p:grpSpPr>
          <a:xfrm>
            <a:off x="346320" y="2513520"/>
            <a:ext cx="5290560" cy="3578040"/>
            <a:chOff x="346320" y="2513520"/>
            <a:chExt cx="5290560" cy="3578040"/>
          </a:xfrm>
        </p:grpSpPr>
        <p:graphicFrame>
          <p:nvGraphicFramePr>
            <p:cNvPr id="99" name="Object 6"/>
            <p:cNvGraphicFramePr/>
            <p:nvPr/>
          </p:nvGraphicFramePr>
          <p:xfrm>
            <a:off x="2195280" y="2586240"/>
            <a:ext cx="866160" cy="383400"/>
          </p:xfrm>
          <a:graphic>
            <a:graphicData uri="http://schemas.openxmlformats.org/presentationml/2006/ole">
              <p:oleObj progId="Equation.DSMT4" r:id="rId1" spid="">
                <p:embed/>
                <p:pic>
                  <p:nvPicPr>
                    <p:cNvPr id="100" name="Object 6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2195280" y="2586240"/>
                      <a:ext cx="866160" cy="3834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101" name="Line 9"/>
            <p:cNvSpPr/>
            <p:nvPr/>
          </p:nvSpPr>
          <p:spPr>
            <a:xfrm>
              <a:off x="639720" y="4922640"/>
              <a:ext cx="4828680" cy="1080"/>
            </a:xfrm>
            <a:prstGeom prst="line">
              <a:avLst/>
            </a:prstGeom>
            <a:ln w="0">
              <a:solidFill>
                <a:srgbClr val="000000"/>
              </a:solidFill>
              <a:prstDash val="sysDot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920" bIns="-439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02" name="Line 10"/>
            <p:cNvSpPr/>
            <p:nvPr/>
          </p:nvSpPr>
          <p:spPr>
            <a:xfrm>
              <a:off x="639720" y="4336560"/>
              <a:ext cx="4828680" cy="1080"/>
            </a:xfrm>
            <a:prstGeom prst="line">
              <a:avLst/>
            </a:prstGeom>
            <a:ln w="0">
              <a:solidFill>
                <a:srgbClr val="000000"/>
              </a:solidFill>
              <a:prstDash val="sysDot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920" bIns="-439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03" name="Line 11"/>
            <p:cNvSpPr/>
            <p:nvPr/>
          </p:nvSpPr>
          <p:spPr>
            <a:xfrm>
              <a:off x="639720" y="3746520"/>
              <a:ext cx="4828680" cy="1440"/>
            </a:xfrm>
            <a:prstGeom prst="line">
              <a:avLst/>
            </a:prstGeom>
            <a:ln w="0">
              <a:solidFill>
                <a:srgbClr val="000000"/>
              </a:solidFill>
              <a:prstDash val="sysDot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04" name="Line 12"/>
            <p:cNvSpPr/>
            <p:nvPr/>
          </p:nvSpPr>
          <p:spPr>
            <a:xfrm>
              <a:off x="639720" y="3160440"/>
              <a:ext cx="4828680" cy="1080"/>
            </a:xfrm>
            <a:prstGeom prst="line">
              <a:avLst/>
            </a:prstGeom>
            <a:ln w="0">
              <a:solidFill>
                <a:srgbClr val="000000"/>
              </a:solidFill>
              <a:prstDash val="sysDot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920" bIns="-439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05" name="Line 13"/>
            <p:cNvSpPr/>
            <p:nvPr/>
          </p:nvSpPr>
          <p:spPr>
            <a:xfrm>
              <a:off x="639720" y="2575440"/>
              <a:ext cx="4828680" cy="1080"/>
            </a:xfrm>
            <a:prstGeom prst="line">
              <a:avLst/>
            </a:prstGeom>
            <a:ln w="0">
              <a:solidFill>
                <a:srgbClr val="000000"/>
              </a:solidFill>
              <a:prstDash val="sysDot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920" bIns="-439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06" name="Line 14"/>
            <p:cNvSpPr/>
            <p:nvPr/>
          </p:nvSpPr>
          <p:spPr>
            <a:xfrm>
              <a:off x="659520" y="2575440"/>
              <a:ext cx="1080" cy="2932200"/>
            </a:xfrm>
            <a:prstGeom prst="line">
              <a:avLst/>
            </a:prstGeom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07" name="Line 15"/>
            <p:cNvSpPr/>
            <p:nvPr/>
          </p:nvSpPr>
          <p:spPr>
            <a:xfrm>
              <a:off x="621720" y="5507640"/>
              <a:ext cx="37800" cy="108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920" bIns="-439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08" name="Line 16"/>
            <p:cNvSpPr/>
            <p:nvPr/>
          </p:nvSpPr>
          <p:spPr>
            <a:xfrm>
              <a:off x="621720" y="4922640"/>
              <a:ext cx="37800" cy="108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920" bIns="-439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09" name="Line 17"/>
            <p:cNvSpPr/>
            <p:nvPr/>
          </p:nvSpPr>
          <p:spPr>
            <a:xfrm>
              <a:off x="621720" y="4336560"/>
              <a:ext cx="37800" cy="108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920" bIns="-439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10" name="Line 18"/>
            <p:cNvSpPr/>
            <p:nvPr/>
          </p:nvSpPr>
          <p:spPr>
            <a:xfrm>
              <a:off x="621720" y="3746520"/>
              <a:ext cx="37800" cy="144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11" name="Line 19"/>
            <p:cNvSpPr/>
            <p:nvPr/>
          </p:nvSpPr>
          <p:spPr>
            <a:xfrm>
              <a:off x="621720" y="3160440"/>
              <a:ext cx="37800" cy="108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920" bIns="-439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12" name="Line 20"/>
            <p:cNvSpPr/>
            <p:nvPr/>
          </p:nvSpPr>
          <p:spPr>
            <a:xfrm>
              <a:off x="621720" y="2575440"/>
              <a:ext cx="37800" cy="108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920" bIns="-439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13" name="Line 21"/>
            <p:cNvSpPr/>
            <p:nvPr/>
          </p:nvSpPr>
          <p:spPr>
            <a:xfrm>
              <a:off x="659520" y="5507640"/>
              <a:ext cx="4977360" cy="360"/>
            </a:xfrm>
            <a:prstGeom prst="line">
              <a:avLst/>
            </a:prstGeom>
            <a:ln w="25400">
              <a:solidFill>
                <a:srgbClr val="000000"/>
              </a:solidFill>
              <a:round/>
              <a:tailEnd len="lg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14" name="Line 22"/>
            <p:cNvSpPr/>
            <p:nvPr/>
          </p:nvSpPr>
          <p:spPr>
            <a:xfrm flipV="1">
              <a:off x="659520" y="5507640"/>
              <a:ext cx="1080" cy="3384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160" bIns="-111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15" name="Line 23"/>
            <p:cNvSpPr/>
            <p:nvPr/>
          </p:nvSpPr>
          <p:spPr>
            <a:xfrm flipV="1">
              <a:off x="1183320" y="5507640"/>
              <a:ext cx="1080" cy="3384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160" bIns="-111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16" name="Line 24"/>
            <p:cNvSpPr/>
            <p:nvPr/>
          </p:nvSpPr>
          <p:spPr>
            <a:xfrm flipV="1">
              <a:off x="1708200" y="5507640"/>
              <a:ext cx="1080" cy="3384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160" bIns="-111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17" name="Line 25"/>
            <p:cNvSpPr/>
            <p:nvPr/>
          </p:nvSpPr>
          <p:spPr>
            <a:xfrm flipV="1">
              <a:off x="2230920" y="5507640"/>
              <a:ext cx="1080" cy="3384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160" bIns="-111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18" name="Line 26"/>
            <p:cNvSpPr/>
            <p:nvPr/>
          </p:nvSpPr>
          <p:spPr>
            <a:xfrm flipV="1">
              <a:off x="2755800" y="5507640"/>
              <a:ext cx="1080" cy="3384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160" bIns="-111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19" name="Line 27"/>
            <p:cNvSpPr/>
            <p:nvPr/>
          </p:nvSpPr>
          <p:spPr>
            <a:xfrm flipV="1">
              <a:off x="3280680" y="5507640"/>
              <a:ext cx="1080" cy="3384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160" bIns="-111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0" name="Line 28"/>
            <p:cNvSpPr/>
            <p:nvPr/>
          </p:nvSpPr>
          <p:spPr>
            <a:xfrm flipV="1">
              <a:off x="3799800" y="5507640"/>
              <a:ext cx="1080" cy="3384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160" bIns="-111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1" name="Line 29"/>
            <p:cNvSpPr/>
            <p:nvPr/>
          </p:nvSpPr>
          <p:spPr>
            <a:xfrm flipV="1">
              <a:off x="4323600" y="5507640"/>
              <a:ext cx="1080" cy="3384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160" bIns="-111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2" name="Line 30"/>
            <p:cNvSpPr/>
            <p:nvPr/>
          </p:nvSpPr>
          <p:spPr>
            <a:xfrm flipV="1">
              <a:off x="4847400" y="5507640"/>
              <a:ext cx="1080" cy="3384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160" bIns="-111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3" name="Freeform 33"/>
            <p:cNvSpPr/>
            <p:nvPr/>
          </p:nvSpPr>
          <p:spPr>
            <a:xfrm>
              <a:off x="659880" y="2575440"/>
              <a:ext cx="207360" cy="115560"/>
            </a:xfrm>
            <a:custGeom>
              <a:avLst/>
              <a:gdLst>
                <a:gd name="textAreaLeft" fmla="*/ 0 w 207360"/>
                <a:gd name="textAreaRight" fmla="*/ 207720 w 207360"/>
                <a:gd name="textAreaTop" fmla="*/ 0 h 115560"/>
                <a:gd name="textAreaBottom" fmla="*/ 115920 h 115560"/>
              </a:gdLst>
              <a:ahLst/>
              <a:rect l="textAreaLeft" t="textAreaTop" r="textAreaRight" b="textAreaBottom"/>
              <a:pathLst>
                <a:path w="172" h="105">
                  <a:moveTo>
                    <a:pt x="0" y="0"/>
                  </a:moveTo>
                  <a:lnTo>
                    <a:pt x="84" y="53"/>
                  </a:lnTo>
                  <a:lnTo>
                    <a:pt x="172" y="10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4" name="Freeform 34"/>
            <p:cNvSpPr/>
            <p:nvPr/>
          </p:nvSpPr>
          <p:spPr>
            <a:xfrm>
              <a:off x="867600" y="2691360"/>
              <a:ext cx="208440" cy="106200"/>
            </a:xfrm>
            <a:custGeom>
              <a:avLst/>
              <a:gdLst>
                <a:gd name="textAreaLeft" fmla="*/ 0 w 208440"/>
                <a:gd name="textAreaRight" fmla="*/ 208800 w 208440"/>
                <a:gd name="textAreaTop" fmla="*/ 0 h 106200"/>
                <a:gd name="textAreaBottom" fmla="*/ 106560 h 106200"/>
              </a:gdLst>
              <a:ahLst/>
              <a:rect l="textAreaLeft" t="textAreaTop" r="textAreaRight" b="textAreaBottom"/>
              <a:pathLst>
                <a:path w="172" h="97">
                  <a:moveTo>
                    <a:pt x="0" y="0"/>
                  </a:moveTo>
                  <a:lnTo>
                    <a:pt x="84" y="49"/>
                  </a:lnTo>
                  <a:lnTo>
                    <a:pt x="172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5" name="Line 35"/>
            <p:cNvSpPr/>
            <p:nvPr/>
          </p:nvSpPr>
          <p:spPr>
            <a:xfrm>
              <a:off x="1076040" y="2797560"/>
              <a:ext cx="208800" cy="10656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6" name="Freeform 36"/>
            <p:cNvSpPr/>
            <p:nvPr/>
          </p:nvSpPr>
          <p:spPr>
            <a:xfrm>
              <a:off x="1285200" y="2904480"/>
              <a:ext cx="212760" cy="101520"/>
            </a:xfrm>
            <a:custGeom>
              <a:avLst/>
              <a:gdLst>
                <a:gd name="textAreaLeft" fmla="*/ 0 w 212760"/>
                <a:gd name="textAreaRight" fmla="*/ 213120 w 212760"/>
                <a:gd name="textAreaTop" fmla="*/ 0 h 101520"/>
                <a:gd name="textAreaBottom" fmla="*/ 101880 h 101520"/>
              </a:gdLst>
              <a:ahLst/>
              <a:rect l="textAreaLeft" t="textAreaTop" r="textAreaRight" b="textAreaBottom"/>
              <a:pathLst>
                <a:path w="176" h="92">
                  <a:moveTo>
                    <a:pt x="0" y="0"/>
                  </a:moveTo>
                  <a:lnTo>
                    <a:pt x="88" y="48"/>
                  </a:lnTo>
                  <a:lnTo>
                    <a:pt x="176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7" name="Line 37"/>
            <p:cNvSpPr/>
            <p:nvPr/>
          </p:nvSpPr>
          <p:spPr>
            <a:xfrm>
              <a:off x="1498320" y="3006000"/>
              <a:ext cx="209880" cy="9720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8" name="Line 38"/>
            <p:cNvSpPr/>
            <p:nvPr/>
          </p:nvSpPr>
          <p:spPr>
            <a:xfrm>
              <a:off x="1708200" y="3103200"/>
              <a:ext cx="207720" cy="9108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9" name="Line 39"/>
            <p:cNvSpPr/>
            <p:nvPr/>
          </p:nvSpPr>
          <p:spPr>
            <a:xfrm>
              <a:off x="1915920" y="3194280"/>
              <a:ext cx="208800" cy="9252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0" name="Line 40"/>
            <p:cNvSpPr/>
            <p:nvPr/>
          </p:nvSpPr>
          <p:spPr>
            <a:xfrm>
              <a:off x="2124720" y="3286800"/>
              <a:ext cx="207720" cy="8784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2840" bIns="4284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1" name="Line 41"/>
            <p:cNvSpPr/>
            <p:nvPr/>
          </p:nvSpPr>
          <p:spPr>
            <a:xfrm>
              <a:off x="2332440" y="3374640"/>
              <a:ext cx="209880" cy="8172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720" bIns="367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2" name="Freeform 42"/>
            <p:cNvSpPr/>
            <p:nvPr/>
          </p:nvSpPr>
          <p:spPr>
            <a:xfrm>
              <a:off x="2542680" y="3456720"/>
              <a:ext cx="212760" cy="77040"/>
            </a:xfrm>
            <a:custGeom>
              <a:avLst/>
              <a:gdLst>
                <a:gd name="textAreaLeft" fmla="*/ 0 w 212760"/>
                <a:gd name="textAreaRight" fmla="*/ 213120 w 212760"/>
                <a:gd name="textAreaTop" fmla="*/ 0 h 77040"/>
                <a:gd name="textAreaBottom" fmla="*/ 77400 h 77040"/>
              </a:gdLst>
              <a:ahLst/>
              <a:rect l="textAreaLeft" t="textAreaTop" r="textAreaRight" b="textAreaBottom"/>
              <a:pathLst>
                <a:path w="176" h="70">
                  <a:moveTo>
                    <a:pt x="0" y="0"/>
                  </a:moveTo>
                  <a:lnTo>
                    <a:pt x="88" y="35"/>
                  </a:lnTo>
                  <a:lnTo>
                    <a:pt x="176" y="7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400" bIns="324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3" name="Line 43"/>
            <p:cNvSpPr/>
            <p:nvPr/>
          </p:nvSpPr>
          <p:spPr>
            <a:xfrm>
              <a:off x="2755800" y="3533760"/>
              <a:ext cx="209880" cy="7704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040" bIns="3204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4" name="Line 44"/>
            <p:cNvSpPr/>
            <p:nvPr/>
          </p:nvSpPr>
          <p:spPr>
            <a:xfrm>
              <a:off x="2965680" y="3610800"/>
              <a:ext cx="207720" cy="7272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720" bIns="277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5" name="Line 45"/>
            <p:cNvSpPr/>
            <p:nvPr/>
          </p:nvSpPr>
          <p:spPr>
            <a:xfrm>
              <a:off x="3173400" y="3683520"/>
              <a:ext cx="208800" cy="7236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360" bIns="273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6" name="Line 46"/>
            <p:cNvSpPr/>
            <p:nvPr/>
          </p:nvSpPr>
          <p:spPr>
            <a:xfrm>
              <a:off x="3382200" y="3755880"/>
              <a:ext cx="207720" cy="6804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040" bIns="2304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7" name="Line 47"/>
            <p:cNvSpPr/>
            <p:nvPr/>
          </p:nvSpPr>
          <p:spPr>
            <a:xfrm>
              <a:off x="3589920" y="3823920"/>
              <a:ext cx="209880" cy="6300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000" bIns="18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8" name="Freeform 48"/>
            <p:cNvSpPr/>
            <p:nvPr/>
          </p:nvSpPr>
          <p:spPr>
            <a:xfrm>
              <a:off x="3800160" y="3887280"/>
              <a:ext cx="212760" cy="61560"/>
            </a:xfrm>
            <a:custGeom>
              <a:avLst/>
              <a:gdLst>
                <a:gd name="textAreaLeft" fmla="*/ 0 w 212760"/>
                <a:gd name="textAreaRight" fmla="*/ 213120 w 212760"/>
                <a:gd name="textAreaTop" fmla="*/ 0 h 61560"/>
                <a:gd name="textAreaBottom" fmla="*/ 61920 h 61560"/>
              </a:gdLst>
              <a:ahLst/>
              <a:rect l="textAreaLeft" t="textAreaTop" r="textAreaRight" b="textAreaBottom"/>
              <a:pathLst>
                <a:path w="176" h="57">
                  <a:moveTo>
                    <a:pt x="0" y="0"/>
                  </a:moveTo>
                  <a:lnTo>
                    <a:pt x="88" y="27"/>
                  </a:lnTo>
                  <a:lnTo>
                    <a:pt x="176" y="5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9" name="Line 49"/>
            <p:cNvSpPr/>
            <p:nvPr/>
          </p:nvSpPr>
          <p:spPr>
            <a:xfrm>
              <a:off x="4013280" y="3949200"/>
              <a:ext cx="208800" cy="6408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080" bIns="1908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0" name="Line 50"/>
            <p:cNvSpPr/>
            <p:nvPr/>
          </p:nvSpPr>
          <p:spPr>
            <a:xfrm>
              <a:off x="4222080" y="4013280"/>
              <a:ext cx="208800" cy="5760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600" bIns="126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1" name="Line 51"/>
            <p:cNvSpPr/>
            <p:nvPr/>
          </p:nvSpPr>
          <p:spPr>
            <a:xfrm>
              <a:off x="4430880" y="4070880"/>
              <a:ext cx="207720" cy="5364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2" name="Freeform 52"/>
            <p:cNvSpPr/>
            <p:nvPr/>
          </p:nvSpPr>
          <p:spPr>
            <a:xfrm>
              <a:off x="4638600" y="4124880"/>
              <a:ext cx="208440" cy="58320"/>
            </a:xfrm>
            <a:custGeom>
              <a:avLst/>
              <a:gdLst>
                <a:gd name="textAreaLeft" fmla="*/ 0 w 208440"/>
                <a:gd name="textAreaRight" fmla="*/ 208800 w 208440"/>
                <a:gd name="textAreaTop" fmla="*/ 0 h 58320"/>
                <a:gd name="textAreaBottom" fmla="*/ 58680 h 58320"/>
              </a:gdLst>
              <a:ahLst/>
              <a:rect l="textAreaLeft" t="textAreaTop" r="textAreaRight" b="textAreaBottom"/>
              <a:pathLst>
                <a:path w="172" h="53">
                  <a:moveTo>
                    <a:pt x="0" y="0"/>
                  </a:moveTo>
                  <a:lnTo>
                    <a:pt x="84" y="26"/>
                  </a:lnTo>
                  <a:lnTo>
                    <a:pt x="172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680" bIns="136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3" name="Freeform 53"/>
            <p:cNvSpPr/>
            <p:nvPr/>
          </p:nvSpPr>
          <p:spPr>
            <a:xfrm>
              <a:off x="4847400" y="4183200"/>
              <a:ext cx="209520" cy="47520"/>
            </a:xfrm>
            <a:custGeom>
              <a:avLst/>
              <a:gdLst>
                <a:gd name="textAreaLeft" fmla="*/ 0 w 209520"/>
                <a:gd name="textAreaRight" fmla="*/ 209880 w 209520"/>
                <a:gd name="textAreaTop" fmla="*/ 0 h 47520"/>
                <a:gd name="textAreaBottom" fmla="*/ 47880 h 47520"/>
              </a:gdLst>
              <a:ahLst/>
              <a:rect l="textAreaLeft" t="textAreaTop" r="textAreaRight" b="textAreaBottom"/>
              <a:pathLst>
                <a:path w="173" h="44">
                  <a:moveTo>
                    <a:pt x="0" y="0"/>
                  </a:moveTo>
                  <a:lnTo>
                    <a:pt x="84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80" bIns="28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4" name="Freeform 54"/>
            <p:cNvSpPr/>
            <p:nvPr/>
          </p:nvSpPr>
          <p:spPr>
            <a:xfrm>
              <a:off x="5057640" y="4231440"/>
              <a:ext cx="211680" cy="47520"/>
            </a:xfrm>
            <a:custGeom>
              <a:avLst/>
              <a:gdLst>
                <a:gd name="textAreaLeft" fmla="*/ 0 w 211680"/>
                <a:gd name="textAreaRight" fmla="*/ 212040 w 211680"/>
                <a:gd name="textAreaTop" fmla="*/ 0 h 47520"/>
                <a:gd name="textAreaBottom" fmla="*/ 47880 h 47520"/>
              </a:gdLst>
              <a:ahLst/>
              <a:rect l="textAreaLeft" t="textAreaTop" r="textAreaRight" b="textAreaBottom"/>
              <a:pathLst>
                <a:path w="176" h="44">
                  <a:moveTo>
                    <a:pt x="0" y="0"/>
                  </a:moveTo>
                  <a:lnTo>
                    <a:pt x="88" y="22"/>
                  </a:lnTo>
                  <a:lnTo>
                    <a:pt x="176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80" bIns="28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5" name="Line 55"/>
            <p:cNvSpPr/>
            <p:nvPr/>
          </p:nvSpPr>
          <p:spPr>
            <a:xfrm>
              <a:off x="5269320" y="4278960"/>
              <a:ext cx="210240" cy="4932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6" name="Freeform 58"/>
            <p:cNvSpPr/>
            <p:nvPr/>
          </p:nvSpPr>
          <p:spPr>
            <a:xfrm>
              <a:off x="659880" y="2575440"/>
              <a:ext cx="207360" cy="222120"/>
            </a:xfrm>
            <a:custGeom>
              <a:avLst/>
              <a:gdLst>
                <a:gd name="textAreaLeft" fmla="*/ 0 w 207360"/>
                <a:gd name="textAreaRight" fmla="*/ 207720 w 207360"/>
                <a:gd name="textAreaTop" fmla="*/ 0 h 222120"/>
                <a:gd name="textAreaBottom" fmla="*/ 222480 h 222120"/>
              </a:gdLst>
              <a:ahLst/>
              <a:rect l="textAreaLeft" t="textAreaTop" r="textAreaRight" b="textAreaBottom"/>
              <a:pathLst>
                <a:path w="172" h="202">
                  <a:moveTo>
                    <a:pt x="0" y="0"/>
                  </a:moveTo>
                  <a:lnTo>
                    <a:pt x="84" y="101"/>
                  </a:lnTo>
                  <a:lnTo>
                    <a:pt x="172" y="2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7" name="Freeform 59"/>
            <p:cNvSpPr/>
            <p:nvPr/>
          </p:nvSpPr>
          <p:spPr>
            <a:xfrm>
              <a:off x="867600" y="2797920"/>
              <a:ext cx="208440" cy="203400"/>
            </a:xfrm>
            <a:custGeom>
              <a:avLst/>
              <a:gdLst>
                <a:gd name="textAreaLeft" fmla="*/ 0 w 208440"/>
                <a:gd name="textAreaRight" fmla="*/ 208800 w 208440"/>
                <a:gd name="textAreaTop" fmla="*/ 0 h 203400"/>
                <a:gd name="textAreaBottom" fmla="*/ 203760 h 203400"/>
              </a:gdLst>
              <a:ahLst/>
              <a:rect l="textAreaLeft" t="textAreaTop" r="textAreaRight" b="textAreaBottom"/>
              <a:pathLst>
                <a:path w="172" h="185">
                  <a:moveTo>
                    <a:pt x="0" y="0"/>
                  </a:moveTo>
                  <a:lnTo>
                    <a:pt x="84" y="93"/>
                  </a:lnTo>
                  <a:lnTo>
                    <a:pt x="172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8" name="Line 60"/>
            <p:cNvSpPr/>
            <p:nvPr/>
          </p:nvSpPr>
          <p:spPr>
            <a:xfrm>
              <a:off x="1076040" y="3001320"/>
              <a:ext cx="208800" cy="18936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9" name="Freeform 61"/>
            <p:cNvSpPr/>
            <p:nvPr/>
          </p:nvSpPr>
          <p:spPr>
            <a:xfrm>
              <a:off x="1285200" y="3191040"/>
              <a:ext cx="212760" cy="172800"/>
            </a:xfrm>
            <a:custGeom>
              <a:avLst/>
              <a:gdLst>
                <a:gd name="textAreaLeft" fmla="*/ 0 w 212760"/>
                <a:gd name="textAreaRight" fmla="*/ 213120 w 212760"/>
                <a:gd name="textAreaTop" fmla="*/ 0 h 172800"/>
                <a:gd name="textAreaBottom" fmla="*/ 173160 h 172800"/>
              </a:gdLst>
              <a:ahLst/>
              <a:rect l="textAreaLeft" t="textAreaTop" r="textAreaRight" b="textAreaBottom"/>
              <a:pathLst>
                <a:path w="176" h="158">
                  <a:moveTo>
                    <a:pt x="0" y="0"/>
                  </a:moveTo>
                  <a:lnTo>
                    <a:pt x="88" y="79"/>
                  </a:lnTo>
                  <a:lnTo>
                    <a:pt x="176" y="15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50" name="Freeform 62"/>
            <p:cNvSpPr/>
            <p:nvPr/>
          </p:nvSpPr>
          <p:spPr>
            <a:xfrm>
              <a:off x="1498320" y="3364200"/>
              <a:ext cx="209520" cy="164520"/>
            </a:xfrm>
            <a:custGeom>
              <a:avLst/>
              <a:gdLst>
                <a:gd name="textAreaLeft" fmla="*/ 0 w 209520"/>
                <a:gd name="textAreaRight" fmla="*/ 209880 w 209520"/>
                <a:gd name="textAreaTop" fmla="*/ 0 h 164520"/>
                <a:gd name="textAreaBottom" fmla="*/ 164880 h 164520"/>
              </a:gdLst>
              <a:ahLst/>
              <a:rect l="textAreaLeft" t="textAreaTop" r="textAreaRight" b="textAreaBottom"/>
              <a:pathLst>
                <a:path w="173" h="150">
                  <a:moveTo>
                    <a:pt x="0" y="0"/>
                  </a:moveTo>
                  <a:lnTo>
                    <a:pt x="89" y="75"/>
                  </a:lnTo>
                  <a:lnTo>
                    <a:pt x="173" y="15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51" name="Freeform 63"/>
            <p:cNvSpPr/>
            <p:nvPr/>
          </p:nvSpPr>
          <p:spPr>
            <a:xfrm>
              <a:off x="1708560" y="3529080"/>
              <a:ext cx="207360" cy="144720"/>
            </a:xfrm>
            <a:custGeom>
              <a:avLst/>
              <a:gdLst>
                <a:gd name="textAreaLeft" fmla="*/ 0 w 207360"/>
                <a:gd name="textAreaRight" fmla="*/ 207720 w 207360"/>
                <a:gd name="textAreaTop" fmla="*/ 0 h 144720"/>
                <a:gd name="textAreaBottom" fmla="*/ 145080 h 144720"/>
              </a:gdLst>
              <a:ahLst/>
              <a:rect l="textAreaLeft" t="textAreaTop" r="textAreaRight" b="textAreaBottom"/>
              <a:pathLst>
                <a:path w="172" h="132">
                  <a:moveTo>
                    <a:pt x="0" y="0"/>
                  </a:moveTo>
                  <a:lnTo>
                    <a:pt x="83" y="66"/>
                  </a:lnTo>
                  <a:lnTo>
                    <a:pt x="172" y="13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52" name="Freeform 64"/>
            <p:cNvSpPr/>
            <p:nvPr/>
          </p:nvSpPr>
          <p:spPr>
            <a:xfrm>
              <a:off x="1916280" y="3674160"/>
              <a:ext cx="208440" cy="140040"/>
            </a:xfrm>
            <a:custGeom>
              <a:avLst/>
              <a:gdLst>
                <a:gd name="textAreaLeft" fmla="*/ 0 w 208440"/>
                <a:gd name="textAreaRight" fmla="*/ 208800 w 208440"/>
                <a:gd name="textAreaTop" fmla="*/ 0 h 140040"/>
                <a:gd name="textAreaBottom" fmla="*/ 140400 h 140040"/>
              </a:gdLst>
              <a:ahLst/>
              <a:rect l="textAreaLeft" t="textAreaTop" r="textAreaRight" b="textAreaBottom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53" name="Freeform 65"/>
            <p:cNvSpPr/>
            <p:nvPr/>
          </p:nvSpPr>
          <p:spPr>
            <a:xfrm>
              <a:off x="2125080" y="3814560"/>
              <a:ext cx="207360" cy="126000"/>
            </a:xfrm>
            <a:custGeom>
              <a:avLst/>
              <a:gdLst>
                <a:gd name="textAreaLeft" fmla="*/ 0 w 207360"/>
                <a:gd name="textAreaRight" fmla="*/ 207720 w 207360"/>
                <a:gd name="textAreaTop" fmla="*/ 0 h 126000"/>
                <a:gd name="textAreaBottom" fmla="*/ 126360 h 126000"/>
              </a:gdLst>
              <a:ahLst/>
              <a:rect l="textAreaLeft" t="textAreaTop" r="textAreaRight" b="textAreaBottom"/>
              <a:pathLst>
                <a:path w="172" h="115">
                  <a:moveTo>
                    <a:pt x="0" y="0"/>
                  </a:moveTo>
                  <a:lnTo>
                    <a:pt x="84" y="57"/>
                  </a:lnTo>
                  <a:lnTo>
                    <a:pt x="172" y="11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54" name="Freeform 66"/>
            <p:cNvSpPr/>
            <p:nvPr/>
          </p:nvSpPr>
          <p:spPr>
            <a:xfrm>
              <a:off x="2332800" y="3940920"/>
              <a:ext cx="209520" cy="120240"/>
            </a:xfrm>
            <a:custGeom>
              <a:avLst/>
              <a:gdLst>
                <a:gd name="textAreaLeft" fmla="*/ 0 w 209520"/>
                <a:gd name="textAreaRight" fmla="*/ 209880 w 209520"/>
                <a:gd name="textAreaTop" fmla="*/ 0 h 120240"/>
                <a:gd name="textAreaBottom" fmla="*/ 120600 h 120240"/>
              </a:gdLst>
              <a:ahLst/>
              <a:rect l="textAreaLeft" t="textAreaTop" r="textAreaRight" b="textAreaBottom"/>
              <a:pathLst>
                <a:path w="173" h="110">
                  <a:moveTo>
                    <a:pt x="0" y="0"/>
                  </a:moveTo>
                  <a:lnTo>
                    <a:pt x="84" y="57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55" name="Freeform 67"/>
            <p:cNvSpPr/>
            <p:nvPr/>
          </p:nvSpPr>
          <p:spPr>
            <a:xfrm>
              <a:off x="2542680" y="4061520"/>
              <a:ext cx="212760" cy="105120"/>
            </a:xfrm>
            <a:custGeom>
              <a:avLst/>
              <a:gdLst>
                <a:gd name="textAreaLeft" fmla="*/ 0 w 212760"/>
                <a:gd name="textAreaRight" fmla="*/ 213120 w 212760"/>
                <a:gd name="textAreaTop" fmla="*/ 0 h 105120"/>
                <a:gd name="textAreaBottom" fmla="*/ 105480 h 105120"/>
              </a:gdLst>
              <a:ahLst/>
              <a:rect l="textAreaLeft" t="textAreaTop" r="textAreaRight" b="textAreaBottom"/>
              <a:pathLst>
                <a:path w="176" h="96">
                  <a:moveTo>
                    <a:pt x="0" y="0"/>
                  </a:moveTo>
                  <a:lnTo>
                    <a:pt x="88" y="48"/>
                  </a:lnTo>
                  <a:lnTo>
                    <a:pt x="176" y="9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56" name="Line 68"/>
            <p:cNvSpPr/>
            <p:nvPr/>
          </p:nvSpPr>
          <p:spPr>
            <a:xfrm>
              <a:off x="2755800" y="4166640"/>
              <a:ext cx="209880" cy="10296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57" name="Freeform 69"/>
            <p:cNvSpPr/>
            <p:nvPr/>
          </p:nvSpPr>
          <p:spPr>
            <a:xfrm>
              <a:off x="2965680" y="4269960"/>
              <a:ext cx="207360" cy="96840"/>
            </a:xfrm>
            <a:custGeom>
              <a:avLst/>
              <a:gdLst>
                <a:gd name="textAreaLeft" fmla="*/ 0 w 207360"/>
                <a:gd name="textAreaRight" fmla="*/ 207720 w 207360"/>
                <a:gd name="textAreaTop" fmla="*/ 0 h 96840"/>
                <a:gd name="textAreaBottom" fmla="*/ 97200 h 96840"/>
              </a:gdLst>
              <a:ahLst/>
              <a:rect l="textAreaLeft" t="textAreaTop" r="textAreaRight" b="textAreaBottom"/>
              <a:pathLst>
                <a:path w="172" h="88">
                  <a:moveTo>
                    <a:pt x="0" y="0"/>
                  </a:moveTo>
                  <a:lnTo>
                    <a:pt x="84" y="44"/>
                  </a:lnTo>
                  <a:lnTo>
                    <a:pt x="172" y="8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58" name="Freeform 70"/>
            <p:cNvSpPr/>
            <p:nvPr/>
          </p:nvSpPr>
          <p:spPr>
            <a:xfrm>
              <a:off x="3173400" y="4367160"/>
              <a:ext cx="208440" cy="81720"/>
            </a:xfrm>
            <a:custGeom>
              <a:avLst/>
              <a:gdLst>
                <a:gd name="textAreaLeft" fmla="*/ 0 w 208440"/>
                <a:gd name="textAreaRight" fmla="*/ 208800 w 208440"/>
                <a:gd name="textAreaTop" fmla="*/ 0 h 81720"/>
                <a:gd name="textAreaBottom" fmla="*/ 82080 h 81720"/>
              </a:gdLst>
              <a:ahLst/>
              <a:rect l="textAreaLeft" t="textAreaTop" r="textAreaRight" b="textAreaBottom"/>
              <a:pathLst>
                <a:path w="172" h="75">
                  <a:moveTo>
                    <a:pt x="0" y="0"/>
                  </a:moveTo>
                  <a:lnTo>
                    <a:pt x="84" y="39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080" bIns="370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59" name="Freeform 71"/>
            <p:cNvSpPr/>
            <p:nvPr/>
          </p:nvSpPr>
          <p:spPr>
            <a:xfrm>
              <a:off x="3382560" y="4448880"/>
              <a:ext cx="207360" cy="81720"/>
            </a:xfrm>
            <a:custGeom>
              <a:avLst/>
              <a:gdLst>
                <a:gd name="textAreaLeft" fmla="*/ 0 w 207360"/>
                <a:gd name="textAreaRight" fmla="*/ 207720 w 207360"/>
                <a:gd name="textAreaTop" fmla="*/ 0 h 81720"/>
                <a:gd name="textAreaBottom" fmla="*/ 82080 h 81720"/>
              </a:gdLst>
              <a:ahLst/>
              <a:rect l="textAreaLeft" t="textAreaTop" r="textAreaRight" b="textAreaBottom"/>
              <a:pathLst>
                <a:path w="172" h="74">
                  <a:moveTo>
                    <a:pt x="0" y="0"/>
                  </a:moveTo>
                  <a:lnTo>
                    <a:pt x="84" y="39"/>
                  </a:lnTo>
                  <a:lnTo>
                    <a:pt x="172" y="7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080" bIns="370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60" name="Line 72"/>
            <p:cNvSpPr/>
            <p:nvPr/>
          </p:nvSpPr>
          <p:spPr>
            <a:xfrm>
              <a:off x="3589920" y="4530600"/>
              <a:ext cx="209880" cy="7272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720" bIns="277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61" name="Freeform 73"/>
            <p:cNvSpPr/>
            <p:nvPr/>
          </p:nvSpPr>
          <p:spPr>
            <a:xfrm>
              <a:off x="3800160" y="4603320"/>
              <a:ext cx="212760" cy="67680"/>
            </a:xfrm>
            <a:custGeom>
              <a:avLst/>
              <a:gdLst>
                <a:gd name="textAreaLeft" fmla="*/ 0 w 212760"/>
                <a:gd name="textAreaRight" fmla="*/ 213120 w 212760"/>
                <a:gd name="textAreaTop" fmla="*/ 0 h 67680"/>
                <a:gd name="textAreaBottom" fmla="*/ 68040 h 67680"/>
              </a:gdLst>
              <a:ahLst/>
              <a:rect l="textAreaLeft" t="textAreaTop" r="textAreaRight" b="textAreaBottom"/>
              <a:pathLst>
                <a:path w="176" h="62">
                  <a:moveTo>
                    <a:pt x="0" y="0"/>
                  </a:moveTo>
                  <a:lnTo>
                    <a:pt x="88" y="31"/>
                  </a:lnTo>
                  <a:lnTo>
                    <a:pt x="176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040" bIns="230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62" name="Line 74"/>
            <p:cNvSpPr/>
            <p:nvPr/>
          </p:nvSpPr>
          <p:spPr>
            <a:xfrm>
              <a:off x="4013280" y="4671000"/>
              <a:ext cx="208800" cy="6336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360" bIns="183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63" name="Line 75"/>
            <p:cNvSpPr/>
            <p:nvPr/>
          </p:nvSpPr>
          <p:spPr>
            <a:xfrm>
              <a:off x="4222080" y="4734360"/>
              <a:ext cx="208800" cy="5724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240" bIns="1224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64" name="Line 76"/>
            <p:cNvSpPr/>
            <p:nvPr/>
          </p:nvSpPr>
          <p:spPr>
            <a:xfrm>
              <a:off x="4430880" y="4791600"/>
              <a:ext cx="207720" cy="5256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560" bIns="75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65" name="Freeform 77"/>
            <p:cNvSpPr/>
            <p:nvPr/>
          </p:nvSpPr>
          <p:spPr>
            <a:xfrm>
              <a:off x="4638600" y="4844520"/>
              <a:ext cx="208440" cy="54720"/>
            </a:xfrm>
            <a:custGeom>
              <a:avLst/>
              <a:gdLst>
                <a:gd name="textAreaLeft" fmla="*/ 0 w 208440"/>
                <a:gd name="textAreaRight" fmla="*/ 208800 w 208440"/>
                <a:gd name="textAreaTop" fmla="*/ 0 h 54720"/>
                <a:gd name="textAreaBottom" fmla="*/ 55080 h 54720"/>
              </a:gdLst>
              <a:ahLst/>
              <a:rect l="textAreaLeft" t="textAreaTop" r="textAreaRight" b="textAreaBottom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66" name="Freeform 78"/>
            <p:cNvSpPr/>
            <p:nvPr/>
          </p:nvSpPr>
          <p:spPr>
            <a:xfrm>
              <a:off x="4847400" y="4899240"/>
              <a:ext cx="209520" cy="41760"/>
            </a:xfrm>
            <a:custGeom>
              <a:avLst/>
              <a:gdLst>
                <a:gd name="textAreaLeft" fmla="*/ 0 w 209520"/>
                <a:gd name="textAreaRight" fmla="*/ 209880 w 209520"/>
                <a:gd name="textAreaTop" fmla="*/ 0 h 41760"/>
                <a:gd name="textAreaBottom" fmla="*/ 42120 h 41760"/>
              </a:gdLst>
              <a:ahLst/>
              <a:rect l="textAreaLeft" t="textAreaTop" r="textAreaRight" b="textAreaBottom"/>
              <a:pathLst>
                <a:path w="173" h="39">
                  <a:moveTo>
                    <a:pt x="0" y="0"/>
                  </a:moveTo>
                  <a:lnTo>
                    <a:pt x="84" y="22"/>
                  </a:lnTo>
                  <a:lnTo>
                    <a:pt x="173" y="3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80" bIns="-28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67" name="Freeform 79"/>
            <p:cNvSpPr/>
            <p:nvPr/>
          </p:nvSpPr>
          <p:spPr>
            <a:xfrm>
              <a:off x="5057640" y="4941360"/>
              <a:ext cx="211680" cy="44280"/>
            </a:xfrm>
            <a:custGeom>
              <a:avLst/>
              <a:gdLst>
                <a:gd name="textAreaLeft" fmla="*/ 0 w 211680"/>
                <a:gd name="textAreaRight" fmla="*/ 212040 w 211680"/>
                <a:gd name="textAreaTop" fmla="*/ 0 h 44280"/>
                <a:gd name="textAreaBottom" fmla="*/ 44640 h 44280"/>
              </a:gdLst>
              <a:ahLst/>
              <a:rect l="textAreaLeft" t="textAreaTop" r="textAreaRight" b="textAreaBottom"/>
              <a:pathLst>
                <a:path w="176" h="40">
                  <a:moveTo>
                    <a:pt x="0" y="0"/>
                  </a:moveTo>
                  <a:lnTo>
                    <a:pt x="88" y="22"/>
                  </a:lnTo>
                  <a:lnTo>
                    <a:pt x="176" y="4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68" name="Line 80"/>
            <p:cNvSpPr/>
            <p:nvPr/>
          </p:nvSpPr>
          <p:spPr>
            <a:xfrm>
              <a:off x="5269320" y="4985640"/>
              <a:ext cx="210240" cy="3888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6120" bIns="-61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69" name="Freeform 83"/>
            <p:cNvSpPr/>
            <p:nvPr/>
          </p:nvSpPr>
          <p:spPr>
            <a:xfrm>
              <a:off x="659880" y="2575440"/>
              <a:ext cx="207360" cy="325080"/>
            </a:xfrm>
            <a:custGeom>
              <a:avLst/>
              <a:gdLst>
                <a:gd name="textAreaLeft" fmla="*/ 0 w 207360"/>
                <a:gd name="textAreaRight" fmla="*/ 207720 w 207360"/>
                <a:gd name="textAreaTop" fmla="*/ 0 h 325080"/>
                <a:gd name="textAreaBottom" fmla="*/ 325440 h 325080"/>
              </a:gdLst>
              <a:ahLst/>
              <a:rect l="textAreaLeft" t="textAreaTop" r="textAreaRight" b="textAreaBottom"/>
              <a:pathLst>
                <a:path w="172" h="295">
                  <a:moveTo>
                    <a:pt x="0" y="0"/>
                  </a:moveTo>
                  <a:lnTo>
                    <a:pt x="84" y="149"/>
                  </a:lnTo>
                  <a:lnTo>
                    <a:pt x="128" y="224"/>
                  </a:lnTo>
                  <a:lnTo>
                    <a:pt x="172" y="29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70" name="Freeform 84"/>
            <p:cNvSpPr/>
            <p:nvPr/>
          </p:nvSpPr>
          <p:spPr>
            <a:xfrm>
              <a:off x="867600" y="2900880"/>
              <a:ext cx="208440" cy="284040"/>
            </a:xfrm>
            <a:custGeom>
              <a:avLst/>
              <a:gdLst>
                <a:gd name="textAreaLeft" fmla="*/ 0 w 208440"/>
                <a:gd name="textAreaRight" fmla="*/ 208800 w 208440"/>
                <a:gd name="textAreaTop" fmla="*/ 0 h 284040"/>
                <a:gd name="textAreaBottom" fmla="*/ 284400 h 284040"/>
              </a:gdLst>
              <a:ahLst/>
              <a:rect l="textAreaLeft" t="textAreaTop" r="textAreaRight" b="textAreaBottom"/>
              <a:pathLst>
                <a:path w="172" h="259">
                  <a:moveTo>
                    <a:pt x="0" y="0"/>
                  </a:moveTo>
                  <a:lnTo>
                    <a:pt x="84" y="132"/>
                  </a:lnTo>
                  <a:lnTo>
                    <a:pt x="172" y="25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71" name="Freeform 85"/>
            <p:cNvSpPr/>
            <p:nvPr/>
          </p:nvSpPr>
          <p:spPr>
            <a:xfrm>
              <a:off x="1076400" y="3185280"/>
              <a:ext cx="208440" cy="255960"/>
            </a:xfrm>
            <a:custGeom>
              <a:avLst/>
              <a:gdLst>
                <a:gd name="textAreaLeft" fmla="*/ 0 w 208440"/>
                <a:gd name="textAreaRight" fmla="*/ 208800 w 208440"/>
                <a:gd name="textAreaTop" fmla="*/ 0 h 255960"/>
                <a:gd name="textAreaBottom" fmla="*/ 256320 h 255960"/>
              </a:gdLst>
              <a:ahLst/>
              <a:rect l="textAreaLeft" t="textAreaTop" r="textAreaRight" b="textAreaBottom"/>
              <a:pathLst>
                <a:path w="173" h="233">
                  <a:moveTo>
                    <a:pt x="0" y="0"/>
                  </a:moveTo>
                  <a:lnTo>
                    <a:pt x="84" y="119"/>
                  </a:lnTo>
                  <a:lnTo>
                    <a:pt x="173" y="23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72" name="Freeform 86"/>
            <p:cNvSpPr/>
            <p:nvPr/>
          </p:nvSpPr>
          <p:spPr>
            <a:xfrm>
              <a:off x="1285200" y="3441600"/>
              <a:ext cx="212760" cy="227880"/>
            </a:xfrm>
            <a:custGeom>
              <a:avLst/>
              <a:gdLst>
                <a:gd name="textAreaLeft" fmla="*/ 0 w 212760"/>
                <a:gd name="textAreaRight" fmla="*/ 213120 w 212760"/>
                <a:gd name="textAreaTop" fmla="*/ 0 h 227880"/>
                <a:gd name="textAreaBottom" fmla="*/ 228240 h 227880"/>
              </a:gdLst>
              <a:ahLst/>
              <a:rect l="textAreaLeft" t="textAreaTop" r="textAreaRight" b="textAreaBottom"/>
              <a:pathLst>
                <a:path w="176" h="207">
                  <a:moveTo>
                    <a:pt x="0" y="0"/>
                  </a:moveTo>
                  <a:lnTo>
                    <a:pt x="88" y="106"/>
                  </a:lnTo>
                  <a:lnTo>
                    <a:pt x="176" y="20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73" name="Freeform 87"/>
            <p:cNvSpPr/>
            <p:nvPr/>
          </p:nvSpPr>
          <p:spPr>
            <a:xfrm>
              <a:off x="1498320" y="3669480"/>
              <a:ext cx="209520" cy="203400"/>
            </a:xfrm>
            <a:custGeom>
              <a:avLst/>
              <a:gdLst>
                <a:gd name="textAreaLeft" fmla="*/ 0 w 209520"/>
                <a:gd name="textAreaRight" fmla="*/ 209880 w 209520"/>
                <a:gd name="textAreaTop" fmla="*/ 0 h 203400"/>
                <a:gd name="textAreaBottom" fmla="*/ 203760 h 203400"/>
              </a:gdLst>
              <a:ahLst/>
              <a:rect l="textAreaLeft" t="textAreaTop" r="textAreaRight" b="textAreaBottom"/>
              <a:pathLst>
                <a:path w="173" h="185">
                  <a:moveTo>
                    <a:pt x="0" y="0"/>
                  </a:moveTo>
                  <a:lnTo>
                    <a:pt x="89" y="97"/>
                  </a:lnTo>
                  <a:lnTo>
                    <a:pt x="173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74" name="Freeform 88"/>
            <p:cNvSpPr/>
            <p:nvPr/>
          </p:nvSpPr>
          <p:spPr>
            <a:xfrm>
              <a:off x="1708560" y="3873240"/>
              <a:ext cx="207360" cy="178560"/>
            </a:xfrm>
            <a:custGeom>
              <a:avLst/>
              <a:gdLst>
                <a:gd name="textAreaLeft" fmla="*/ 0 w 207360"/>
                <a:gd name="textAreaRight" fmla="*/ 207720 w 207360"/>
                <a:gd name="textAreaTop" fmla="*/ 0 h 178560"/>
                <a:gd name="textAreaBottom" fmla="*/ 178920 h 178560"/>
              </a:gdLst>
              <a:ahLst/>
              <a:rect l="textAreaLeft" t="textAreaTop" r="textAreaRight" b="textAreaBottom"/>
              <a:pathLst>
                <a:path w="172" h="163">
                  <a:moveTo>
                    <a:pt x="0" y="0"/>
                  </a:moveTo>
                  <a:lnTo>
                    <a:pt x="83" y="84"/>
                  </a:lnTo>
                  <a:lnTo>
                    <a:pt x="172" y="16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75" name="Freeform 89"/>
            <p:cNvSpPr/>
            <p:nvPr/>
          </p:nvSpPr>
          <p:spPr>
            <a:xfrm>
              <a:off x="1916280" y="4052160"/>
              <a:ext cx="208440" cy="158760"/>
            </a:xfrm>
            <a:custGeom>
              <a:avLst/>
              <a:gdLst>
                <a:gd name="textAreaLeft" fmla="*/ 0 w 208440"/>
                <a:gd name="textAreaRight" fmla="*/ 208800 w 208440"/>
                <a:gd name="textAreaTop" fmla="*/ 0 h 158760"/>
                <a:gd name="textAreaBottom" fmla="*/ 159120 h 158760"/>
              </a:gdLst>
              <a:ahLst/>
              <a:rect l="textAreaLeft" t="textAreaTop" r="textAreaRight" b="textAreaBottom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76" name="Freeform 90"/>
            <p:cNvSpPr/>
            <p:nvPr/>
          </p:nvSpPr>
          <p:spPr>
            <a:xfrm>
              <a:off x="2125080" y="4211280"/>
              <a:ext cx="207360" cy="140040"/>
            </a:xfrm>
            <a:custGeom>
              <a:avLst/>
              <a:gdLst>
                <a:gd name="textAreaLeft" fmla="*/ 0 w 207360"/>
                <a:gd name="textAreaRight" fmla="*/ 207720 w 207360"/>
                <a:gd name="textAreaTop" fmla="*/ 0 h 140040"/>
                <a:gd name="textAreaBottom" fmla="*/ 140400 h 140040"/>
              </a:gdLst>
              <a:ahLst/>
              <a:rect l="textAreaLeft" t="textAreaTop" r="textAreaRight" b="textAreaBottom"/>
              <a:pathLst>
                <a:path w="172" h="128">
                  <a:moveTo>
                    <a:pt x="0" y="0"/>
                  </a:moveTo>
                  <a:lnTo>
                    <a:pt x="84" y="66"/>
                  </a:lnTo>
                  <a:lnTo>
                    <a:pt x="172" y="12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77" name="Freeform 91"/>
            <p:cNvSpPr/>
            <p:nvPr/>
          </p:nvSpPr>
          <p:spPr>
            <a:xfrm>
              <a:off x="2332800" y="4351680"/>
              <a:ext cx="209520" cy="129600"/>
            </a:xfrm>
            <a:custGeom>
              <a:avLst/>
              <a:gdLst>
                <a:gd name="textAreaLeft" fmla="*/ 0 w 209520"/>
                <a:gd name="textAreaRight" fmla="*/ 209880 w 209520"/>
                <a:gd name="textAreaTop" fmla="*/ 0 h 129600"/>
                <a:gd name="textAreaBottom" fmla="*/ 129960 h 129600"/>
              </a:gdLst>
              <a:ahLst/>
              <a:rect l="textAreaLeft" t="textAreaTop" r="textAreaRight" b="textAreaBottom"/>
              <a:pathLst>
                <a:path w="173" h="118">
                  <a:moveTo>
                    <a:pt x="0" y="0"/>
                  </a:moveTo>
                  <a:lnTo>
                    <a:pt x="84" y="61"/>
                  </a:lnTo>
                  <a:lnTo>
                    <a:pt x="173" y="11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78" name="Freeform 92"/>
            <p:cNvSpPr/>
            <p:nvPr/>
          </p:nvSpPr>
          <p:spPr>
            <a:xfrm>
              <a:off x="2542680" y="4481640"/>
              <a:ext cx="212760" cy="111960"/>
            </a:xfrm>
            <a:custGeom>
              <a:avLst/>
              <a:gdLst>
                <a:gd name="textAreaLeft" fmla="*/ 0 w 212760"/>
                <a:gd name="textAreaRight" fmla="*/ 213120 w 212760"/>
                <a:gd name="textAreaTop" fmla="*/ 0 h 111960"/>
                <a:gd name="textAreaBottom" fmla="*/ 112320 h 111960"/>
              </a:gdLst>
              <a:ahLst/>
              <a:rect l="textAreaLeft" t="textAreaTop" r="textAreaRight" b="textAreaBottom"/>
              <a:pathLst>
                <a:path w="176" h="102">
                  <a:moveTo>
                    <a:pt x="0" y="0"/>
                  </a:moveTo>
                  <a:lnTo>
                    <a:pt x="88" y="53"/>
                  </a:lnTo>
                  <a:lnTo>
                    <a:pt x="176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79" name="Freeform 93"/>
            <p:cNvSpPr/>
            <p:nvPr/>
          </p:nvSpPr>
          <p:spPr>
            <a:xfrm>
              <a:off x="2755800" y="4593960"/>
              <a:ext cx="209520" cy="101520"/>
            </a:xfrm>
            <a:custGeom>
              <a:avLst/>
              <a:gdLst>
                <a:gd name="textAreaLeft" fmla="*/ 0 w 209520"/>
                <a:gd name="textAreaRight" fmla="*/ 209880 w 209520"/>
                <a:gd name="textAreaTop" fmla="*/ 0 h 101520"/>
                <a:gd name="textAreaBottom" fmla="*/ 101880 h 101520"/>
              </a:gdLst>
              <a:ahLst/>
              <a:rect l="textAreaLeft" t="textAreaTop" r="textAreaRight" b="textAreaBottom"/>
              <a:pathLst>
                <a:path w="173" h="92">
                  <a:moveTo>
                    <a:pt x="0" y="0"/>
                  </a:moveTo>
                  <a:lnTo>
                    <a:pt x="89" y="48"/>
                  </a:lnTo>
                  <a:lnTo>
                    <a:pt x="173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80" name="Freeform 94"/>
            <p:cNvSpPr/>
            <p:nvPr/>
          </p:nvSpPr>
          <p:spPr>
            <a:xfrm>
              <a:off x="2965680" y="4695840"/>
              <a:ext cx="207360" cy="86400"/>
            </a:xfrm>
            <a:custGeom>
              <a:avLst/>
              <a:gdLst>
                <a:gd name="textAreaLeft" fmla="*/ 0 w 207360"/>
                <a:gd name="textAreaRight" fmla="*/ 207720 w 207360"/>
                <a:gd name="textAreaTop" fmla="*/ 0 h 86400"/>
                <a:gd name="textAreaBottom" fmla="*/ 86760 h 86400"/>
              </a:gdLst>
              <a:ahLst/>
              <a:rect l="textAreaLeft" t="textAreaTop" r="textAreaRight" b="textAreaBottom"/>
              <a:pathLst>
                <a:path w="172" h="79">
                  <a:moveTo>
                    <a:pt x="0" y="0"/>
                  </a:moveTo>
                  <a:lnTo>
                    <a:pt x="84" y="40"/>
                  </a:lnTo>
                  <a:lnTo>
                    <a:pt x="172" y="7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1760" bIns="417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81" name="Freeform 95"/>
            <p:cNvSpPr/>
            <p:nvPr/>
          </p:nvSpPr>
          <p:spPr>
            <a:xfrm>
              <a:off x="3173400" y="4782240"/>
              <a:ext cx="208440" cy="81720"/>
            </a:xfrm>
            <a:custGeom>
              <a:avLst/>
              <a:gdLst>
                <a:gd name="textAreaLeft" fmla="*/ 0 w 208440"/>
                <a:gd name="textAreaRight" fmla="*/ 208800 w 208440"/>
                <a:gd name="textAreaTop" fmla="*/ 0 h 81720"/>
                <a:gd name="textAreaBottom" fmla="*/ 82080 h 81720"/>
              </a:gdLst>
              <a:ahLst/>
              <a:rect l="textAreaLeft" t="textAreaTop" r="textAreaRight" b="textAreaBottom"/>
              <a:pathLst>
                <a:path w="172" h="75">
                  <a:moveTo>
                    <a:pt x="0" y="0"/>
                  </a:moveTo>
                  <a:lnTo>
                    <a:pt x="84" y="40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080" bIns="370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82" name="Freeform 96"/>
            <p:cNvSpPr/>
            <p:nvPr/>
          </p:nvSpPr>
          <p:spPr>
            <a:xfrm>
              <a:off x="3382560" y="4864320"/>
              <a:ext cx="207360" cy="68760"/>
            </a:xfrm>
            <a:custGeom>
              <a:avLst/>
              <a:gdLst>
                <a:gd name="textAreaLeft" fmla="*/ 0 w 207360"/>
                <a:gd name="textAreaRight" fmla="*/ 207720 w 207360"/>
                <a:gd name="textAreaTop" fmla="*/ 0 h 68760"/>
                <a:gd name="textAreaBottom" fmla="*/ 69120 h 68760"/>
              </a:gdLst>
              <a:ahLst/>
              <a:rect l="textAreaLeft" t="textAreaTop" r="textAreaRight" b="textAreaBottom"/>
              <a:pathLst>
                <a:path w="172" h="62">
                  <a:moveTo>
                    <a:pt x="0" y="0"/>
                  </a:moveTo>
                  <a:lnTo>
                    <a:pt x="84" y="31"/>
                  </a:lnTo>
                  <a:lnTo>
                    <a:pt x="172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120" bIns="241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83" name="Line 97"/>
            <p:cNvSpPr/>
            <p:nvPr/>
          </p:nvSpPr>
          <p:spPr>
            <a:xfrm>
              <a:off x="3589920" y="4933080"/>
              <a:ext cx="209880" cy="6192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84" name="Freeform 98"/>
            <p:cNvSpPr/>
            <p:nvPr/>
          </p:nvSpPr>
          <p:spPr>
            <a:xfrm>
              <a:off x="3800160" y="4995360"/>
              <a:ext cx="212760" cy="58320"/>
            </a:xfrm>
            <a:custGeom>
              <a:avLst/>
              <a:gdLst>
                <a:gd name="textAreaLeft" fmla="*/ 0 w 212760"/>
                <a:gd name="textAreaRight" fmla="*/ 213120 w 212760"/>
                <a:gd name="textAreaTop" fmla="*/ 0 h 58320"/>
                <a:gd name="textAreaBottom" fmla="*/ 58680 h 58320"/>
              </a:gdLst>
              <a:ahLst/>
              <a:rect l="textAreaLeft" t="textAreaTop" r="textAreaRight" b="textAreaBottom"/>
              <a:pathLst>
                <a:path w="176" h="53">
                  <a:moveTo>
                    <a:pt x="0" y="0"/>
                  </a:moveTo>
                  <a:lnTo>
                    <a:pt x="88" y="26"/>
                  </a:lnTo>
                  <a:lnTo>
                    <a:pt x="176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680" bIns="136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85" name="Freeform 99"/>
            <p:cNvSpPr/>
            <p:nvPr/>
          </p:nvSpPr>
          <p:spPr>
            <a:xfrm>
              <a:off x="4013280" y="5053680"/>
              <a:ext cx="208440" cy="47520"/>
            </a:xfrm>
            <a:custGeom>
              <a:avLst/>
              <a:gdLst>
                <a:gd name="textAreaLeft" fmla="*/ 0 w 208440"/>
                <a:gd name="textAreaRight" fmla="*/ 208800 w 208440"/>
                <a:gd name="textAreaTop" fmla="*/ 0 h 47520"/>
                <a:gd name="textAreaBottom" fmla="*/ 47880 h 47520"/>
              </a:gdLst>
              <a:ahLst/>
              <a:rect l="textAreaLeft" t="textAreaTop" r="textAreaRight" b="textAreaBottom"/>
              <a:pathLst>
                <a:path w="173" h="44">
                  <a:moveTo>
                    <a:pt x="0" y="0"/>
                  </a:moveTo>
                  <a:lnTo>
                    <a:pt x="89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80" bIns="28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86" name="Freeform 100"/>
            <p:cNvSpPr/>
            <p:nvPr/>
          </p:nvSpPr>
          <p:spPr>
            <a:xfrm>
              <a:off x="4222080" y="5101920"/>
              <a:ext cx="208440" cy="48960"/>
            </a:xfrm>
            <a:custGeom>
              <a:avLst/>
              <a:gdLst>
                <a:gd name="textAreaLeft" fmla="*/ 0 w 208440"/>
                <a:gd name="textAreaRight" fmla="*/ 208800 w 208440"/>
                <a:gd name="textAreaTop" fmla="*/ 0 h 48960"/>
                <a:gd name="textAreaBottom" fmla="*/ 49320 h 48960"/>
              </a:gdLst>
              <a:ahLst/>
              <a:rect l="textAreaLeft" t="textAreaTop" r="textAreaRight" b="textAreaBottom"/>
              <a:pathLst>
                <a:path w="172" h="44">
                  <a:moveTo>
                    <a:pt x="0" y="0"/>
                  </a:moveTo>
                  <a:lnTo>
                    <a:pt x="84" y="22"/>
                  </a:lnTo>
                  <a:lnTo>
                    <a:pt x="172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87" name="Line 101"/>
            <p:cNvSpPr/>
            <p:nvPr/>
          </p:nvSpPr>
          <p:spPr>
            <a:xfrm>
              <a:off x="4430880" y="5150880"/>
              <a:ext cx="207720" cy="3852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6480" bIns="-648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88" name="Line 102"/>
            <p:cNvSpPr/>
            <p:nvPr/>
          </p:nvSpPr>
          <p:spPr>
            <a:xfrm>
              <a:off x="4638600" y="5189400"/>
              <a:ext cx="208800" cy="3384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160" bIns="-111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89" name="Freeform 103"/>
            <p:cNvSpPr/>
            <p:nvPr/>
          </p:nvSpPr>
          <p:spPr>
            <a:xfrm>
              <a:off x="4847400" y="5223600"/>
              <a:ext cx="209520" cy="32400"/>
            </a:xfrm>
            <a:custGeom>
              <a:avLst/>
              <a:gdLst>
                <a:gd name="textAreaLeft" fmla="*/ 0 w 209520"/>
                <a:gd name="textAreaRight" fmla="*/ 209880 w 209520"/>
                <a:gd name="textAreaTop" fmla="*/ 0 h 32400"/>
                <a:gd name="textAreaBottom" fmla="*/ 32760 h 32400"/>
              </a:gdLst>
              <a:ahLst/>
              <a:rect l="textAreaLeft" t="textAreaTop" r="textAreaRight" b="textAreaBottom"/>
              <a:pathLst>
                <a:path w="173" h="30">
                  <a:moveTo>
                    <a:pt x="0" y="0"/>
                  </a:moveTo>
                  <a:lnTo>
                    <a:pt x="84" y="17"/>
                  </a:lnTo>
                  <a:lnTo>
                    <a:pt x="173" y="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90" name="Freeform 104"/>
            <p:cNvSpPr/>
            <p:nvPr/>
          </p:nvSpPr>
          <p:spPr>
            <a:xfrm>
              <a:off x="5057640" y="5256360"/>
              <a:ext cx="211680" cy="24120"/>
            </a:xfrm>
            <a:custGeom>
              <a:avLst/>
              <a:gdLst>
                <a:gd name="textAreaLeft" fmla="*/ 0 w 211680"/>
                <a:gd name="textAreaRight" fmla="*/ 212040 w 211680"/>
                <a:gd name="textAreaTop" fmla="*/ 0 h 24120"/>
                <a:gd name="textAreaBottom" fmla="*/ 24480 h 24120"/>
              </a:gdLst>
              <a:ahLst/>
              <a:rect l="textAreaLeft" t="textAreaTop" r="textAreaRight" b="textAreaBottom"/>
              <a:pathLst>
                <a:path w="176" h="22">
                  <a:moveTo>
                    <a:pt x="0" y="0"/>
                  </a:moveTo>
                  <a:lnTo>
                    <a:pt x="88" y="14"/>
                  </a:lnTo>
                  <a:lnTo>
                    <a:pt x="176" y="2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91" name="Line 105"/>
            <p:cNvSpPr/>
            <p:nvPr/>
          </p:nvSpPr>
          <p:spPr>
            <a:xfrm>
              <a:off x="5269320" y="5280840"/>
              <a:ext cx="210240" cy="2340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92" name="Freeform 108"/>
            <p:cNvSpPr/>
            <p:nvPr/>
          </p:nvSpPr>
          <p:spPr>
            <a:xfrm>
              <a:off x="659880" y="2575440"/>
              <a:ext cx="207360" cy="416160"/>
            </a:xfrm>
            <a:custGeom>
              <a:avLst/>
              <a:gdLst>
                <a:gd name="textAreaLeft" fmla="*/ 0 w 207360"/>
                <a:gd name="textAreaRight" fmla="*/ 207720 w 207360"/>
                <a:gd name="textAreaTop" fmla="*/ 0 h 416160"/>
                <a:gd name="textAreaBottom" fmla="*/ 416520 h 416160"/>
              </a:gdLst>
              <a:ahLst/>
              <a:rect l="textAreaLeft" t="textAreaTop" r="textAreaRight" b="textAreaBottom"/>
              <a:pathLst>
                <a:path w="172" h="378">
                  <a:moveTo>
                    <a:pt x="0" y="0"/>
                  </a:moveTo>
                  <a:lnTo>
                    <a:pt x="84" y="193"/>
                  </a:lnTo>
                  <a:lnTo>
                    <a:pt x="128" y="286"/>
                  </a:lnTo>
                  <a:lnTo>
                    <a:pt x="172" y="37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93" name="Freeform 109"/>
            <p:cNvSpPr/>
            <p:nvPr/>
          </p:nvSpPr>
          <p:spPr>
            <a:xfrm>
              <a:off x="867600" y="2991960"/>
              <a:ext cx="208440" cy="362520"/>
            </a:xfrm>
            <a:custGeom>
              <a:avLst/>
              <a:gdLst>
                <a:gd name="textAreaLeft" fmla="*/ 0 w 208440"/>
                <a:gd name="textAreaRight" fmla="*/ 208800 w 208440"/>
                <a:gd name="textAreaTop" fmla="*/ 0 h 362520"/>
                <a:gd name="textAreaBottom" fmla="*/ 362880 h 362520"/>
              </a:gdLst>
              <a:ahLst/>
              <a:rect l="textAreaLeft" t="textAreaTop" r="textAreaRight" b="textAreaBottom"/>
              <a:pathLst>
                <a:path w="172" h="330">
                  <a:moveTo>
                    <a:pt x="0" y="0"/>
                  </a:moveTo>
                  <a:lnTo>
                    <a:pt x="84" y="172"/>
                  </a:lnTo>
                  <a:lnTo>
                    <a:pt x="128" y="251"/>
                  </a:lnTo>
                  <a:lnTo>
                    <a:pt x="172" y="3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94" name="Freeform 110"/>
            <p:cNvSpPr/>
            <p:nvPr/>
          </p:nvSpPr>
          <p:spPr>
            <a:xfrm>
              <a:off x="1076400" y="3354840"/>
              <a:ext cx="208440" cy="303840"/>
            </a:xfrm>
            <a:custGeom>
              <a:avLst/>
              <a:gdLst>
                <a:gd name="textAreaLeft" fmla="*/ 0 w 208440"/>
                <a:gd name="textAreaRight" fmla="*/ 208800 w 208440"/>
                <a:gd name="textAreaTop" fmla="*/ 0 h 303840"/>
                <a:gd name="textAreaBottom" fmla="*/ 304200 h 303840"/>
              </a:gdLst>
              <a:ahLst/>
              <a:rect l="textAreaLeft" t="textAreaTop" r="textAreaRight" b="textAreaBottom"/>
              <a:pathLst>
                <a:path w="173" h="277">
                  <a:moveTo>
                    <a:pt x="0" y="0"/>
                  </a:moveTo>
                  <a:lnTo>
                    <a:pt x="45" y="75"/>
                  </a:lnTo>
                  <a:lnTo>
                    <a:pt x="84" y="145"/>
                  </a:lnTo>
                  <a:lnTo>
                    <a:pt x="173" y="27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95" name="Freeform 111"/>
            <p:cNvSpPr/>
            <p:nvPr/>
          </p:nvSpPr>
          <p:spPr>
            <a:xfrm>
              <a:off x="1285200" y="3659040"/>
              <a:ext cx="212760" cy="266400"/>
            </a:xfrm>
            <a:custGeom>
              <a:avLst/>
              <a:gdLst>
                <a:gd name="textAreaLeft" fmla="*/ 0 w 212760"/>
                <a:gd name="textAreaRight" fmla="*/ 213120 w 212760"/>
                <a:gd name="textAreaTop" fmla="*/ 0 h 266400"/>
                <a:gd name="textAreaBottom" fmla="*/ 266760 h 266400"/>
              </a:gdLst>
              <a:ahLst/>
              <a:rect l="textAreaLeft" t="textAreaTop" r="textAreaRight" b="textAreaBottom"/>
              <a:pathLst>
                <a:path w="176" h="242">
                  <a:moveTo>
                    <a:pt x="0" y="0"/>
                  </a:moveTo>
                  <a:lnTo>
                    <a:pt x="88" y="128"/>
                  </a:lnTo>
                  <a:lnTo>
                    <a:pt x="176" y="24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96" name="Freeform 112"/>
            <p:cNvSpPr/>
            <p:nvPr/>
          </p:nvSpPr>
          <p:spPr>
            <a:xfrm>
              <a:off x="1498320" y="3925800"/>
              <a:ext cx="209520" cy="222120"/>
            </a:xfrm>
            <a:custGeom>
              <a:avLst/>
              <a:gdLst>
                <a:gd name="textAreaLeft" fmla="*/ 0 w 209520"/>
                <a:gd name="textAreaRight" fmla="*/ 209880 w 209520"/>
                <a:gd name="textAreaTop" fmla="*/ 0 h 222120"/>
                <a:gd name="textAreaBottom" fmla="*/ 222480 h 222120"/>
              </a:gdLst>
              <a:ahLst/>
              <a:rect l="textAreaLeft" t="textAreaTop" r="textAreaRight" b="textAreaBottom"/>
              <a:pathLst>
                <a:path w="173" h="203">
                  <a:moveTo>
                    <a:pt x="0" y="0"/>
                  </a:moveTo>
                  <a:lnTo>
                    <a:pt x="89" y="106"/>
                  </a:lnTo>
                  <a:lnTo>
                    <a:pt x="173" y="20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97" name="Freeform 113"/>
            <p:cNvSpPr/>
            <p:nvPr/>
          </p:nvSpPr>
          <p:spPr>
            <a:xfrm>
              <a:off x="1708560" y="4148280"/>
              <a:ext cx="207360" cy="194040"/>
            </a:xfrm>
            <a:custGeom>
              <a:avLst/>
              <a:gdLst>
                <a:gd name="textAreaLeft" fmla="*/ 0 w 207360"/>
                <a:gd name="textAreaRight" fmla="*/ 207720 w 207360"/>
                <a:gd name="textAreaTop" fmla="*/ 0 h 194040"/>
                <a:gd name="textAreaBottom" fmla="*/ 194400 h 194040"/>
              </a:gdLst>
              <a:ahLst/>
              <a:rect l="textAreaLeft" t="textAreaTop" r="textAreaRight" b="textAreaBottom"/>
              <a:pathLst>
                <a:path w="172" h="176">
                  <a:moveTo>
                    <a:pt x="0" y="0"/>
                  </a:moveTo>
                  <a:lnTo>
                    <a:pt x="83" y="92"/>
                  </a:lnTo>
                  <a:lnTo>
                    <a:pt x="172" y="17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98" name="Freeform 114"/>
            <p:cNvSpPr/>
            <p:nvPr/>
          </p:nvSpPr>
          <p:spPr>
            <a:xfrm>
              <a:off x="1916280" y="4342320"/>
              <a:ext cx="208440" cy="169200"/>
            </a:xfrm>
            <a:custGeom>
              <a:avLst/>
              <a:gdLst>
                <a:gd name="textAreaLeft" fmla="*/ 0 w 208440"/>
                <a:gd name="textAreaRight" fmla="*/ 208800 w 208440"/>
                <a:gd name="textAreaTop" fmla="*/ 0 h 169200"/>
                <a:gd name="textAreaBottom" fmla="*/ 169560 h 169200"/>
              </a:gdLst>
              <a:ahLst/>
              <a:rect l="textAreaLeft" t="textAreaTop" r="textAreaRight" b="textAreaBottom"/>
              <a:pathLst>
                <a:path w="172" h="154">
                  <a:moveTo>
                    <a:pt x="0" y="0"/>
                  </a:moveTo>
                  <a:lnTo>
                    <a:pt x="84" y="79"/>
                  </a:lnTo>
                  <a:lnTo>
                    <a:pt x="172" y="15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99" name="Freeform 115"/>
            <p:cNvSpPr/>
            <p:nvPr/>
          </p:nvSpPr>
          <p:spPr>
            <a:xfrm>
              <a:off x="2125080" y="4512240"/>
              <a:ext cx="207360" cy="138960"/>
            </a:xfrm>
            <a:custGeom>
              <a:avLst/>
              <a:gdLst>
                <a:gd name="textAreaLeft" fmla="*/ 0 w 207360"/>
                <a:gd name="textAreaRight" fmla="*/ 207720 w 207360"/>
                <a:gd name="textAreaTop" fmla="*/ 0 h 138960"/>
                <a:gd name="textAreaBottom" fmla="*/ 139320 h 138960"/>
              </a:gdLst>
              <a:ahLst/>
              <a:rect l="textAreaLeft" t="textAreaTop" r="textAreaRight" b="textAreaBottom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00" name="Freeform 116"/>
            <p:cNvSpPr/>
            <p:nvPr/>
          </p:nvSpPr>
          <p:spPr>
            <a:xfrm>
              <a:off x="2332800" y="4651200"/>
              <a:ext cx="209520" cy="120240"/>
            </a:xfrm>
            <a:custGeom>
              <a:avLst/>
              <a:gdLst>
                <a:gd name="textAreaLeft" fmla="*/ 0 w 209520"/>
                <a:gd name="textAreaRight" fmla="*/ 209880 w 209520"/>
                <a:gd name="textAreaTop" fmla="*/ 0 h 120240"/>
                <a:gd name="textAreaBottom" fmla="*/ 120600 h 120240"/>
              </a:gdLst>
              <a:ahLst/>
              <a:rect l="textAreaLeft" t="textAreaTop" r="textAreaRight" b="textAreaBottom"/>
              <a:pathLst>
                <a:path w="173" h="110">
                  <a:moveTo>
                    <a:pt x="0" y="0"/>
                  </a:moveTo>
                  <a:lnTo>
                    <a:pt x="84" y="58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01" name="Freeform 117"/>
            <p:cNvSpPr/>
            <p:nvPr/>
          </p:nvSpPr>
          <p:spPr>
            <a:xfrm>
              <a:off x="2542680" y="4771800"/>
              <a:ext cx="212760" cy="107280"/>
            </a:xfrm>
            <a:custGeom>
              <a:avLst/>
              <a:gdLst>
                <a:gd name="textAreaLeft" fmla="*/ 0 w 212760"/>
                <a:gd name="textAreaRight" fmla="*/ 213120 w 212760"/>
                <a:gd name="textAreaTop" fmla="*/ 0 h 107280"/>
                <a:gd name="textAreaBottom" fmla="*/ 107640 h 107280"/>
              </a:gdLst>
              <a:ahLst/>
              <a:rect l="textAreaLeft" t="textAreaTop" r="textAreaRight" b="textAreaBottom"/>
              <a:pathLst>
                <a:path w="176" h="97">
                  <a:moveTo>
                    <a:pt x="0" y="0"/>
                  </a:moveTo>
                  <a:lnTo>
                    <a:pt x="88" y="49"/>
                  </a:lnTo>
                  <a:lnTo>
                    <a:pt x="176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02" name="Freeform 118"/>
            <p:cNvSpPr/>
            <p:nvPr/>
          </p:nvSpPr>
          <p:spPr>
            <a:xfrm>
              <a:off x="2755800" y="4879440"/>
              <a:ext cx="209520" cy="92160"/>
            </a:xfrm>
            <a:custGeom>
              <a:avLst/>
              <a:gdLst>
                <a:gd name="textAreaLeft" fmla="*/ 0 w 209520"/>
                <a:gd name="textAreaRight" fmla="*/ 209880 w 209520"/>
                <a:gd name="textAreaTop" fmla="*/ 0 h 92160"/>
                <a:gd name="textAreaBottom" fmla="*/ 92520 h 92160"/>
              </a:gdLst>
              <a:ahLst/>
              <a:rect l="textAreaLeft" t="textAreaTop" r="textAreaRight" b="textAreaBottom"/>
              <a:pathLst>
                <a:path w="173" h="84">
                  <a:moveTo>
                    <a:pt x="0" y="0"/>
                  </a:moveTo>
                  <a:lnTo>
                    <a:pt x="89" y="44"/>
                  </a:lnTo>
                  <a:lnTo>
                    <a:pt x="173" y="8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03" name="Freeform 119"/>
            <p:cNvSpPr/>
            <p:nvPr/>
          </p:nvSpPr>
          <p:spPr>
            <a:xfrm>
              <a:off x="2965680" y="4971960"/>
              <a:ext cx="207360" cy="72360"/>
            </a:xfrm>
            <a:custGeom>
              <a:avLst/>
              <a:gdLst>
                <a:gd name="textAreaLeft" fmla="*/ 0 w 207360"/>
                <a:gd name="textAreaRight" fmla="*/ 207720 w 207360"/>
                <a:gd name="textAreaTop" fmla="*/ 0 h 72360"/>
                <a:gd name="textAreaBottom" fmla="*/ 72720 h 72360"/>
              </a:gdLst>
              <a:ahLst/>
              <a:rect l="textAreaLeft" t="textAreaTop" r="textAreaRight" b="textAreaBottom"/>
              <a:pathLst>
                <a:path w="172" h="66">
                  <a:moveTo>
                    <a:pt x="0" y="0"/>
                  </a:moveTo>
                  <a:lnTo>
                    <a:pt x="84" y="35"/>
                  </a:lnTo>
                  <a:lnTo>
                    <a:pt x="172" y="6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720" bIns="277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04" name="Freeform 120"/>
            <p:cNvSpPr/>
            <p:nvPr/>
          </p:nvSpPr>
          <p:spPr>
            <a:xfrm>
              <a:off x="3173400" y="5044320"/>
              <a:ext cx="208440" cy="66240"/>
            </a:xfrm>
            <a:custGeom>
              <a:avLst/>
              <a:gdLst>
                <a:gd name="textAreaLeft" fmla="*/ 0 w 208440"/>
                <a:gd name="textAreaRight" fmla="*/ 208800 w 208440"/>
                <a:gd name="textAreaTop" fmla="*/ 0 h 66240"/>
                <a:gd name="textAreaBottom" fmla="*/ 66600 h 66240"/>
              </a:gdLst>
              <a:ahLst/>
              <a:rect l="textAreaLeft" t="textAreaTop" r="textAreaRight" b="textAreaBottom"/>
              <a:pathLst>
                <a:path w="172" h="61">
                  <a:moveTo>
                    <a:pt x="0" y="0"/>
                  </a:moveTo>
                  <a:lnTo>
                    <a:pt x="84" y="31"/>
                  </a:lnTo>
                  <a:lnTo>
                    <a:pt x="172" y="6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600" bIns="216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05" name="Line 121"/>
            <p:cNvSpPr/>
            <p:nvPr/>
          </p:nvSpPr>
          <p:spPr>
            <a:xfrm>
              <a:off x="3382200" y="5110920"/>
              <a:ext cx="207720" cy="5868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680" bIns="1368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06" name="Line 122"/>
            <p:cNvSpPr/>
            <p:nvPr/>
          </p:nvSpPr>
          <p:spPr>
            <a:xfrm>
              <a:off x="3589920" y="5169600"/>
              <a:ext cx="209880" cy="4788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80" bIns="288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07" name="Freeform 123"/>
            <p:cNvSpPr/>
            <p:nvPr/>
          </p:nvSpPr>
          <p:spPr>
            <a:xfrm>
              <a:off x="3800160" y="5217840"/>
              <a:ext cx="212760" cy="38160"/>
            </a:xfrm>
            <a:custGeom>
              <a:avLst/>
              <a:gdLst>
                <a:gd name="textAreaLeft" fmla="*/ 0 w 212760"/>
                <a:gd name="textAreaRight" fmla="*/ 213120 w 212760"/>
                <a:gd name="textAreaTop" fmla="*/ 0 h 38160"/>
                <a:gd name="textAreaBottom" fmla="*/ 38520 h 38160"/>
              </a:gdLst>
              <a:ahLst/>
              <a:rect l="textAreaLeft" t="textAreaTop" r="textAreaRight" b="textAreaBottom"/>
              <a:pathLst>
                <a:path w="176" h="35">
                  <a:moveTo>
                    <a:pt x="0" y="0"/>
                  </a:moveTo>
                  <a:lnTo>
                    <a:pt x="88" y="18"/>
                  </a:lnTo>
                  <a:lnTo>
                    <a:pt x="176" y="3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6480" bIns="-64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08" name="Freeform 124"/>
            <p:cNvSpPr/>
            <p:nvPr/>
          </p:nvSpPr>
          <p:spPr>
            <a:xfrm>
              <a:off x="4013280" y="5256360"/>
              <a:ext cx="208440" cy="39600"/>
            </a:xfrm>
            <a:custGeom>
              <a:avLst/>
              <a:gdLst>
                <a:gd name="textAreaLeft" fmla="*/ 0 w 208440"/>
                <a:gd name="textAreaRight" fmla="*/ 208800 w 208440"/>
                <a:gd name="textAreaTop" fmla="*/ 0 h 39600"/>
                <a:gd name="textAreaBottom" fmla="*/ 39960 h 39600"/>
              </a:gdLst>
              <a:ahLst/>
              <a:rect l="textAreaLeft" t="textAreaTop" r="textAreaRight" b="textAreaBottom"/>
              <a:pathLst>
                <a:path w="173" h="36">
                  <a:moveTo>
                    <a:pt x="0" y="0"/>
                  </a:moveTo>
                  <a:lnTo>
                    <a:pt x="89" y="18"/>
                  </a:lnTo>
                  <a:lnTo>
                    <a:pt x="173" y="3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040" bIns="-50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09" name="Line 125"/>
            <p:cNvSpPr/>
            <p:nvPr/>
          </p:nvSpPr>
          <p:spPr>
            <a:xfrm>
              <a:off x="4222080" y="5295960"/>
              <a:ext cx="208800" cy="2808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920" bIns="-169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10" name="Line 126"/>
            <p:cNvSpPr/>
            <p:nvPr/>
          </p:nvSpPr>
          <p:spPr>
            <a:xfrm>
              <a:off x="4430880" y="5324040"/>
              <a:ext cx="207720" cy="2448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11" name="Line 127"/>
            <p:cNvSpPr/>
            <p:nvPr/>
          </p:nvSpPr>
          <p:spPr>
            <a:xfrm>
              <a:off x="4638600" y="5348520"/>
              <a:ext cx="208800" cy="2448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12" name="Line 128"/>
            <p:cNvSpPr/>
            <p:nvPr/>
          </p:nvSpPr>
          <p:spPr>
            <a:xfrm>
              <a:off x="4847400" y="5373000"/>
              <a:ext cx="209880" cy="2016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13" name="Freeform 129"/>
            <p:cNvSpPr/>
            <p:nvPr/>
          </p:nvSpPr>
          <p:spPr>
            <a:xfrm>
              <a:off x="5057640" y="5393160"/>
              <a:ext cx="211680" cy="13680"/>
            </a:xfrm>
            <a:custGeom>
              <a:avLst/>
              <a:gdLst>
                <a:gd name="textAreaLeft" fmla="*/ 0 w 211680"/>
                <a:gd name="textAreaRight" fmla="*/ 212040 w 211680"/>
                <a:gd name="textAreaTop" fmla="*/ 0 h 13680"/>
                <a:gd name="textAreaBottom" fmla="*/ 14040 h 13680"/>
              </a:gdLst>
              <a:ahLst/>
              <a:rect l="textAreaLeft" t="textAreaTop" r="textAreaRight" b="textAreaBottom"/>
              <a:pathLst>
                <a:path w="176" h="13">
                  <a:moveTo>
                    <a:pt x="0" y="0"/>
                  </a:moveTo>
                  <a:lnTo>
                    <a:pt x="88" y="8"/>
                  </a:lnTo>
                  <a:lnTo>
                    <a:pt x="176" y="1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14" name="Line 130"/>
            <p:cNvSpPr/>
            <p:nvPr/>
          </p:nvSpPr>
          <p:spPr>
            <a:xfrm>
              <a:off x="5269320" y="5407200"/>
              <a:ext cx="210240" cy="1404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15" name="Freeform 133"/>
            <p:cNvSpPr/>
            <p:nvPr/>
          </p:nvSpPr>
          <p:spPr>
            <a:xfrm>
              <a:off x="659880" y="2575440"/>
              <a:ext cx="207360" cy="508680"/>
            </a:xfrm>
            <a:custGeom>
              <a:avLst/>
              <a:gdLst>
                <a:gd name="textAreaLeft" fmla="*/ 0 w 207360"/>
                <a:gd name="textAreaRight" fmla="*/ 207720 w 207360"/>
                <a:gd name="textAreaTop" fmla="*/ 0 h 508680"/>
                <a:gd name="textAreaBottom" fmla="*/ 509040 h 508680"/>
              </a:gdLst>
              <a:ahLst/>
              <a:rect l="textAreaLeft" t="textAreaTop" r="textAreaRight" b="textAreaBottom"/>
              <a:pathLst>
                <a:path w="172" h="462">
                  <a:moveTo>
                    <a:pt x="0" y="0"/>
                  </a:moveTo>
                  <a:lnTo>
                    <a:pt x="44" y="119"/>
                  </a:lnTo>
                  <a:lnTo>
                    <a:pt x="84" y="237"/>
                  </a:lnTo>
                  <a:lnTo>
                    <a:pt x="128" y="352"/>
                  </a:lnTo>
                  <a:lnTo>
                    <a:pt x="172" y="4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16" name="Freeform 134"/>
            <p:cNvSpPr/>
            <p:nvPr/>
          </p:nvSpPr>
          <p:spPr>
            <a:xfrm>
              <a:off x="867600" y="3084480"/>
              <a:ext cx="208440" cy="420840"/>
            </a:xfrm>
            <a:custGeom>
              <a:avLst/>
              <a:gdLst>
                <a:gd name="textAreaLeft" fmla="*/ 0 w 208440"/>
                <a:gd name="textAreaRight" fmla="*/ 208800 w 208440"/>
                <a:gd name="textAreaTop" fmla="*/ 0 h 420840"/>
                <a:gd name="textAreaBottom" fmla="*/ 421200 h 420840"/>
              </a:gdLst>
              <a:ahLst/>
              <a:rect l="textAreaLeft" t="textAreaTop" r="textAreaRight" b="textAreaBottom"/>
              <a:pathLst>
                <a:path w="172" h="383">
                  <a:moveTo>
                    <a:pt x="0" y="0"/>
                  </a:moveTo>
                  <a:lnTo>
                    <a:pt x="44" y="101"/>
                  </a:lnTo>
                  <a:lnTo>
                    <a:pt x="84" y="202"/>
                  </a:lnTo>
                  <a:lnTo>
                    <a:pt x="128" y="295"/>
                  </a:lnTo>
                  <a:lnTo>
                    <a:pt x="172" y="3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17" name="Freeform 135"/>
            <p:cNvSpPr/>
            <p:nvPr/>
          </p:nvSpPr>
          <p:spPr>
            <a:xfrm>
              <a:off x="1076400" y="3505680"/>
              <a:ext cx="208440" cy="347040"/>
            </a:xfrm>
            <a:custGeom>
              <a:avLst/>
              <a:gdLst>
                <a:gd name="textAreaLeft" fmla="*/ 0 w 208440"/>
                <a:gd name="textAreaRight" fmla="*/ 208800 w 208440"/>
                <a:gd name="textAreaTop" fmla="*/ 0 h 347040"/>
                <a:gd name="textAreaBottom" fmla="*/ 347400 h 347040"/>
              </a:gdLst>
              <a:ahLst/>
              <a:rect l="textAreaLeft" t="textAreaTop" r="textAreaRight" b="textAreaBottom"/>
              <a:pathLst>
                <a:path w="173" h="316">
                  <a:moveTo>
                    <a:pt x="0" y="0"/>
                  </a:moveTo>
                  <a:lnTo>
                    <a:pt x="45" y="83"/>
                  </a:lnTo>
                  <a:lnTo>
                    <a:pt x="84" y="167"/>
                  </a:lnTo>
                  <a:lnTo>
                    <a:pt x="128" y="242"/>
                  </a:lnTo>
                  <a:lnTo>
                    <a:pt x="173" y="3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18" name="Freeform 136"/>
            <p:cNvSpPr/>
            <p:nvPr/>
          </p:nvSpPr>
          <p:spPr>
            <a:xfrm>
              <a:off x="1285200" y="3853440"/>
              <a:ext cx="212760" cy="285120"/>
            </a:xfrm>
            <a:custGeom>
              <a:avLst/>
              <a:gdLst>
                <a:gd name="textAreaLeft" fmla="*/ 0 w 212760"/>
                <a:gd name="textAreaRight" fmla="*/ 213120 w 212760"/>
                <a:gd name="textAreaTop" fmla="*/ 0 h 285120"/>
                <a:gd name="textAreaBottom" fmla="*/ 285480 h 285120"/>
              </a:gdLst>
              <a:ahLst/>
              <a:rect l="textAreaLeft" t="textAreaTop" r="textAreaRight" b="textAreaBottom"/>
              <a:pathLst>
                <a:path w="176" h="260">
                  <a:moveTo>
                    <a:pt x="0" y="0"/>
                  </a:moveTo>
                  <a:lnTo>
                    <a:pt x="44" y="71"/>
                  </a:lnTo>
                  <a:lnTo>
                    <a:pt x="88" y="137"/>
                  </a:lnTo>
                  <a:lnTo>
                    <a:pt x="176" y="26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19" name="Freeform 137"/>
            <p:cNvSpPr/>
            <p:nvPr/>
          </p:nvSpPr>
          <p:spPr>
            <a:xfrm>
              <a:off x="1498320" y="4138920"/>
              <a:ext cx="209520" cy="237240"/>
            </a:xfrm>
            <a:custGeom>
              <a:avLst/>
              <a:gdLst>
                <a:gd name="textAreaLeft" fmla="*/ 0 w 209520"/>
                <a:gd name="textAreaRight" fmla="*/ 209880 w 209520"/>
                <a:gd name="textAreaTop" fmla="*/ 0 h 237240"/>
                <a:gd name="textAreaBottom" fmla="*/ 237600 h 237240"/>
              </a:gdLst>
              <a:ahLst/>
              <a:rect l="textAreaLeft" t="textAreaTop" r="textAreaRight" b="textAreaBottom"/>
              <a:pathLst>
                <a:path w="173" h="216">
                  <a:moveTo>
                    <a:pt x="0" y="0"/>
                  </a:moveTo>
                  <a:lnTo>
                    <a:pt x="89" y="114"/>
                  </a:lnTo>
                  <a:lnTo>
                    <a:pt x="173" y="2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20" name="Freeform 138"/>
            <p:cNvSpPr/>
            <p:nvPr/>
          </p:nvSpPr>
          <p:spPr>
            <a:xfrm>
              <a:off x="1708560" y="4376520"/>
              <a:ext cx="207360" cy="197280"/>
            </a:xfrm>
            <a:custGeom>
              <a:avLst/>
              <a:gdLst>
                <a:gd name="textAreaLeft" fmla="*/ 0 w 207360"/>
                <a:gd name="textAreaRight" fmla="*/ 207720 w 207360"/>
                <a:gd name="textAreaTop" fmla="*/ 0 h 197280"/>
                <a:gd name="textAreaBottom" fmla="*/ 197640 h 197280"/>
              </a:gdLst>
              <a:ahLst/>
              <a:rect l="textAreaLeft" t="textAreaTop" r="textAreaRight" b="textAreaBottom"/>
              <a:pathLst>
                <a:path w="172" h="180">
                  <a:moveTo>
                    <a:pt x="0" y="0"/>
                  </a:moveTo>
                  <a:lnTo>
                    <a:pt x="83" y="96"/>
                  </a:lnTo>
                  <a:lnTo>
                    <a:pt x="172" y="18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21" name="Freeform 139"/>
            <p:cNvSpPr/>
            <p:nvPr/>
          </p:nvSpPr>
          <p:spPr>
            <a:xfrm>
              <a:off x="1916280" y="4574160"/>
              <a:ext cx="208440" cy="159840"/>
            </a:xfrm>
            <a:custGeom>
              <a:avLst/>
              <a:gdLst>
                <a:gd name="textAreaLeft" fmla="*/ 0 w 208440"/>
                <a:gd name="textAreaRight" fmla="*/ 208800 w 208440"/>
                <a:gd name="textAreaTop" fmla="*/ 0 h 159840"/>
                <a:gd name="textAreaBottom" fmla="*/ 160200 h 159840"/>
              </a:gdLst>
              <a:ahLst/>
              <a:rect l="textAreaLeft" t="textAreaTop" r="textAreaRight" b="textAreaBottom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22" name="Freeform 140"/>
            <p:cNvSpPr/>
            <p:nvPr/>
          </p:nvSpPr>
          <p:spPr>
            <a:xfrm>
              <a:off x="2125080" y="4734360"/>
              <a:ext cx="207360" cy="134280"/>
            </a:xfrm>
            <a:custGeom>
              <a:avLst/>
              <a:gdLst>
                <a:gd name="textAreaLeft" fmla="*/ 0 w 207360"/>
                <a:gd name="textAreaRight" fmla="*/ 207720 w 207360"/>
                <a:gd name="textAreaTop" fmla="*/ 0 h 134280"/>
                <a:gd name="textAreaBottom" fmla="*/ 134640 h 134280"/>
              </a:gdLst>
              <a:ahLst/>
              <a:rect l="textAreaLeft" t="textAreaTop" r="textAreaRight" b="textAreaBottom"/>
              <a:pathLst>
                <a:path w="172" h="123">
                  <a:moveTo>
                    <a:pt x="0" y="0"/>
                  </a:moveTo>
                  <a:lnTo>
                    <a:pt x="84" y="66"/>
                  </a:lnTo>
                  <a:lnTo>
                    <a:pt x="172" y="12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23" name="Freeform 141"/>
            <p:cNvSpPr/>
            <p:nvPr/>
          </p:nvSpPr>
          <p:spPr>
            <a:xfrm>
              <a:off x="2332800" y="4869000"/>
              <a:ext cx="209520" cy="111960"/>
            </a:xfrm>
            <a:custGeom>
              <a:avLst/>
              <a:gdLst>
                <a:gd name="textAreaLeft" fmla="*/ 0 w 209520"/>
                <a:gd name="textAreaRight" fmla="*/ 209880 w 209520"/>
                <a:gd name="textAreaTop" fmla="*/ 0 h 111960"/>
                <a:gd name="textAreaBottom" fmla="*/ 112320 h 111960"/>
              </a:gdLst>
              <a:ahLst/>
              <a:rect l="textAreaLeft" t="textAreaTop" r="textAreaRight" b="textAreaBottom"/>
              <a:pathLst>
                <a:path w="173" h="102">
                  <a:moveTo>
                    <a:pt x="0" y="0"/>
                  </a:moveTo>
                  <a:lnTo>
                    <a:pt x="84" y="53"/>
                  </a:lnTo>
                  <a:lnTo>
                    <a:pt x="173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24" name="Freeform 142"/>
            <p:cNvSpPr/>
            <p:nvPr/>
          </p:nvSpPr>
          <p:spPr>
            <a:xfrm>
              <a:off x="2542680" y="4981320"/>
              <a:ext cx="212760" cy="91080"/>
            </a:xfrm>
            <a:custGeom>
              <a:avLst/>
              <a:gdLst>
                <a:gd name="textAreaLeft" fmla="*/ 0 w 212760"/>
                <a:gd name="textAreaRight" fmla="*/ 213120 w 212760"/>
                <a:gd name="textAreaTop" fmla="*/ 0 h 91080"/>
                <a:gd name="textAreaBottom" fmla="*/ 91440 h 91080"/>
              </a:gdLst>
              <a:ahLst/>
              <a:rect l="textAreaLeft" t="textAreaTop" r="textAreaRight" b="textAreaBottom"/>
              <a:pathLst>
                <a:path w="176" h="83">
                  <a:moveTo>
                    <a:pt x="0" y="0"/>
                  </a:moveTo>
                  <a:lnTo>
                    <a:pt x="88" y="44"/>
                  </a:lnTo>
                  <a:lnTo>
                    <a:pt x="176" y="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25" name="Freeform 143"/>
            <p:cNvSpPr/>
            <p:nvPr/>
          </p:nvSpPr>
          <p:spPr>
            <a:xfrm>
              <a:off x="2755800" y="5072760"/>
              <a:ext cx="209520" cy="78120"/>
            </a:xfrm>
            <a:custGeom>
              <a:avLst/>
              <a:gdLst>
                <a:gd name="textAreaLeft" fmla="*/ 0 w 209520"/>
                <a:gd name="textAreaRight" fmla="*/ 209880 w 209520"/>
                <a:gd name="textAreaTop" fmla="*/ 0 h 78120"/>
                <a:gd name="textAreaBottom" fmla="*/ 78480 h 78120"/>
              </a:gdLst>
              <a:ahLst/>
              <a:rect l="textAreaLeft" t="textAreaTop" r="textAreaRight" b="textAreaBottom"/>
              <a:pathLst>
                <a:path w="173" h="71">
                  <a:moveTo>
                    <a:pt x="0" y="0"/>
                  </a:moveTo>
                  <a:lnTo>
                    <a:pt x="89" y="35"/>
                  </a:lnTo>
                  <a:lnTo>
                    <a:pt x="173" y="7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3480" bIns="334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26" name="Freeform 144"/>
            <p:cNvSpPr/>
            <p:nvPr/>
          </p:nvSpPr>
          <p:spPr>
            <a:xfrm>
              <a:off x="2965680" y="5150880"/>
              <a:ext cx="207360" cy="56880"/>
            </a:xfrm>
            <a:custGeom>
              <a:avLst/>
              <a:gdLst>
                <a:gd name="textAreaLeft" fmla="*/ 0 w 207360"/>
                <a:gd name="textAreaRight" fmla="*/ 207720 w 207360"/>
                <a:gd name="textAreaTop" fmla="*/ 0 h 56880"/>
                <a:gd name="textAreaBottom" fmla="*/ 57240 h 56880"/>
              </a:gdLst>
              <a:ahLst/>
              <a:rect l="textAreaLeft" t="textAreaTop" r="textAreaRight" b="textAreaBottom"/>
              <a:pathLst>
                <a:path w="172" h="52">
                  <a:moveTo>
                    <a:pt x="0" y="0"/>
                  </a:moveTo>
                  <a:lnTo>
                    <a:pt x="84" y="26"/>
                  </a:lnTo>
                  <a:lnTo>
                    <a:pt x="172" y="5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240" bIns="122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27" name="Freeform 145"/>
            <p:cNvSpPr/>
            <p:nvPr/>
          </p:nvSpPr>
          <p:spPr>
            <a:xfrm>
              <a:off x="3173400" y="5208480"/>
              <a:ext cx="208440" cy="53640"/>
            </a:xfrm>
            <a:custGeom>
              <a:avLst/>
              <a:gdLst>
                <a:gd name="textAreaLeft" fmla="*/ 0 w 208440"/>
                <a:gd name="textAreaRight" fmla="*/ 208800 w 208440"/>
                <a:gd name="textAreaTop" fmla="*/ 0 h 53640"/>
                <a:gd name="textAreaBottom" fmla="*/ 54000 h 53640"/>
              </a:gdLst>
              <a:ahLst/>
              <a:rect l="textAreaLeft" t="textAreaTop" r="textAreaRight" b="textAreaBottom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" bIns="9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28" name="Line 146"/>
            <p:cNvSpPr/>
            <p:nvPr/>
          </p:nvSpPr>
          <p:spPr>
            <a:xfrm>
              <a:off x="3382200" y="5262120"/>
              <a:ext cx="207720" cy="4212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80" bIns="-288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29" name="Line 147"/>
            <p:cNvSpPr/>
            <p:nvPr/>
          </p:nvSpPr>
          <p:spPr>
            <a:xfrm>
              <a:off x="3589920" y="5304240"/>
              <a:ext cx="209880" cy="3384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160" bIns="-111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30" name="Freeform 148"/>
            <p:cNvSpPr/>
            <p:nvPr/>
          </p:nvSpPr>
          <p:spPr>
            <a:xfrm>
              <a:off x="3800160" y="5338080"/>
              <a:ext cx="212760" cy="30240"/>
            </a:xfrm>
            <a:custGeom>
              <a:avLst/>
              <a:gdLst>
                <a:gd name="textAreaLeft" fmla="*/ 0 w 212760"/>
                <a:gd name="textAreaRight" fmla="*/ 213120 w 212760"/>
                <a:gd name="textAreaTop" fmla="*/ 0 h 30240"/>
                <a:gd name="textAreaBottom" fmla="*/ 30600 h 30240"/>
              </a:gdLst>
              <a:ahLst/>
              <a:rect l="textAreaLeft" t="textAreaTop" r="textAreaRight" b="textAreaBottom"/>
              <a:pathLst>
                <a:path w="176" h="27">
                  <a:moveTo>
                    <a:pt x="0" y="0"/>
                  </a:moveTo>
                  <a:lnTo>
                    <a:pt x="88" y="13"/>
                  </a:lnTo>
                  <a:lnTo>
                    <a:pt x="176" y="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400" bIns="-144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31" name="Line 149"/>
            <p:cNvSpPr/>
            <p:nvPr/>
          </p:nvSpPr>
          <p:spPr>
            <a:xfrm>
              <a:off x="4013280" y="5368320"/>
              <a:ext cx="208800" cy="2484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32" name="Line 150"/>
            <p:cNvSpPr/>
            <p:nvPr/>
          </p:nvSpPr>
          <p:spPr>
            <a:xfrm>
              <a:off x="4222080" y="5393160"/>
              <a:ext cx="208800" cy="1872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33" name="Line 151"/>
            <p:cNvSpPr/>
            <p:nvPr/>
          </p:nvSpPr>
          <p:spPr>
            <a:xfrm>
              <a:off x="4430880" y="5411880"/>
              <a:ext cx="207720" cy="1872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34" name="Line 152"/>
            <p:cNvSpPr/>
            <p:nvPr/>
          </p:nvSpPr>
          <p:spPr>
            <a:xfrm>
              <a:off x="4638600" y="5430600"/>
              <a:ext cx="208800" cy="1512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35" name="Line 153"/>
            <p:cNvSpPr/>
            <p:nvPr/>
          </p:nvSpPr>
          <p:spPr>
            <a:xfrm>
              <a:off x="4847400" y="5445720"/>
              <a:ext cx="209880" cy="936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36" name="Freeform 154"/>
            <p:cNvSpPr/>
            <p:nvPr/>
          </p:nvSpPr>
          <p:spPr>
            <a:xfrm>
              <a:off x="5057640" y="5455080"/>
              <a:ext cx="211680" cy="10080"/>
            </a:xfrm>
            <a:custGeom>
              <a:avLst/>
              <a:gdLst>
                <a:gd name="textAreaLeft" fmla="*/ 0 w 211680"/>
                <a:gd name="textAreaRight" fmla="*/ 212040 w 211680"/>
                <a:gd name="textAreaTop" fmla="*/ 0 h 10080"/>
                <a:gd name="textAreaBottom" fmla="*/ 10440 h 10080"/>
              </a:gdLst>
              <a:ahLst/>
              <a:rect l="textAreaLeft" t="textAreaTop" r="textAreaRight" b="textAreaBottom"/>
              <a:pathLst>
                <a:path w="176" h="9">
                  <a:moveTo>
                    <a:pt x="0" y="0"/>
                  </a:moveTo>
                  <a:lnTo>
                    <a:pt x="88" y="4"/>
                  </a:lnTo>
                  <a:lnTo>
                    <a:pt x="176" y="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37" name="Line 155"/>
            <p:cNvSpPr/>
            <p:nvPr/>
          </p:nvSpPr>
          <p:spPr>
            <a:xfrm>
              <a:off x="5269320" y="5465520"/>
              <a:ext cx="210240" cy="360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1400" bIns="-414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38" name="Rectangle 158"/>
            <p:cNvSpPr/>
            <p:nvPr/>
          </p:nvSpPr>
          <p:spPr>
            <a:xfrm>
              <a:off x="346320" y="5445720"/>
              <a:ext cx="28008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0,0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9" name="Rectangle 159"/>
            <p:cNvSpPr/>
            <p:nvPr/>
          </p:nvSpPr>
          <p:spPr>
            <a:xfrm>
              <a:off x="346320" y="4860720"/>
              <a:ext cx="28008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0,2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0" name="Rectangle 160"/>
            <p:cNvSpPr/>
            <p:nvPr/>
          </p:nvSpPr>
          <p:spPr>
            <a:xfrm>
              <a:off x="346320" y="4274640"/>
              <a:ext cx="28008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0,4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1" name="Rectangle 161"/>
            <p:cNvSpPr/>
            <p:nvPr/>
          </p:nvSpPr>
          <p:spPr>
            <a:xfrm>
              <a:off x="346320" y="3684960"/>
              <a:ext cx="28008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0,6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2" name="Rectangle 162"/>
            <p:cNvSpPr/>
            <p:nvPr/>
          </p:nvSpPr>
          <p:spPr>
            <a:xfrm>
              <a:off x="346320" y="3097440"/>
              <a:ext cx="28008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0,8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3" name="Rectangle 163"/>
            <p:cNvSpPr/>
            <p:nvPr/>
          </p:nvSpPr>
          <p:spPr>
            <a:xfrm>
              <a:off x="346320" y="2513520"/>
              <a:ext cx="28008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1,0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4" name="Rectangle 164"/>
            <p:cNvSpPr/>
            <p:nvPr/>
          </p:nvSpPr>
          <p:spPr>
            <a:xfrm>
              <a:off x="612720" y="5604840"/>
              <a:ext cx="11088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0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5" name="Rectangle 165"/>
            <p:cNvSpPr/>
            <p:nvPr/>
          </p:nvSpPr>
          <p:spPr>
            <a:xfrm>
              <a:off x="1137600" y="5604840"/>
              <a:ext cx="11088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5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6" name="Rectangle 166"/>
            <p:cNvSpPr/>
            <p:nvPr/>
          </p:nvSpPr>
          <p:spPr>
            <a:xfrm>
              <a:off x="1615680" y="5604840"/>
              <a:ext cx="22356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10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7" name="Rectangle 167"/>
            <p:cNvSpPr/>
            <p:nvPr/>
          </p:nvSpPr>
          <p:spPr>
            <a:xfrm>
              <a:off x="2139480" y="5604840"/>
              <a:ext cx="22356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15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8" name="Rectangle 168"/>
            <p:cNvSpPr/>
            <p:nvPr/>
          </p:nvSpPr>
          <p:spPr>
            <a:xfrm>
              <a:off x="2662920" y="5604840"/>
              <a:ext cx="22356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20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9" name="Rectangle 169"/>
            <p:cNvSpPr/>
            <p:nvPr/>
          </p:nvSpPr>
          <p:spPr>
            <a:xfrm>
              <a:off x="3187800" y="5604840"/>
              <a:ext cx="22356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25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0" name="Rectangle 170"/>
            <p:cNvSpPr/>
            <p:nvPr/>
          </p:nvSpPr>
          <p:spPr>
            <a:xfrm>
              <a:off x="3707280" y="5604840"/>
              <a:ext cx="22356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30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1" name="Rectangle 171"/>
            <p:cNvSpPr/>
            <p:nvPr/>
          </p:nvSpPr>
          <p:spPr>
            <a:xfrm>
              <a:off x="4232160" y="5604840"/>
              <a:ext cx="22356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35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2" name="Rectangle 172"/>
            <p:cNvSpPr/>
            <p:nvPr/>
          </p:nvSpPr>
          <p:spPr>
            <a:xfrm>
              <a:off x="4754520" y="5604840"/>
              <a:ext cx="22356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40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3" name="Rectangle 175"/>
            <p:cNvSpPr/>
            <p:nvPr/>
          </p:nvSpPr>
          <p:spPr>
            <a:xfrm>
              <a:off x="3245400" y="5848200"/>
              <a:ext cx="222912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Zahlungszeitpunkt (Jahr)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4" name="Rectangle 177"/>
            <p:cNvSpPr/>
            <p:nvPr/>
          </p:nvSpPr>
          <p:spPr>
            <a:xfrm>
              <a:off x="1058400" y="2672640"/>
              <a:ext cx="120348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Barwertfaktor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5" name="Rectangle 178"/>
            <p:cNvSpPr/>
            <p:nvPr/>
          </p:nvSpPr>
          <p:spPr>
            <a:xfrm>
              <a:off x="4837320" y="3954960"/>
              <a:ext cx="239760" cy="149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56" name="Rectangle 179"/>
            <p:cNvSpPr/>
            <p:nvPr/>
          </p:nvSpPr>
          <p:spPr>
            <a:xfrm>
              <a:off x="4820760" y="3973680"/>
              <a:ext cx="34848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2 %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7" name="Rectangle 180"/>
            <p:cNvSpPr/>
            <p:nvPr/>
          </p:nvSpPr>
          <p:spPr>
            <a:xfrm>
              <a:off x="4800600" y="4680720"/>
              <a:ext cx="238680" cy="149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58" name="Rectangle 181"/>
            <p:cNvSpPr/>
            <p:nvPr/>
          </p:nvSpPr>
          <p:spPr>
            <a:xfrm>
              <a:off x="4782600" y="4699440"/>
              <a:ext cx="34848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4 %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9" name="Rectangle 182"/>
            <p:cNvSpPr/>
            <p:nvPr/>
          </p:nvSpPr>
          <p:spPr>
            <a:xfrm>
              <a:off x="4837320" y="5058360"/>
              <a:ext cx="239760" cy="149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60" name="Rectangle 183"/>
            <p:cNvSpPr/>
            <p:nvPr/>
          </p:nvSpPr>
          <p:spPr>
            <a:xfrm>
              <a:off x="4820760" y="5078520"/>
              <a:ext cx="34848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6 %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1" name="Rectangle 184"/>
            <p:cNvSpPr/>
            <p:nvPr/>
          </p:nvSpPr>
          <p:spPr>
            <a:xfrm>
              <a:off x="2761560" y="5131080"/>
              <a:ext cx="305640" cy="149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62" name="Rectangle 185"/>
            <p:cNvSpPr/>
            <p:nvPr/>
          </p:nvSpPr>
          <p:spPr>
            <a:xfrm>
              <a:off x="2729880" y="5150880"/>
              <a:ext cx="46152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10 %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3" name="AutoShape 5"/>
            <p:cNvSpPr/>
            <p:nvPr/>
          </p:nvSpPr>
          <p:spPr>
            <a:xfrm>
              <a:off x="1686240" y="3848760"/>
              <a:ext cx="57600" cy="5220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7920" bIns="-792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264" name="Rectangle 3"/>
          <p:cNvSpPr/>
          <p:nvPr/>
        </p:nvSpPr>
        <p:spPr>
          <a:xfrm>
            <a:off x="386640" y="1747080"/>
            <a:ext cx="8001360" cy="136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Über lange Zeithorizonte kann die Diskontierung einen großen Effekt haben.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Rectangle 3"/>
          <p:cNvSpPr/>
          <p:nvPr/>
        </p:nvSpPr>
        <p:spPr>
          <a:xfrm>
            <a:off x="5812200" y="2513520"/>
            <a:ext cx="3031560" cy="386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9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Langfristige Vorteile werden nicht gesehen, z.B. Einnahmen von langlebigen Kraftwerken oder Effizienzmaßnahmen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360"/>
              </a:spcBef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Langfristige Kosten werden auch verborgen, z.B. Rückbau, Entsorgung, Klimaschäden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360"/>
              </a:spcBef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Umstrittenes Thema!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44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Wie viel dürfen wir noch ausstoßen, um mit Paris konsistent zu bleiben?</a:t>
            </a: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67" name="Rectangle 165"/>
          <p:cNvSpPr/>
          <p:nvPr/>
        </p:nvSpPr>
        <p:spPr>
          <a:xfrm>
            <a:off x="0" y="5402160"/>
            <a:ext cx="914364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268" name="Rectangle 3"/>
          <p:cNvSpPr/>
          <p:nvPr/>
        </p:nvSpPr>
        <p:spPr>
          <a:xfrm>
            <a:off x="6588360" y="2044440"/>
            <a:ext cx="2232000" cy="440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Um das 1,5C Ziel zu erreichen, müssen wir bis ungefähr 2050 aufhören, CO</a:t>
            </a:r>
            <a:r>
              <a:rPr b="0" lang="de-DE" sz="1600" spc="-1" strike="noStrike" baseline="-25000">
                <a:solidFill>
                  <a:schemeClr val="dk1"/>
                </a:solidFill>
                <a:latin typeface="Arial"/>
              </a:rPr>
              <a:t>2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auszustoßen, und andere Treibhausgase (wie Methan, Lachgas) auch reduzieren. Nach 2050 müssen wir sogar CO</a:t>
            </a:r>
            <a:r>
              <a:rPr b="0" lang="de-DE" sz="1600" spc="-1" strike="noStrike" baseline="-25000">
                <a:solidFill>
                  <a:schemeClr val="dk1"/>
                </a:solidFill>
                <a:latin typeface="Arial"/>
              </a:rPr>
              <a:t>2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aus der Luft holen (Negative Emission Technologies).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9" name="Picture 1" descr=""/>
          <p:cNvPicPr/>
          <p:nvPr/>
        </p:nvPicPr>
        <p:blipFill>
          <a:blip r:embed="rId1"/>
          <a:stretch/>
        </p:blipFill>
        <p:spPr>
          <a:xfrm>
            <a:off x="971640" y="1310400"/>
            <a:ext cx="5467680" cy="5199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2195640" y="380880"/>
            <a:ext cx="6262200" cy="888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Merkmale des Treibhausproblems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/>
          </p:nvPr>
        </p:nvSpPr>
        <p:spPr>
          <a:xfrm>
            <a:off x="1635120" y="1587600"/>
            <a:ext cx="69116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2000" spc="-1" strike="noStrike">
                <a:solidFill>
                  <a:srgbClr val="c00000"/>
                </a:solidFill>
                <a:latin typeface="Arial"/>
              </a:rPr>
              <a:t>Globalität</a:t>
            </a: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: Der Ort der Emissionen spielt keine Rolle. Tendenziell werden Regionen im global Süden härter von Klimawandel betroffen.</a:t>
            </a:r>
            <a:br>
              <a:rPr sz="2000"/>
            </a:b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 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2000" spc="-1" strike="noStrike">
                <a:solidFill>
                  <a:srgbClr val="c00000"/>
                </a:solidFill>
                <a:latin typeface="Arial"/>
              </a:rPr>
              <a:t>Zeitliche Verschiebung der Konsequenzen</a:t>
            </a: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: Schäden betreffen künftige Generationen, die verursachende Generation bleibt vergleichsweise ohne Beeinträchtigungen.</a:t>
            </a:r>
            <a:br>
              <a:rPr sz="2000"/>
            </a:b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 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Lösungen nur bei international koordiniertem Vorgehen: Wer soll welche Beiträge liefern?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indent="0">
              <a:lnSpc>
                <a:spcPct val="100000"/>
              </a:lnSpc>
              <a:spcBef>
                <a:spcPts val="799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Office\Vorlagen\erdmannvorlage.pot</Template>
  <TotalTime>0</TotalTime>
  <Application>LibreOffice/24.2.7.2$Linux_X86_64 LibreOffice_project/420$Build-2</Application>
  <AppVersion>15.0000</AppVersion>
  <Words>1212</Words>
  <Paragraphs>191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1601-01-01T00:00:00Z</dcterms:created>
  <dc:creator>Tom Brown</dc:creator>
  <dc:description/>
  <dc:language>en-GB</dc:language>
  <cp:lastModifiedBy/>
  <cp:lastPrinted>2020-04-29T06:56:35Z</cp:lastPrinted>
  <dcterms:modified xsi:type="dcterms:W3CDTF">2026-04-13T16:23:00Z</dcterms:modified>
  <cp:revision>364</cp:revision>
  <dc:subject/>
  <dc:title>Wirtschaftswissenschaftliche Grundlagen: Unternehmen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On-screen Show (4:3)</vt:lpwstr>
  </property>
  <property fmtid="{D5CDD505-2E9C-101B-9397-08002B2CF9AE}" pid="4" name="Slides">
    <vt:i4>26</vt:i4>
  </property>
</Properties>
</file>