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7.png" ContentType="image/png"/>
  <Override PartName="/ppt/media/image30.wmf" ContentType="image/x-wmf"/>
  <Override PartName="/ppt/media/image24.png" ContentType="image/png"/>
  <Override PartName="/ppt/media/image23.png" ContentType="image/png"/>
  <Override PartName="/ppt/media/image26.png" ContentType="image/png"/>
  <Override PartName="/ppt/media/image20.jpeg" ContentType="image/jpeg"/>
  <Override PartName="/ppt/media/image17.png" ContentType="image/png"/>
  <Override PartName="/ppt/media/image21.png" ContentType="image/png"/>
  <Override PartName="/ppt/media/image19.png" ContentType="image/png"/>
  <Override PartName="/ppt/media/image16.png" ContentType="image/png"/>
  <Override PartName="/ppt/media/image15.jpeg" ContentType="image/jpeg"/>
  <Override PartName="/ppt/media/image14.png" ContentType="image/png"/>
  <Override PartName="/ppt/media/image22.jpeg" ContentType="image/jpeg"/>
  <Override PartName="/ppt/media/image37.png" ContentType="image/png"/>
  <Override PartName="/ppt/media/image2.png" ContentType="image/png"/>
  <Override PartName="/ppt/media/image34.png" ContentType="image/png"/>
  <Override PartName="/ppt/media/image3.png" ContentType="image/png"/>
  <Override PartName="/ppt/media/image35.png" ContentType="image/png"/>
  <Override PartName="/ppt/media/image25.png" ContentType="image/png"/>
  <Override PartName="/ppt/media/image4.jpeg" ContentType="image/jpeg"/>
  <Override PartName="/ppt/media/image40.png" ContentType="image/png"/>
  <Override PartName="/ppt/media/image5.jpeg" ContentType="image/jpeg"/>
  <Override PartName="/ppt/media/image50.png" ContentType="image/png"/>
  <Override PartName="/ppt/media/image1.png" ContentType="image/png"/>
  <Override PartName="/ppt/media/image33.png" ContentType="image/png"/>
  <Override PartName="/ppt/media/image36.png" ContentType="image/png"/>
  <Override PartName="/ppt/media/image39.png" ContentType="image/png"/>
  <Override PartName="/ppt/media/image41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51.png" ContentType="image/png"/>
  <Override PartName="/ppt/media/image53.png" ContentType="image/png"/>
  <Override PartName="/ppt/media/image54.png" ContentType="image/png"/>
  <Override PartName="/ppt/media/image43.png" ContentType="image/png"/>
  <Override PartName="/ppt/media/image55.png" ContentType="image/png"/>
  <Override PartName="/ppt/media/image6.jpeg" ContentType="image/jpeg"/>
  <Override PartName="/ppt/media/image18.png" ContentType="image/png"/>
  <Override PartName="/ppt/media/image32.png" ContentType="image/png"/>
  <Override PartName="/ppt/media/image31.png" ContentType="image/png"/>
  <Override PartName="/ppt/media/image13.jpeg" ContentType="image/jpeg"/>
  <Override PartName="/ppt/media/image12.jpeg" ContentType="image/jpeg"/>
  <Override PartName="/ppt/media/image48.png" ContentType="image/png"/>
  <Override PartName="/ppt/media/image9.jpeg" ContentType="image/jpeg"/>
  <Override PartName="/ppt/media/image38.png" ContentType="image/png"/>
  <Override PartName="/ppt/media/image8.jpeg" ContentType="image/jpeg"/>
  <Override PartName="/ppt/media/image7.jpeg" ContentType="image/jpeg"/>
  <Override PartName="/ppt/media/image28.png" ContentType="image/png"/>
  <Override PartName="/ppt/media/image11.jpeg" ContentType="image/jpeg"/>
  <Override PartName="/ppt/media/image52.png" ContentType="image/png"/>
  <Override PartName="/ppt/media/image10.jpeg" ContentType="image/jpeg"/>
  <Override PartName="/ppt/media/image4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bin" ContentType="application/vnd.openxmlformats-officedocument.oleObject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16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14.xml.rels" ContentType="application/vnd.openxmlformats-package.relationships+xml"/>
  <Override PartName="/ppt/slides/_rels/slide4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8.xml.rels" ContentType="application/vnd.openxmlformats-package.relationships+xml"/>
  <Override PartName="/ppt/slides/_rels/slide5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60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46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50.xml.rels" ContentType="application/vnd.openxmlformats-package.relationships+xml"/>
  <Override PartName="/ppt/slides/_rels/slide51.xml.rels" ContentType="application/vnd.openxmlformats-package.relationships+xml"/>
  <Override PartName="/ppt/slides/_rels/slide52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5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13.xml.rels" ContentType="application/vnd.openxmlformats-package.relationships+xml"/>
  <Override PartName="/ppt/notesSlides/notesSlide5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2400" spc="-1" strike="noStrike">
                <a:solidFill>
                  <a:schemeClr val="dk1"/>
                </a:solidFill>
                <a:latin typeface="Book Antiqua"/>
              </a:rPr>
              <a:t>Click to move the slide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Click to edit the notes' format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GB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E296140-E8C2-4AC9-9946-9749260E8A5A}" type="slidenum">
              <a:rPr b="0" lang="en-GB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GB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sldNum" idx="4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B1216AB4-8D75-4844-98CF-F2D1699AFF9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0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ldNum" idx="9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A5CD5319-13B8-495A-AA28-655DA3BEC37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2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sldNum" idx="10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048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0480">
              <a:lnSpc>
                <a:spcPct val="100000"/>
              </a:lnSpc>
              <a:buNone/>
            </a:pPr>
            <a:fld id="{D2667905-094B-4832-9582-0EDC33EFEA7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sldImg"/>
          </p:nvPr>
        </p:nvSpPr>
        <p:spPr>
          <a:xfrm>
            <a:off x="2253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406440" y="5565600"/>
            <a:ext cx="5962320" cy="3898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PlaceHolder 1"/>
          <p:cNvSpPr>
            <a:spLocks noGrp="1"/>
          </p:cNvSpPr>
          <p:nvPr>
            <p:ph type="sldNum" idx="11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354D57DB-68E4-4E59-A8E2-48BE144B09F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6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27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sldNum" idx="12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EA096EB0-79E5-4AC5-BEEA-61C5BE02EBD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0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PlaceHolder 1"/>
          <p:cNvSpPr>
            <a:spLocks noGrp="1"/>
          </p:cNvSpPr>
          <p:nvPr>
            <p:ph type="sldNum" idx="13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C872C8EA-0249-4804-B29D-C5B204B5204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2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3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sldNum" idx="14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FD49EF9D-3B48-4C80-A6AF-1634EC0687F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36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PlaceHolder 1"/>
          <p:cNvSpPr>
            <a:spLocks noGrp="1"/>
          </p:cNvSpPr>
          <p:nvPr>
            <p:ph type="sldNum" idx="15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D0E544C8-2930-4F8A-BDF1-B8323B1FF72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3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sldNum" idx="16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E2AB63F5-D20F-4B26-BEA9-717E99CDAC52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4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PlaceHolder 1"/>
          <p:cNvSpPr>
            <a:spLocks noGrp="1"/>
          </p:cNvSpPr>
          <p:nvPr>
            <p:ph type="sldNum" idx="17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B211A259-949B-41D8-8C18-6DBE65F1551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4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sldNum" idx="18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1D1D689F-95F6-4066-9FFC-C07A47B74A9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4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4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sldNum" idx="19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B8EE1940-F826-42C5-8BF4-1493BEEA3DB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51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sldNum" idx="20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BA5F846A-B91F-4D9E-823E-15635E28E3D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54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sldNum" idx="21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113D29F9-AE52-467B-9877-15139295DD76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6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57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PlaceHolder 1"/>
          <p:cNvSpPr>
            <a:spLocks noGrp="1"/>
          </p:cNvSpPr>
          <p:nvPr>
            <p:ph type="sldNum" idx="22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2877D437-886D-47A8-9E06-7B589BB07CF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9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60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PlaceHolder 1"/>
          <p:cNvSpPr>
            <a:spLocks noGrp="1"/>
          </p:cNvSpPr>
          <p:nvPr>
            <p:ph type="sldNum" idx="23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882EF2A3-F9F7-4C50-B6B3-119143DB182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6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sldNum" idx="24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20EC36DF-7C2F-4AD8-AC2D-24A45B54064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6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PlaceHolder 1"/>
          <p:cNvSpPr>
            <a:spLocks noGrp="1"/>
          </p:cNvSpPr>
          <p:nvPr>
            <p:ph type="sldNum" idx="25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D62A267D-0721-433E-B5E6-D7C48F12F3A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6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sldNum" idx="26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AF7E1193-E9B8-493C-9E05-6594C1CD111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sldNum" idx="27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E240F275-1E7E-4BD9-B8E6-03640ACFD0D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7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PlaceHolder 1"/>
          <p:cNvSpPr>
            <a:spLocks noGrp="1"/>
          </p:cNvSpPr>
          <p:nvPr>
            <p:ph type="sldNum" idx="28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15C4510E-7E9C-4E9E-9F2D-705725E5F4B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7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sldNum" idx="29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BF89F6C2-A62B-41E0-BE98-E3643842895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8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sldNum" idx="30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49CE85BA-BFC9-4A34-B952-7778AE2AFF7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PlaceHolder 1"/>
          <p:cNvSpPr>
            <a:spLocks noGrp="1"/>
          </p:cNvSpPr>
          <p:nvPr>
            <p:ph type="sldNum" idx="31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0267BD41-2EE5-4DD2-9652-80E3E4A43AA9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8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sldNum" idx="32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96471922-922B-4BF6-B357-29E577EF743E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9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sldNum" idx="33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0E6A2C13-0148-44B5-B757-CAE5F9355F2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9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sldNum" idx="34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07B3E590-9BC7-433E-B411-4B12CD5C306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9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PlaceHolder 1"/>
          <p:cNvSpPr>
            <a:spLocks noGrp="1"/>
          </p:cNvSpPr>
          <p:nvPr>
            <p:ph type="sldNum" idx="35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545A1B3C-765F-4705-B7AD-A133FE60A5D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9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sldNum" idx="36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110C413D-861C-4F13-9A9C-908268F4900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0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sldNum" idx="37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2B1F5648-BAB6-48AC-A56E-9168F4696F3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0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sldNum" idx="38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5BD72684-C4B7-43A1-8DB5-DA5E10E6E1F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0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sldNum" idx="39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935A62F3-F2BC-496D-9C91-C65E0A2279E0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1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sldNum" idx="40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93A86EB4-2A87-43F0-AD3C-ABFA9F2F03B2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1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PlaceHolder 1"/>
          <p:cNvSpPr>
            <a:spLocks noGrp="1"/>
          </p:cNvSpPr>
          <p:nvPr>
            <p:ph type="sldNum" idx="41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FC34F304-3953-4BE2-B94E-435812A1AD8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1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sldNum" idx="42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6138CD6E-3202-4910-9638-896A5C85D061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2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sldNum" idx="43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7DA66B56-8218-441D-9934-DB37F2426FE2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2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sldNum" idx="44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9DDA166B-07C6-4A21-8FAC-0159080A683D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2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sldNum" idx="45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08B479A7-5EE5-4ABB-B60B-5BED4C91B5FD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2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PlaceHolder 1"/>
          <p:cNvSpPr>
            <a:spLocks noGrp="1"/>
          </p:cNvSpPr>
          <p:nvPr>
            <p:ph type="sldNum" idx="46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F5E96C38-60EE-48E4-84DC-BD83FDD8D298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3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PlaceHolder 1"/>
          <p:cNvSpPr>
            <a:spLocks noGrp="1"/>
          </p:cNvSpPr>
          <p:nvPr>
            <p:ph type="sldNum" idx="47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C0F2D552-925A-4A0A-A25B-82CA76A6F1E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4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35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sldNum" idx="48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907E1FD7-24CD-4520-B0AF-F742F5289AF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sldNum" idx="49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D7DD6C94-C7DB-416D-890C-F93AFA01A0B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41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sldNum" idx="50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CF2E7A0F-B924-458B-A40F-466D45FC9ED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3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44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PlaceHolder 1"/>
          <p:cNvSpPr>
            <a:spLocks noGrp="1"/>
          </p:cNvSpPr>
          <p:nvPr>
            <p:ph type="sldNum" idx="51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7AB5CF36-0B55-4902-AF84-52B867348A7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6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47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sldNum" idx="52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F1DF10C8-C442-4EF5-AAA5-41137FADBD6D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50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PlaceHolder 1"/>
          <p:cNvSpPr>
            <a:spLocks noGrp="1"/>
          </p:cNvSpPr>
          <p:nvPr>
            <p:ph type="sldNum" idx="53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31E56C5F-C355-4CCF-8FB8-5C6AAAC88C8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2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53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PlaceHolder 1"/>
          <p:cNvSpPr>
            <a:spLocks noGrp="1"/>
          </p:cNvSpPr>
          <p:nvPr>
            <p:ph type="sldNum" idx="54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0D49D5A1-A38F-4592-8D32-2AFE48B99263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5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56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sldNum" idx="5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EDF76B27-AFE3-4033-BB3B-729EE3D905FB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09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PlaceHolder 1"/>
          <p:cNvSpPr>
            <a:spLocks noGrp="1"/>
          </p:cNvSpPr>
          <p:nvPr>
            <p:ph type="sldNum" idx="55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778804EE-048D-49AE-AFFA-F2D87C6FFB1F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8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59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PlaceHolder 1"/>
          <p:cNvSpPr>
            <a:spLocks noGrp="1"/>
          </p:cNvSpPr>
          <p:nvPr>
            <p:ph type="sldNum" idx="56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99DA95E4-61AA-4063-885D-3BFBBD460E77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1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762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sldNum" idx="6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66DBC0E4-9AA9-4362-9017-06E471FB9CE4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sldNum" idx="7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3261DF07-BA3D-4584-A229-B353DF0975A5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7760" cy="3838320"/>
          </a:xfrm>
          <a:prstGeom prst="rect">
            <a:avLst/>
          </a:prstGeom>
          <a:ln w="0">
            <a:noFill/>
          </a:ln>
        </p:spPr>
      </p:sp>
      <p:sp>
        <p:nvSpPr>
          <p:cNvPr id="615" name="PlaceHolder 3"/>
          <p:cNvSpPr>
            <a:spLocks noGrp="1"/>
          </p:cNvSpPr>
          <p:nvPr>
            <p:ph type="body"/>
          </p:nvPr>
        </p:nvSpPr>
        <p:spPr>
          <a:xfrm>
            <a:off x="947880" y="4861080"/>
            <a:ext cx="5203440" cy="4605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PlaceHolder 1"/>
          <p:cNvSpPr>
            <a:spLocks noGrp="1"/>
          </p:cNvSpPr>
          <p:nvPr>
            <p:ph type="sldNum" idx="8"/>
          </p:nvPr>
        </p:nvSpPr>
        <p:spPr>
          <a:xfrm>
            <a:off x="4024440" y="9725040"/>
            <a:ext cx="3074760" cy="509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b">
            <a:noAutofit/>
          </a:bodyPr>
          <a:lstStyle>
            <a:lvl1pPr indent="0" algn="r" defTabSz="961920">
              <a:lnSpc>
                <a:spcPct val="100000"/>
              </a:lnSpc>
              <a:buNone/>
              <a:defRPr b="0" lang="de-DE" sz="1300" spc="-1" strike="noStrike">
                <a:solidFill>
                  <a:schemeClr val="dk1"/>
                </a:solidFill>
                <a:latin typeface="Times New Roman"/>
              </a:defRPr>
            </a:lvl1pPr>
          </a:lstStyle>
          <a:p>
            <a:pPr indent="0" algn="r" defTabSz="961920">
              <a:lnSpc>
                <a:spcPct val="100000"/>
              </a:lnSpc>
              <a:buNone/>
            </a:pPr>
            <a:fld id="{C8FF5D66-94E0-47BD-8335-BE1DB5D3D941}" type="slidenum">
              <a:rPr b="0" lang="de-DE" sz="1300" spc="-1" strike="noStrike">
                <a:solidFill>
                  <a:schemeClr val="dk1"/>
                </a:solidFill>
                <a:latin typeface="Times New Roman"/>
              </a:rPr>
              <a:t>&lt;number&gt;</a:t>
            </a:fld>
            <a:endParaRPr b="0" lang="en-GB" sz="13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7" name="PlaceHolder 2"/>
          <p:cNvSpPr>
            <a:spLocks noGrp="1"/>
          </p:cNvSpPr>
          <p:nvPr>
            <p:ph type="sldImg"/>
          </p:nvPr>
        </p:nvSpPr>
        <p:spPr>
          <a:xfrm>
            <a:off x="227160" y="317520"/>
            <a:ext cx="6573600" cy="4930560"/>
          </a:xfrm>
          <a:prstGeom prst="rect">
            <a:avLst/>
          </a:prstGeom>
          <a:ln w="0">
            <a:noFill/>
          </a:ln>
        </p:spPr>
      </p:sp>
      <p:sp>
        <p:nvSpPr>
          <p:cNvPr id="618" name="PlaceHolder 3"/>
          <p:cNvSpPr>
            <a:spLocks noGrp="1"/>
          </p:cNvSpPr>
          <p:nvPr>
            <p:ph type="body"/>
          </p:nvPr>
        </p:nvSpPr>
        <p:spPr>
          <a:xfrm>
            <a:off x="406440" y="5564160"/>
            <a:ext cx="5962320" cy="39016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6120" rIns="96120" tIns="47880" bIns="47880" anchor="t">
            <a:noAutofit/>
          </a:bodyPr>
          <a:p>
            <a:pPr marL="216000" indent="-216000">
              <a:buNone/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GB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908000" y="1981080"/>
            <a:ext cx="33728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5450040" y="1981080"/>
            <a:ext cx="3372840" cy="411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330781F3-B36F-4ECA-BCC6-A0958F2BF9D2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Titelmasterformat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durch Klicken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</a:t>
            </a: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Fourth Outline </a:t>
            </a: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Fifth Outline </a:t>
            </a: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Sixth </a:t>
            </a: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Outline </a:t>
            </a: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Sevent</a:t>
            </a: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h </a:t>
            </a: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Outline </a:t>
            </a: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0C79AB8D-B45D-4FF4-B95C-9EB3EEFF7417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D3A59082-BDBF-4C20-98EE-F5CABC4AE63F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i="1" lang="de-DE" sz="2000" spc="-1" strike="noStrike">
                <a:solidFill>
                  <a:schemeClr val="dk2"/>
                </a:solidFill>
                <a:latin typeface="Times New Roman"/>
              </a:rPr>
              <a:t>Titelmasterformat durch Klicken bearbeiten</a:t>
            </a:r>
            <a:endParaRPr b="0" lang="en-US" sz="2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32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9429988F-AD37-4243-BB6C-66344BA91EFD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i="1" lang="de-DE" sz="2000" spc="-1" strike="noStrike">
                <a:solidFill>
                  <a:schemeClr val="dk2"/>
                </a:solidFill>
                <a:latin typeface="Times New Roman"/>
              </a:rPr>
              <a:t>Titelmasterformat durch Klicken bearbeiten</a:t>
            </a:r>
            <a:endParaRPr b="0" lang="en-US" sz="2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32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A59FA02F-09FC-4445-8670-77674D995D01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Titelmasterformat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durch Klicken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F3BF43FD-59A2-4690-A18F-021D3A662CE4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093080" y="380880"/>
            <a:ext cx="172692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 vert="eaVer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T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it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el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m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a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st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e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rf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o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r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m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a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t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d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u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r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c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h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K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li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c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k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e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n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b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e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a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r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b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ei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te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1908000" y="380880"/>
            <a:ext cx="5032080" cy="5714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 vert="eaVer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5B180859-0F0F-4589-B016-13C523A9B9C1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Titelmasterformat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durch Klicken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5498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46363AC0-0E2E-4AFF-944E-67D119A0A55C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Titelmasterformat durch Klicken 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691164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A9FB4FB0-00EC-4C1D-891F-9E2CFF4EDAE1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1" i="1" lang="de-DE" sz="4000" spc="-1" strike="noStrike" cap="all">
                <a:solidFill>
                  <a:schemeClr val="dk2"/>
                </a:solidFill>
                <a:latin typeface="Times New Roman"/>
              </a:rPr>
              <a:t>Titel</a:t>
            </a:r>
            <a:r>
              <a:rPr b="1" i="1" lang="de-DE" sz="4000" spc="-1" strike="noStrike" cap="all">
                <a:solidFill>
                  <a:schemeClr val="dk2"/>
                </a:solidFill>
                <a:latin typeface="Times New Roman"/>
              </a:rPr>
              <a:t>mast</a:t>
            </a:r>
            <a:r>
              <a:rPr b="1" i="1" lang="de-DE" sz="4000" spc="-1" strike="noStrike" cap="all">
                <a:solidFill>
                  <a:schemeClr val="dk2"/>
                </a:solidFill>
                <a:latin typeface="Times New Roman"/>
              </a:rPr>
              <a:t>erfo</a:t>
            </a:r>
            <a:r>
              <a:rPr b="1" i="1" lang="de-DE" sz="4000" spc="-1" strike="noStrike" cap="all">
                <a:solidFill>
                  <a:schemeClr val="dk2"/>
                </a:solidFill>
                <a:latin typeface="Times New Roman"/>
              </a:rPr>
              <a:t>rmat </a:t>
            </a:r>
            <a:r>
              <a:rPr b="1" i="1" lang="de-DE" sz="4000" spc="-1" strike="noStrike" cap="all">
                <a:solidFill>
                  <a:schemeClr val="dk2"/>
                </a:solidFill>
                <a:latin typeface="Times New Roman"/>
              </a:rPr>
              <a:t>durc</a:t>
            </a:r>
            <a:r>
              <a:rPr b="1" i="1" lang="de-DE" sz="4000" spc="-1" strike="noStrike" cap="all">
                <a:solidFill>
                  <a:schemeClr val="dk2"/>
                </a:solidFill>
                <a:latin typeface="Times New Roman"/>
              </a:rPr>
              <a:t>h </a:t>
            </a:r>
            <a:r>
              <a:rPr b="1" i="1" lang="de-DE" sz="4000" spc="-1" strike="noStrike" cap="all">
                <a:solidFill>
                  <a:schemeClr val="dk2"/>
                </a:solidFill>
                <a:latin typeface="Times New Roman"/>
              </a:rPr>
              <a:t>Klick</a:t>
            </a:r>
            <a:r>
              <a:rPr b="1" i="1" lang="de-DE" sz="4000" spc="-1" strike="noStrike" cap="all">
                <a:solidFill>
                  <a:schemeClr val="dk2"/>
                </a:solidFill>
                <a:latin typeface="Times New Roman"/>
              </a:rPr>
              <a:t>en </a:t>
            </a:r>
            <a:r>
              <a:rPr b="1" i="1" lang="de-DE" sz="4000" spc="-1" strike="noStrike" cap="all">
                <a:solidFill>
                  <a:schemeClr val="dk2"/>
                </a:solidFill>
                <a:latin typeface="Times New Roman"/>
              </a:rPr>
              <a:t>bearb</a:t>
            </a:r>
            <a:r>
              <a:rPr b="1" i="1" lang="de-DE" sz="4000" spc="-1" strike="noStrike" cap="all">
                <a:solidFill>
                  <a:schemeClr val="dk2"/>
                </a:solidFill>
                <a:latin typeface="Times New Roman"/>
              </a:rPr>
              <a:t>eiten</a:t>
            </a:r>
            <a:endParaRPr b="0" lang="en-US" sz="40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83566CB3-0CB2-455D-BB03-1A2EC5B62D71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Titelmasterf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ormat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durch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Klicken </a:t>
            </a: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90800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440320" y="1981080"/>
            <a:ext cx="3379320" cy="41144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8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B4C84B12-CA0D-499A-BAF8-10F39B475CA5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Titelmasterformat durch Klicken 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2400" spc="-1" strike="noStrike">
                <a:solidFill>
                  <a:schemeClr val="dk1"/>
                </a:solidFill>
                <a:latin typeface="Times New Roman"/>
              </a:rPr>
              <a:t>Textmasterformate durch Klicken bearbeiten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Times New Roman"/>
              </a:rPr>
              <a:t>Zweite Ebene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Times New Roman"/>
              </a:rPr>
              <a:t>Dritte Ebene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lvl="3" marL="16002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Vierte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4" marL="20574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Times New Roman"/>
              </a:rPr>
              <a:t>Fünfte Ebene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/>
          <p:nvPr/>
        </p:nvSpPr>
        <p:spPr>
          <a:xfrm>
            <a:off x="762120" y="6248520"/>
            <a:ext cx="609120" cy="2422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fld id="{AC1BD61F-F1EF-429C-96A6-DA219778AC60}" type="slidenum">
              <a:rPr b="0" lang="de-DE" sz="1000" spc="-1" strike="noStrike">
                <a:solidFill>
                  <a:schemeClr val="dk1"/>
                </a:solidFill>
                <a:latin typeface="Arial"/>
              </a:rPr>
              <a:t>&lt;number&gt;</a:t>
            </a:fld>
            <a:endParaRPr b="0" lang="en-GB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6" name="Picture 15" descr=""/>
          <p:cNvPicPr/>
          <p:nvPr/>
        </p:nvPicPr>
        <p:blipFill>
          <a:blip r:embed="rId2"/>
          <a:stretch/>
        </p:blipFill>
        <p:spPr>
          <a:xfrm>
            <a:off x="539640" y="606600"/>
            <a:ext cx="936360" cy="73476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i="1" lang="de-DE" sz="2800" spc="-1" strike="noStrike">
                <a:solidFill>
                  <a:schemeClr val="dk2"/>
                </a:solidFill>
                <a:latin typeface="Times New Roman"/>
              </a:rPr>
              <a:t>Titelmasterformat durch Klicken bearbeiten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Click to edit the outline text format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chemeClr val="dk1"/>
                </a:solidFill>
                <a:latin typeface="Times New Roman"/>
              </a:rPr>
              <a:t>Second Outline Level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Third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Fourth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Fifth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Sixth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chemeClr val="dk1"/>
                </a:solidFill>
                <a:latin typeface="Times New Roman"/>
              </a:rPr>
              <a:t>Seventh Outline Level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hyperlink" Target="https://www.tu.berlin/ensys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isis.tu-berlin.de/course/view.php?id=44800" TargetMode="External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9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0.wmf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slideLayout" Target="../slideLayouts/slideLayout9.xml"/><Relationship Id="rId8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slideLayout" Target="../slideLayouts/slideLayout9.xml"/><Relationship Id="rId9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slideLayout" Target="../slideLayouts/slideLayout9.xml"/><Relationship Id="rId9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link.springer.com/book/10.1007%2F3-540-32195-0" TargetMode="External"/><Relationship Id="rId2" Type="http://schemas.openxmlformats.org/officeDocument/2006/relationships/hyperlink" Target="http://link.springer.com/book/10.1007%2F3-540-32195-0" TargetMode="External"/><Relationship Id="rId3" Type="http://schemas.openxmlformats.org/officeDocument/2006/relationships/hyperlink" Target="http://link.springer.com/book/10.1007/978-3-658-05362-8" TargetMode="External"/><Relationship Id="rId4" Type="http://schemas.openxmlformats.org/officeDocument/2006/relationships/hyperlink" Target="http://link.springer.com/book/10.1007/978-3-658-05362-8" TargetMode="External"/><Relationship Id="rId5" Type="http://schemas.openxmlformats.org/officeDocument/2006/relationships/hyperlink" Target="http://link.springer.com/book/10.1007/978-3-658-05362-8" TargetMode="External"/><Relationship Id="rId6" Type="http://schemas.openxmlformats.org/officeDocument/2006/relationships/slideLayout" Target="../slideLayouts/slideLayout5.xml"/><Relationship Id="rId7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920960" y="1262160"/>
            <a:ext cx="6800400" cy="249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1" lang="de-DE" sz="2800" spc="-1" strike="noStrike">
                <a:solidFill>
                  <a:schemeClr val="dk2"/>
                </a:solidFill>
                <a:latin typeface="Arial"/>
              </a:rPr>
              <a:t>Wirtschaftliche Grundlagen </a:t>
            </a:r>
            <a:br>
              <a:rPr sz="2800"/>
            </a:br>
            <a:r>
              <a:rPr b="0" lang="de-DE" sz="2400" spc="-1" strike="noStrike">
                <a:solidFill>
                  <a:schemeClr val="dk2"/>
                </a:solidFill>
                <a:latin typeface="Arial"/>
              </a:rPr>
              <a:t>im Sommersemester 2026</a:t>
            </a:r>
            <a:br>
              <a:rPr sz="2400"/>
            </a:br>
            <a:br>
              <a:rPr sz="2400"/>
            </a:br>
            <a:r>
              <a:rPr b="1" lang="de-DE" sz="2400" spc="-1" strike="noStrike">
                <a:solidFill>
                  <a:schemeClr val="dk2"/>
                </a:solidFill>
                <a:latin typeface="Arial"/>
              </a:rPr>
              <a:t>Angebot, Nachfrage und Elastizität</a:t>
            </a:r>
            <a:endParaRPr b="0" lang="en-US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9" name="Rectangle 7"/>
          <p:cNvSpPr/>
          <p:nvPr/>
        </p:nvSpPr>
        <p:spPr>
          <a:xfrm>
            <a:off x="863640" y="5060880"/>
            <a:ext cx="6184080" cy="5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Prof. Tom Brown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defTabSz="1047600">
              <a:lnSpc>
                <a:spcPct val="90000"/>
              </a:lnSpc>
            </a:pP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Fachgebiet </a:t>
            </a:r>
            <a:r>
              <a:rPr b="0" lang="de-DE" sz="1600" spc="-1" strike="noStrike" u="sng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  <a:hlinkClick r:id="rId1"/>
              </a:rPr>
              <a:t>Digitaler Wandel in Energiesystemen</a:t>
            </a:r>
            <a:r>
              <a:rPr b="0" lang="de-DE" sz="1600" spc="-1" strike="noStrike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TU Berlin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Hohe Preise in Energiemärkten 2021-3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0" name="TextBox 10"/>
          <p:cNvSpPr/>
          <p:nvPr/>
        </p:nvSpPr>
        <p:spPr>
          <a:xfrm>
            <a:off x="425880" y="1600920"/>
            <a:ext cx="84402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Hohe Gaspreise: vergleichbare Ölpreisschocks 1973 und 1979 haben schwere Rezessionen ausgelöst. Neue Krise im Nahen Osten?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2"/>
          <p:cNvSpPr/>
          <p:nvPr/>
        </p:nvSpPr>
        <p:spPr>
          <a:xfrm>
            <a:off x="7306920" y="6489360"/>
            <a:ext cx="1963440" cy="27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2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ICE, 2023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3" descr=""/>
          <p:cNvPicPr/>
          <p:nvPr/>
        </p:nvPicPr>
        <p:blipFill>
          <a:blip r:embed="rId2"/>
          <a:stretch/>
        </p:blipFill>
        <p:spPr>
          <a:xfrm>
            <a:off x="425880" y="2811960"/>
            <a:ext cx="8097120" cy="3090960"/>
          </a:xfrm>
          <a:prstGeom prst="rect">
            <a:avLst/>
          </a:prstGeom>
          <a:ln w="0">
            <a:noFill/>
          </a:ln>
        </p:spPr>
      </p:pic>
      <p:sp>
        <p:nvSpPr>
          <p:cNvPr id="93" name="TextBox 1"/>
          <p:cNvSpPr/>
          <p:nvPr/>
        </p:nvSpPr>
        <p:spPr>
          <a:xfrm>
            <a:off x="425880" y="2658240"/>
            <a:ext cx="8622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€</a:t>
            </a:r>
            <a:r>
              <a:rPr b="0" lang="de-DE" sz="1400" spc="-1" strike="noStrike">
                <a:solidFill>
                  <a:schemeClr val="dk1"/>
                </a:solidFill>
                <a:latin typeface="Arial"/>
              </a:rPr>
              <a:t>/MWh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Grundlegende Marktformen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graphicFrame>
        <p:nvGraphicFramePr>
          <p:cNvPr id="95" name="Table 2"/>
          <p:cNvGraphicFramePr/>
          <p:nvPr/>
        </p:nvGraphicFramePr>
        <p:xfrm>
          <a:off x="1097280" y="1829520"/>
          <a:ext cx="7497360" cy="4590720"/>
        </p:xfrm>
        <a:graphic>
          <a:graphicData uri="http://schemas.openxmlformats.org/drawingml/2006/table">
            <a:tbl>
              <a:tblPr/>
              <a:tblGrid>
                <a:gridCol w="936720"/>
                <a:gridCol w="936720"/>
                <a:gridCol w="1873440"/>
                <a:gridCol w="1873440"/>
                <a:gridCol w="1877400"/>
              </a:tblGrid>
              <a:tr h="474480">
                <a:tc gridSpan="2" rowSpan="2">
                  <a:txBody>
                    <a:bodyPr lIns="90000" rIns="90000" anchor="t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Anzahl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 hMerge="1" rowSpan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Anbietende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74480">
                <a:tc vMerge="1" gridSpan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wenige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viele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</a:tr>
              <a:tr h="1083960">
                <a:tc rowSpan="3"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1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bilaterales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Nachfrage-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083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wenige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Oligopolistische Marktformen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08900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viele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Angebots-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monopol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endParaRPr b="0" lang="de-DE" sz="1800" spc="-1" strike="noStrike">
                        <a:solidFill>
                          <a:schemeClr val="dk1"/>
                        </a:solidFill>
                        <a:latin typeface="Times New Roman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vollkommene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en-US" sz="18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Konkurrenz / Polypol</a:t>
                      </a:r>
                      <a:endParaRPr b="0" lang="en-GB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  <a:prstDash val="solid"/>
                    </a:lnL>
                    <a:lnR w="720">
                      <a:solidFill>
                        <a:srgbClr val="ffffff"/>
                      </a:solidFill>
                      <a:prstDash val="solid"/>
                    </a:lnR>
                    <a:lnT w="720">
                      <a:solidFill>
                        <a:srgbClr val="ffffff"/>
                      </a:solidFill>
                      <a:prstDash val="solid"/>
                    </a:lnT>
                    <a:lnB w="72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96" name="TextShape 3"/>
          <p:cNvSpPr/>
          <p:nvPr/>
        </p:nvSpPr>
        <p:spPr>
          <a:xfrm rot="16200000">
            <a:off x="618840" y="3961800"/>
            <a:ext cx="189972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Nachfragende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1"/>
          <p:cNvSpPr/>
          <p:nvPr/>
        </p:nvSpPr>
        <p:spPr>
          <a:xfrm>
            <a:off x="1719360" y="6420240"/>
            <a:ext cx="620064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Griechisch: mono: eine, oligo: wenige, poly: viele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Angebotsmonopole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54400" y="1681200"/>
            <a:ext cx="4666320" cy="376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Betriebssysteme: Microsoft 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Schienennetze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Stromnetze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Hochgeschwindigkeitsverkehr mit der Bahn: Deutsche Bahn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Alkohol in Schweden: Systembolaget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Patente (z.B. für neue Impfstoffe)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01"/>
              </a:spcBef>
              <a:buNone/>
              <a:tabLst>
                <a:tab algn="l" pos="0"/>
              </a:tabLst>
            </a:pPr>
            <a:endParaRPr b="0" lang="en-US" sz="10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Anbieter*in hat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Marktmacht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d.h. kann den Marktpreis beeinflussen.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100" name="Picture 1" descr=""/>
          <p:cNvPicPr/>
          <p:nvPr/>
        </p:nvPicPr>
        <p:blipFill>
          <a:blip r:embed="rId1"/>
          <a:stretch/>
        </p:blipFill>
        <p:spPr>
          <a:xfrm>
            <a:off x="1113840" y="4950360"/>
            <a:ext cx="3178080" cy="164376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2" descr=""/>
          <p:cNvPicPr/>
          <p:nvPr/>
        </p:nvPicPr>
        <p:blipFill>
          <a:blip r:embed="rId2"/>
          <a:stretch/>
        </p:blipFill>
        <p:spPr>
          <a:xfrm>
            <a:off x="5744160" y="2936520"/>
            <a:ext cx="2718720" cy="159084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5" descr=""/>
          <p:cNvPicPr/>
          <p:nvPr/>
        </p:nvPicPr>
        <p:blipFill>
          <a:blip r:embed="rId3"/>
          <a:stretch/>
        </p:blipFill>
        <p:spPr>
          <a:xfrm>
            <a:off x="5815080" y="1459080"/>
            <a:ext cx="2576880" cy="128808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6" descr=""/>
          <p:cNvPicPr/>
          <p:nvPr/>
        </p:nvPicPr>
        <p:blipFill>
          <a:blip r:embed="rId4"/>
          <a:stretch/>
        </p:blipFill>
        <p:spPr>
          <a:xfrm>
            <a:off x="5722560" y="4950360"/>
            <a:ext cx="2740320" cy="164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Angebotsoligopole (wenige Anbietende)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52600" y="1876320"/>
            <a:ext cx="7981560" cy="1493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Wirtschaftsprüfungsgesellschaften:  Deloitte, Ernst &amp; Young, KPMG und PricewaterhouseCoopers („Big Four“)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Langstreckenflugzeuge: Boeing und Airbus (Duopol)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Cola: Coca Cola und Pepsi (Duopol)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106" name="Picture 1" descr=""/>
          <p:cNvPicPr/>
          <p:nvPr/>
        </p:nvPicPr>
        <p:blipFill>
          <a:blip r:embed="rId1"/>
          <a:stretch/>
        </p:blipFill>
        <p:spPr>
          <a:xfrm>
            <a:off x="552600" y="3685680"/>
            <a:ext cx="4140000" cy="207000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2" descr=""/>
          <p:cNvPicPr/>
          <p:nvPr/>
        </p:nvPicPr>
        <p:blipFill>
          <a:blip r:embed="rId2"/>
          <a:stretch/>
        </p:blipFill>
        <p:spPr>
          <a:xfrm>
            <a:off x="4919040" y="3685680"/>
            <a:ext cx="3679920" cy="20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Nachfragemonopole = Monopson 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52600" y="1703160"/>
            <a:ext cx="42966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Flugzeugträger, Kampfflugzeuge, Panzer: Der Staat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Corona-Impfstoffe: Der Staat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Schienen: Deutsche Bahn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Nachfrager*in hat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Marktmacht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d.h. kann den Marktpreis beeinflussen.</a:t>
            </a: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110" name="Picture 3" descr=""/>
          <p:cNvPicPr/>
          <p:nvPr/>
        </p:nvPicPr>
        <p:blipFill>
          <a:blip r:embed="rId1"/>
          <a:stretch/>
        </p:blipFill>
        <p:spPr>
          <a:xfrm>
            <a:off x="1138680" y="4300200"/>
            <a:ext cx="3124440" cy="223560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1" descr=""/>
          <p:cNvPicPr/>
          <p:nvPr/>
        </p:nvPicPr>
        <p:blipFill>
          <a:blip r:embed="rId2"/>
          <a:stretch/>
        </p:blipFill>
        <p:spPr>
          <a:xfrm>
            <a:off x="5221440" y="4441680"/>
            <a:ext cx="3471120" cy="195228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2" descr=""/>
          <p:cNvPicPr/>
          <p:nvPr/>
        </p:nvPicPr>
        <p:blipFill>
          <a:blip r:embed="rId3"/>
          <a:stretch/>
        </p:blipFill>
        <p:spPr>
          <a:xfrm>
            <a:off x="5221440" y="1703160"/>
            <a:ext cx="3459960" cy="230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Konkurrenzmarkt (Polypol) - Annahmen 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52600" y="1582200"/>
            <a:ext cx="8175600" cy="3918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Voraussetzungen für einen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vollkommenen Markt (Polypol):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Viele Anbietende, viele Nachfragende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Die Güter sind homogen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Es herrscht völlige Markttransparenz (vollständige Information)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Es herrscht freier Marktzu- und –austritt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Konsequenz: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Keine:r kann Marktmacht ausüben oder den Marktpreis beeinflussen. Anbietende und Nachfragende sind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Preisnehmende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und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Mengenanpassende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Ursachen für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Marktunvollkommenheit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sind: 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Marktzutrittsbarrieren (Investitionskosten, vorgeschriebene Verfahrensweisen bzw. Produktionsstandards)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Räumliche Platzierung der Anbietenden (Fahrtkosten, etc.)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Angebotsfunktion von Grenzkosten einer individuellen Firma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116" name="Group 57"/>
          <p:cNvGrpSpPr/>
          <p:nvPr/>
        </p:nvGrpSpPr>
        <p:grpSpPr>
          <a:xfrm>
            <a:off x="2294640" y="3459240"/>
            <a:ext cx="4560480" cy="2743920"/>
            <a:chOff x="2294640" y="3459240"/>
            <a:chExt cx="4560480" cy="2743920"/>
          </a:xfrm>
        </p:grpSpPr>
        <p:sp>
          <p:nvSpPr>
            <p:cNvPr id="117" name="Rectangle 20"/>
            <p:cNvSpPr/>
            <p:nvPr/>
          </p:nvSpPr>
          <p:spPr>
            <a:xfrm>
              <a:off x="2294640" y="3687480"/>
              <a:ext cx="11898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Rectangle 21"/>
            <p:cNvSpPr/>
            <p:nvPr/>
          </p:nvSpPr>
          <p:spPr>
            <a:xfrm>
              <a:off x="5844960" y="5928480"/>
              <a:ext cx="10101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Line 56"/>
            <p:cNvSpPr/>
            <p:nvPr/>
          </p:nvSpPr>
          <p:spPr>
            <a:xfrm>
              <a:off x="3261600" y="5878800"/>
              <a:ext cx="325836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0" name="Line 57"/>
            <p:cNvSpPr/>
            <p:nvPr/>
          </p:nvSpPr>
          <p:spPr>
            <a:xfrm flipH="1" flipV="1">
              <a:off x="3250440" y="3459240"/>
              <a:ext cx="1116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21" name="Freeform 60"/>
            <p:cNvSpPr/>
            <p:nvPr/>
          </p:nvSpPr>
          <p:spPr>
            <a:xfrm>
              <a:off x="3250440" y="4382280"/>
              <a:ext cx="3039480" cy="640800"/>
            </a:xfrm>
            <a:custGeom>
              <a:avLst/>
              <a:gdLst>
                <a:gd name="textAreaLeft" fmla="*/ 0 w 3039480"/>
                <a:gd name="textAreaRight" fmla="*/ 3039840 w 3039480"/>
                <a:gd name="textAreaTop" fmla="*/ 0 h 640800"/>
                <a:gd name="textAreaBottom" fmla="*/ 641160 h 64080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22" name="TextBox 10"/>
          <p:cNvSpPr/>
          <p:nvPr/>
        </p:nvSpPr>
        <p:spPr>
          <a:xfrm>
            <a:off x="1070280" y="1764360"/>
            <a:ext cx="77958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Für Produzierende bezeichnet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inverse Angebotsfunktion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den Preis, ab dem sich die Produktion einer Menge lohnt. Sie stellt die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Grenzkosten der Produktion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dar, die durch die Produktion einer zusätzlichen Mengeneinheit entstehen. Normalerweise (aber nicht immer) gilt: je höher der Preis, desto größer die Menge.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inverse Angebotsfunktion eines Dosenherstellers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4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Rectangle 20"/>
          <p:cNvSpPr/>
          <p:nvPr/>
        </p:nvSpPr>
        <p:spPr>
          <a:xfrm>
            <a:off x="2243520" y="2914560"/>
            <a:ext cx="118980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€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/Stück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Rectangle 21"/>
          <p:cNvSpPr/>
          <p:nvPr/>
        </p:nvSpPr>
        <p:spPr>
          <a:xfrm>
            <a:off x="6030360" y="4998240"/>
            <a:ext cx="311328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 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(Dosen pro Stunde)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Line 56"/>
          <p:cNvSpPr/>
          <p:nvPr/>
        </p:nvSpPr>
        <p:spPr>
          <a:xfrm>
            <a:off x="3220560" y="5324760"/>
            <a:ext cx="38581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8" name="Line 57"/>
          <p:cNvSpPr/>
          <p:nvPr/>
        </p:nvSpPr>
        <p:spPr>
          <a:xfrm flipH="1" flipV="1">
            <a:off x="3209400" y="2905200"/>
            <a:ext cx="11160" cy="24195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29" name="TextBox 10"/>
          <p:cNvSpPr/>
          <p:nvPr/>
        </p:nvSpPr>
        <p:spPr>
          <a:xfrm>
            <a:off x="1073160" y="1575720"/>
            <a:ext cx="7795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Eine Firma besitzt 2 Maschinen, die jeweils 100 Dosen pro Stunden herstellen können. Die neue Maschine kostet 10 €/Stück für Strom und Rohstoffe zu betreiben. Die alte ineffizientere Maschine kostet 20 €/Stück.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0" name="Elbow Connector 5"/>
          <p:cNvCxnSpPr/>
          <p:nvPr/>
        </p:nvCxnSpPr>
        <p:spPr>
          <a:xfrm flipV="1">
            <a:off x="3209400" y="3978720"/>
            <a:ext cx="3140280" cy="69588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  <a:round/>
          </a:ln>
        </p:spPr>
      </p:cxnSp>
      <p:sp>
        <p:nvSpPr>
          <p:cNvPr id="131" name="Rectangle 20"/>
          <p:cNvSpPr/>
          <p:nvPr/>
        </p:nvSpPr>
        <p:spPr>
          <a:xfrm>
            <a:off x="2838240" y="3795480"/>
            <a:ext cx="1189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Rectangle 20"/>
          <p:cNvSpPr/>
          <p:nvPr/>
        </p:nvSpPr>
        <p:spPr>
          <a:xfrm>
            <a:off x="2830680" y="4536000"/>
            <a:ext cx="1189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Left Brace 6"/>
          <p:cNvSpPr/>
          <p:nvPr/>
        </p:nvSpPr>
        <p:spPr>
          <a:xfrm flipH="1" rot="5400000">
            <a:off x="3862800" y="5004720"/>
            <a:ext cx="301320" cy="160956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4" name="Left Brace 20"/>
          <p:cNvSpPr/>
          <p:nvPr/>
        </p:nvSpPr>
        <p:spPr>
          <a:xfrm flipH="1" rot="5400000">
            <a:off x="5522400" y="5010120"/>
            <a:ext cx="301320" cy="160956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35" name="Rectangle 20"/>
          <p:cNvSpPr/>
          <p:nvPr/>
        </p:nvSpPr>
        <p:spPr>
          <a:xfrm>
            <a:off x="3150360" y="6016680"/>
            <a:ext cx="16286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neuer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Rectangle 20"/>
          <p:cNvSpPr/>
          <p:nvPr/>
        </p:nvSpPr>
        <p:spPr>
          <a:xfrm>
            <a:off x="5100480" y="6016680"/>
            <a:ext cx="15073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alter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Rectangle 20"/>
          <p:cNvSpPr/>
          <p:nvPr/>
        </p:nvSpPr>
        <p:spPr>
          <a:xfrm>
            <a:off x="6330600" y="5365080"/>
            <a:ext cx="1189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200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Rectangle 20"/>
          <p:cNvSpPr/>
          <p:nvPr/>
        </p:nvSpPr>
        <p:spPr>
          <a:xfrm>
            <a:off x="4664520" y="5353200"/>
            <a:ext cx="1189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100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reeform 64"/>
          <p:cNvSpPr/>
          <p:nvPr/>
        </p:nvSpPr>
        <p:spPr>
          <a:xfrm>
            <a:off x="3251520" y="4407480"/>
            <a:ext cx="2933280" cy="718200"/>
          </a:xfrm>
          <a:custGeom>
            <a:avLst/>
            <a:gdLst>
              <a:gd name="textAreaLeft" fmla="*/ 0 w 2933280"/>
              <a:gd name="textAreaRight" fmla="*/ 2933640 w 2933280"/>
              <a:gd name="textAreaTop" fmla="*/ 0 h 718200"/>
              <a:gd name="textAreaBottom" fmla="*/ 718560 h 718200"/>
            </a:gdLst>
            <a:ahLst/>
            <a:rect l="textAreaLeft" t="textAreaTop" r="textAreaRight" b="textAreaBottom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Angebotsfunktion, Marktpreis und Produzentenrente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41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42" name="Group 57"/>
          <p:cNvGrpSpPr/>
          <p:nvPr/>
        </p:nvGrpSpPr>
        <p:grpSpPr>
          <a:xfrm>
            <a:off x="2284560" y="3459240"/>
            <a:ext cx="4560120" cy="2743920"/>
            <a:chOff x="2284560" y="3459240"/>
            <a:chExt cx="4560120" cy="2743920"/>
          </a:xfrm>
        </p:grpSpPr>
        <p:sp>
          <p:nvSpPr>
            <p:cNvPr id="143" name="Rectangle 20"/>
            <p:cNvSpPr/>
            <p:nvPr/>
          </p:nvSpPr>
          <p:spPr>
            <a:xfrm>
              <a:off x="2284560" y="3687480"/>
              <a:ext cx="11898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4" name="Rectangle 21"/>
            <p:cNvSpPr/>
            <p:nvPr/>
          </p:nvSpPr>
          <p:spPr>
            <a:xfrm>
              <a:off x="5834520" y="5928480"/>
              <a:ext cx="10101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5" name="Line 56"/>
            <p:cNvSpPr/>
            <p:nvPr/>
          </p:nvSpPr>
          <p:spPr>
            <a:xfrm>
              <a:off x="3251520" y="5878800"/>
              <a:ext cx="32580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6" name="Line 57"/>
            <p:cNvSpPr/>
            <p:nvPr/>
          </p:nvSpPr>
          <p:spPr>
            <a:xfrm flipH="1" flipV="1">
              <a:off x="3240000" y="3459240"/>
              <a:ext cx="1152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47" name="Freeform 60"/>
            <p:cNvSpPr/>
            <p:nvPr/>
          </p:nvSpPr>
          <p:spPr>
            <a:xfrm>
              <a:off x="3240360" y="4204080"/>
              <a:ext cx="3447720" cy="921600"/>
            </a:xfrm>
            <a:custGeom>
              <a:avLst/>
              <a:gdLst>
                <a:gd name="textAreaLeft" fmla="*/ 0 w 3447720"/>
                <a:gd name="textAreaRight" fmla="*/ 3448080 w 3447720"/>
                <a:gd name="textAreaTop" fmla="*/ 0 h 921600"/>
                <a:gd name="textAreaBottom" fmla="*/ 921960 h 92160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48" name="TextBox 10"/>
          <p:cNvSpPr/>
          <p:nvPr/>
        </p:nvSpPr>
        <p:spPr>
          <a:xfrm>
            <a:off x="1070280" y="1764360"/>
            <a:ext cx="77958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Im Polypol haben Produzierende keinen Einfluss auf den Marktpreis (sie sind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Preisnehmende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Produzentenrente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(Erlös minus Kosten) bezeichnet die Fläche zwischen der inversen Angebotsfunktion und dem Marktpreis.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9" name="Straight Connector 2"/>
          <p:cNvCxnSpPr/>
          <p:nvPr/>
        </p:nvCxnSpPr>
        <p:spPr>
          <a:xfrm>
            <a:off x="3251520" y="4407120"/>
            <a:ext cx="2831040" cy="360"/>
          </a:xfrm>
          <a:prstGeom prst="straightConnector1">
            <a:avLst/>
          </a:prstGeom>
          <a:ln>
            <a:solidFill>
              <a:srgbClr val="c00000"/>
            </a:solidFill>
            <a:round/>
          </a:ln>
        </p:spPr>
      </p:cxnSp>
      <p:sp>
        <p:nvSpPr>
          <p:cNvPr id="150" name="Rectangle 20"/>
          <p:cNvSpPr/>
          <p:nvPr/>
        </p:nvSpPr>
        <p:spPr>
          <a:xfrm>
            <a:off x="1578600" y="4232880"/>
            <a:ext cx="1561680" cy="31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de-DE" sz="18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i="1" lang="de-DE" sz="18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de-DE" sz="18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Aggregation von inversen Angebotsfunktionen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52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53" name="Group 29"/>
          <p:cNvGrpSpPr/>
          <p:nvPr/>
        </p:nvGrpSpPr>
        <p:grpSpPr>
          <a:xfrm>
            <a:off x="961200" y="1640880"/>
            <a:ext cx="1336680" cy="1825200"/>
            <a:chOff x="961200" y="1640880"/>
            <a:chExt cx="1336680" cy="1825200"/>
          </a:xfrm>
        </p:grpSpPr>
        <p:grpSp>
          <p:nvGrpSpPr>
            <p:cNvPr id="154" name="Group 30"/>
            <p:cNvGrpSpPr/>
            <p:nvPr/>
          </p:nvGrpSpPr>
          <p:grpSpPr>
            <a:xfrm>
              <a:off x="961200" y="1640880"/>
              <a:ext cx="1336680" cy="1431000"/>
              <a:chOff x="961200" y="1640880"/>
              <a:chExt cx="1336680" cy="1431000"/>
            </a:xfrm>
          </p:grpSpPr>
          <p:sp>
            <p:nvSpPr>
              <p:cNvPr id="155" name="Rectangle 20"/>
              <p:cNvSpPr/>
              <p:nvPr/>
            </p:nvSpPr>
            <p:spPr>
              <a:xfrm>
                <a:off x="961200" y="1866960"/>
                <a:ext cx="18684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6" name="Rectangle 21"/>
              <p:cNvSpPr/>
              <p:nvPr/>
            </p:nvSpPr>
            <p:spPr>
              <a:xfrm>
                <a:off x="2060640" y="2797200"/>
                <a:ext cx="13752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7" name="Line 56"/>
              <p:cNvSpPr/>
              <p:nvPr/>
            </p:nvSpPr>
            <p:spPr>
              <a:xfrm>
                <a:off x="1152360" y="276912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58" name="Line 57"/>
              <p:cNvSpPr/>
              <p:nvPr/>
            </p:nvSpPr>
            <p:spPr>
              <a:xfrm flipH="1" flipV="1">
                <a:off x="1144440" y="1640880"/>
                <a:ext cx="7920" cy="112824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59" name="Freeform 60"/>
              <p:cNvSpPr/>
              <p:nvPr/>
            </p:nvSpPr>
            <p:spPr>
              <a:xfrm>
                <a:off x="1144440" y="2465280"/>
                <a:ext cx="501840" cy="45360"/>
              </a:xfrm>
              <a:custGeom>
                <a:avLst/>
                <a:gdLst>
                  <a:gd name="textAreaLeft" fmla="*/ 0 w 501840"/>
                  <a:gd name="textAreaRight" fmla="*/ 502200 w 501840"/>
                  <a:gd name="textAreaTop" fmla="*/ 0 h 45360"/>
                  <a:gd name="textAreaBottom" fmla="*/ 45720 h 4536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" bIns="7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60" name="TextBox 31"/>
            <p:cNvSpPr/>
            <p:nvPr/>
          </p:nvSpPr>
          <p:spPr>
            <a:xfrm>
              <a:off x="1238040" y="3102120"/>
              <a:ext cx="973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Firma 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1" name="Group 6"/>
          <p:cNvGrpSpPr/>
          <p:nvPr/>
        </p:nvGrpSpPr>
        <p:grpSpPr>
          <a:xfrm>
            <a:off x="5855400" y="1634040"/>
            <a:ext cx="1336320" cy="1825560"/>
            <a:chOff x="5855400" y="1634040"/>
            <a:chExt cx="1336320" cy="1825560"/>
          </a:xfrm>
        </p:grpSpPr>
        <p:grpSp>
          <p:nvGrpSpPr>
            <p:cNvPr id="162" name="Group 4"/>
            <p:cNvGrpSpPr/>
            <p:nvPr/>
          </p:nvGrpSpPr>
          <p:grpSpPr>
            <a:xfrm>
              <a:off x="5855400" y="1634040"/>
              <a:ext cx="1336320" cy="1431360"/>
              <a:chOff x="5855400" y="1634040"/>
              <a:chExt cx="1336320" cy="1431360"/>
            </a:xfrm>
          </p:grpSpPr>
          <p:sp>
            <p:nvSpPr>
              <p:cNvPr id="163" name="Rectangle 20"/>
              <p:cNvSpPr/>
              <p:nvPr/>
            </p:nvSpPr>
            <p:spPr>
              <a:xfrm>
                <a:off x="5855400" y="1860480"/>
                <a:ext cx="18684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4" name="Rectangle 21"/>
              <p:cNvSpPr/>
              <p:nvPr/>
            </p:nvSpPr>
            <p:spPr>
              <a:xfrm>
                <a:off x="6954480" y="2790720"/>
                <a:ext cx="13752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5" name="Line 56"/>
              <p:cNvSpPr/>
              <p:nvPr/>
            </p:nvSpPr>
            <p:spPr>
              <a:xfrm>
                <a:off x="6046200" y="276264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66" name="Line 57"/>
              <p:cNvSpPr/>
              <p:nvPr/>
            </p:nvSpPr>
            <p:spPr>
              <a:xfrm flipH="1" flipV="1">
                <a:off x="6038280" y="1634040"/>
                <a:ext cx="7920" cy="112860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67" name="Freeform 60"/>
              <p:cNvSpPr/>
              <p:nvPr/>
            </p:nvSpPr>
            <p:spPr>
              <a:xfrm>
                <a:off x="6038280" y="2278440"/>
                <a:ext cx="844560" cy="45360"/>
              </a:xfrm>
              <a:custGeom>
                <a:avLst/>
                <a:gdLst>
                  <a:gd name="textAreaLeft" fmla="*/ 0 w 844560"/>
                  <a:gd name="textAreaRight" fmla="*/ 844920 w 844560"/>
                  <a:gd name="textAreaTop" fmla="*/ 0 h 45360"/>
                  <a:gd name="textAreaBottom" fmla="*/ 45720 h 4536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720" bIns="72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68" name="TextBox 5"/>
            <p:cNvSpPr/>
            <p:nvPr/>
          </p:nvSpPr>
          <p:spPr>
            <a:xfrm>
              <a:off x="6131880" y="3095640"/>
              <a:ext cx="973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Firma 4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69" name="Rectangle 20"/>
          <p:cNvSpPr/>
          <p:nvPr/>
        </p:nvSpPr>
        <p:spPr>
          <a:xfrm>
            <a:off x="2484720" y="1866960"/>
            <a:ext cx="1868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Rectangle 21"/>
          <p:cNvSpPr/>
          <p:nvPr/>
        </p:nvSpPr>
        <p:spPr>
          <a:xfrm>
            <a:off x="3583800" y="2797200"/>
            <a:ext cx="1375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Line 56"/>
          <p:cNvSpPr/>
          <p:nvPr/>
        </p:nvSpPr>
        <p:spPr>
          <a:xfrm>
            <a:off x="2675520" y="2769120"/>
            <a:ext cx="11455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2" name="Line 57"/>
          <p:cNvSpPr/>
          <p:nvPr/>
        </p:nvSpPr>
        <p:spPr>
          <a:xfrm flipH="1" flipV="1">
            <a:off x="2667600" y="1640880"/>
            <a:ext cx="7920" cy="11282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3" name="Freeform 60"/>
          <p:cNvSpPr/>
          <p:nvPr/>
        </p:nvSpPr>
        <p:spPr>
          <a:xfrm>
            <a:off x="2656080" y="1876320"/>
            <a:ext cx="772920" cy="287640"/>
          </a:xfrm>
          <a:custGeom>
            <a:avLst/>
            <a:gdLst>
              <a:gd name="textAreaLeft" fmla="*/ 0 w 772920"/>
              <a:gd name="textAreaRight" fmla="*/ 773280 w 772920"/>
              <a:gd name="textAreaTop" fmla="*/ 0 h 287640"/>
              <a:gd name="textAreaBottom" fmla="*/ 288000 h 28764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74" name="TextBox 39"/>
          <p:cNvSpPr/>
          <p:nvPr/>
        </p:nvSpPr>
        <p:spPr>
          <a:xfrm>
            <a:off x="2761560" y="3102120"/>
            <a:ext cx="973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Firma 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5" name="Group 45"/>
          <p:cNvGrpSpPr/>
          <p:nvPr/>
        </p:nvGrpSpPr>
        <p:grpSpPr>
          <a:xfrm>
            <a:off x="4199040" y="1640880"/>
            <a:ext cx="1336320" cy="1825200"/>
            <a:chOff x="4199040" y="1640880"/>
            <a:chExt cx="1336320" cy="1825200"/>
          </a:xfrm>
        </p:grpSpPr>
        <p:grpSp>
          <p:nvGrpSpPr>
            <p:cNvPr id="176" name="Group 46"/>
            <p:cNvGrpSpPr/>
            <p:nvPr/>
          </p:nvGrpSpPr>
          <p:grpSpPr>
            <a:xfrm>
              <a:off x="4199040" y="1640880"/>
              <a:ext cx="1336320" cy="1431000"/>
              <a:chOff x="4199040" y="1640880"/>
              <a:chExt cx="1336320" cy="1431000"/>
            </a:xfrm>
          </p:grpSpPr>
          <p:sp>
            <p:nvSpPr>
              <p:cNvPr id="177" name="Rectangle 20"/>
              <p:cNvSpPr/>
              <p:nvPr/>
            </p:nvSpPr>
            <p:spPr>
              <a:xfrm>
                <a:off x="4199040" y="1866960"/>
                <a:ext cx="18684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8" name="Rectangle 21"/>
              <p:cNvSpPr/>
              <p:nvPr/>
            </p:nvSpPr>
            <p:spPr>
              <a:xfrm>
                <a:off x="5298480" y="2797200"/>
                <a:ext cx="13752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9" name="Line 56"/>
              <p:cNvSpPr/>
              <p:nvPr/>
            </p:nvSpPr>
            <p:spPr>
              <a:xfrm>
                <a:off x="4389840" y="276912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80" name="Line 57"/>
              <p:cNvSpPr/>
              <p:nvPr/>
            </p:nvSpPr>
            <p:spPr>
              <a:xfrm flipH="1" flipV="1">
                <a:off x="4381920" y="1640880"/>
                <a:ext cx="7920" cy="112824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181" name="Freeform 60"/>
              <p:cNvSpPr/>
              <p:nvPr/>
            </p:nvSpPr>
            <p:spPr>
              <a:xfrm>
                <a:off x="4390200" y="1712520"/>
                <a:ext cx="996120" cy="824400"/>
              </a:xfrm>
              <a:custGeom>
                <a:avLst/>
                <a:gdLst>
                  <a:gd name="textAreaLeft" fmla="*/ 0 w 996120"/>
                  <a:gd name="textAreaRight" fmla="*/ 996480 w 996120"/>
                  <a:gd name="textAreaTop" fmla="*/ 0 h 824400"/>
                  <a:gd name="textAreaBottom" fmla="*/ 824760 h 82440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182" name="TextBox 47"/>
            <p:cNvSpPr/>
            <p:nvPr/>
          </p:nvSpPr>
          <p:spPr>
            <a:xfrm>
              <a:off x="4475880" y="3102120"/>
              <a:ext cx="9738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Firma 3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3" name="TextBox 8"/>
          <p:cNvSpPr/>
          <p:nvPr/>
        </p:nvSpPr>
        <p:spPr>
          <a:xfrm>
            <a:off x="7561800" y="1866960"/>
            <a:ext cx="95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TextBox 55"/>
          <p:cNvSpPr/>
          <p:nvPr/>
        </p:nvSpPr>
        <p:spPr>
          <a:xfrm>
            <a:off x="7561800" y="3102120"/>
            <a:ext cx="95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85" name="Group 57"/>
          <p:cNvGrpSpPr/>
          <p:nvPr/>
        </p:nvGrpSpPr>
        <p:grpSpPr>
          <a:xfrm>
            <a:off x="2109960" y="3930840"/>
            <a:ext cx="4560120" cy="2431080"/>
            <a:chOff x="2109960" y="3930840"/>
            <a:chExt cx="4560120" cy="2431080"/>
          </a:xfrm>
        </p:grpSpPr>
        <p:sp>
          <p:nvSpPr>
            <p:cNvPr id="186" name="Rectangle 20"/>
            <p:cNvSpPr/>
            <p:nvPr/>
          </p:nvSpPr>
          <p:spPr>
            <a:xfrm>
              <a:off x="2109960" y="4130280"/>
              <a:ext cx="11898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7" name="Rectangle 21"/>
            <p:cNvSpPr/>
            <p:nvPr/>
          </p:nvSpPr>
          <p:spPr>
            <a:xfrm>
              <a:off x="5659920" y="6087240"/>
              <a:ext cx="10101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" name="Line 56"/>
            <p:cNvSpPr/>
            <p:nvPr/>
          </p:nvSpPr>
          <p:spPr>
            <a:xfrm>
              <a:off x="3076560" y="6043680"/>
              <a:ext cx="325836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89" name="Line 57"/>
            <p:cNvSpPr/>
            <p:nvPr/>
          </p:nvSpPr>
          <p:spPr>
            <a:xfrm flipH="1" flipV="1">
              <a:off x="3065400" y="3930840"/>
              <a:ext cx="11160" cy="211284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190" name="Freeform 60"/>
            <p:cNvSpPr/>
            <p:nvPr/>
          </p:nvSpPr>
          <p:spPr>
            <a:xfrm>
              <a:off x="3076920" y="4206960"/>
              <a:ext cx="3039480" cy="1578240"/>
            </a:xfrm>
            <a:custGeom>
              <a:avLst/>
              <a:gdLst>
                <a:gd name="textAreaLeft" fmla="*/ 0 w 3039480"/>
                <a:gd name="textAreaRight" fmla="*/ 3039840 w 3039480"/>
                <a:gd name="textAreaTop" fmla="*/ 0 h 1578240"/>
                <a:gd name="textAreaBottom" fmla="*/ 1578600 h 157824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191" name="Down Arrow 9"/>
          <p:cNvSpPr/>
          <p:nvPr/>
        </p:nvSpPr>
        <p:spPr>
          <a:xfrm>
            <a:off x="4382280" y="3606120"/>
            <a:ext cx="915840" cy="64908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92" name="TextBox 10"/>
          <p:cNvSpPr/>
          <p:nvPr/>
        </p:nvSpPr>
        <p:spPr>
          <a:xfrm>
            <a:off x="6750000" y="4097160"/>
            <a:ext cx="222912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Am Markt werden inverse Angebotsfunktionen von allen Produzierenden sortiert und kumuliert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Organisatorisches: Lehrangebot 1/2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88520" y="1430640"/>
            <a:ext cx="8331480" cy="457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ISIS-Seite: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Auf ISIS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 finden Sie alle Infos und Ankündigungen zum Kurs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ISIS-Einschreibeschlüssel: </a:t>
            </a:r>
            <a:r>
              <a:rPr b="0" i="1" lang="de-DE" sz="2000" spc="-1" strike="noStrike">
                <a:solidFill>
                  <a:schemeClr val="dk1"/>
                </a:solidFill>
                <a:latin typeface="Arial"/>
              </a:rPr>
              <a:t>„Markt26“ 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(ab übernächster Woche)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Stellen Sie uns Fragen über das Forum oder als direkte Nachricht an uns (bitte keine Emails)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Vorlesung: 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Donnerstags 14:00-16:00 (H 0111)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Thematische Einführung in die Themen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Folien auf ISIS verfügbar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Tutorien: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Tutor:innen rechnen Übungsaufgaben vor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Wichtigste Vorbereitung für die Prüfung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Anmeldung diese Woche über ISIS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Tutorien werden sowohl in Präsenz als auch digital angeboten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Aggregierte inverse Angebotsfunktionen: Beispiel aus dem Bergbau (Kupfer)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194" name="Content Placeholder 2" descr=""/>
          <p:cNvPicPr/>
          <p:nvPr/>
        </p:nvPicPr>
        <p:blipFill>
          <a:blip r:embed="rId1"/>
          <a:stretch/>
        </p:blipFill>
        <p:spPr>
          <a:xfrm>
            <a:off x="1080000" y="1792800"/>
            <a:ext cx="7068240" cy="450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Aggregierte inverse Angebotsfunktionen: Beispiel aus der Ölindustrie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196" name="Picture 3" descr=""/>
          <p:cNvPicPr/>
          <p:nvPr/>
        </p:nvPicPr>
        <p:blipFill>
          <a:blip r:embed="rId1"/>
          <a:stretch/>
        </p:blipFill>
        <p:spPr>
          <a:xfrm>
            <a:off x="1247040" y="1820880"/>
            <a:ext cx="7032960" cy="475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Opportunitätskosten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198" name="TextBox 4"/>
          <p:cNvSpPr/>
          <p:nvPr/>
        </p:nvSpPr>
        <p:spPr>
          <a:xfrm>
            <a:off x="483480" y="1449360"/>
            <a:ext cx="8382600" cy="203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Nicht alle Kosten sind direkt sichtbar. Beispiel: Ein Wasserkraftwerk mit Staudamm hat genug Wasser, um eine Stunde ins Netz einzuspeisen (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Knappheit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). Es entstehen keine Brennstoffkosten. Nach der obigen Logik, wäre es dann sinnvoll, um Mittag bei einem Strompreis von 50 €/MWh einzuspeisen. Aber damit entgehen wir die Chance, später bei 125 €/MWh zu verkaufen. Es entstehen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– Kosten von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entgangenen Alternativen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die wir bei unseren Grenzkosten berücksichtigen müssen. Man würde tatsächlich mit Grenzkosten von 125 €/MWh bieten, sodass man nur abends einspeist.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Picture 1" descr=""/>
          <p:cNvPicPr/>
          <p:nvPr/>
        </p:nvPicPr>
        <p:blipFill>
          <a:blip r:embed="rId1"/>
          <a:stretch/>
        </p:blipFill>
        <p:spPr>
          <a:xfrm>
            <a:off x="141120" y="3414600"/>
            <a:ext cx="5079960" cy="2625840"/>
          </a:xfrm>
          <a:prstGeom prst="rect">
            <a:avLst/>
          </a:prstGeom>
          <a:ln w="0">
            <a:noFill/>
          </a:ln>
        </p:spPr>
      </p:pic>
      <p:pic>
        <p:nvPicPr>
          <p:cNvPr id="200" name="Picture 2" descr=""/>
          <p:cNvPicPr/>
          <p:nvPr/>
        </p:nvPicPr>
        <p:blipFill>
          <a:blip r:embed="rId2"/>
          <a:stretch/>
        </p:blipFill>
        <p:spPr>
          <a:xfrm>
            <a:off x="5383800" y="3414600"/>
            <a:ext cx="3629520" cy="271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Opportunitätskosten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02" name="TextBox 4"/>
          <p:cNvSpPr/>
          <p:nvPr/>
        </p:nvSpPr>
        <p:spPr>
          <a:xfrm>
            <a:off x="616320" y="1564920"/>
            <a:ext cx="824976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sind fiktive Kosten, die dem entgangenen Vorteil von nicht gewählten Alternativen entsprechen. Opportunitätskosten helfen bei Entscheidungen zwischen Alternativen, wenn man wegen Knappheit nicht alle Alternativen angehen kann.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TextBox 5"/>
          <p:cNvSpPr/>
          <p:nvPr/>
        </p:nvSpPr>
        <p:spPr>
          <a:xfrm>
            <a:off x="616320" y="2441520"/>
            <a:ext cx="824976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Beispiel 1: knappe Zeit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Sie haben 2 Stunden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1: arbeiten, €50 verdienen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2: ins Kino gehen, direkte Kosten: €10,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Opportunitätskosten: €50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für entgangenen Lohn =&gt; €60 Kosten, ins Kino zu gehen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Box 6"/>
          <p:cNvSpPr/>
          <p:nvPr/>
        </p:nvSpPr>
        <p:spPr>
          <a:xfrm>
            <a:off x="616320" y="3884400"/>
            <a:ext cx="843372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Beispiel 2: knappes Geld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Sie haben €20.000 zu investieren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1: bei der Bank mit einem festen Zinssatz von 5% anlegen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2: Auto kaufen, aber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 von entgangener Rendite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Box 7"/>
          <p:cNvSpPr/>
          <p:nvPr/>
        </p:nvSpPr>
        <p:spPr>
          <a:xfrm>
            <a:off x="616320" y="5112360"/>
            <a:ext cx="8433720" cy="13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Beispiel 3: knappes Wasser für Wasserkraftwerk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Sie können 10 GWh Strom vom Wasser im Staudamm erzeugen, keine variablen Kosten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1: abends beim Strompreis von 100 €/MWh einspeisen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Alternative 2: morgens beim Strompreis von 10 €/MWh einspeisen, aber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Opportunitätskosten von 100 €/MWh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für entgangenen Umsatz abends =&gt; A1 wählen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Nachfragefunktion von Zahlungsbereitschaft eines Konsumenten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07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8" name="Group 57"/>
          <p:cNvGrpSpPr/>
          <p:nvPr/>
        </p:nvGrpSpPr>
        <p:grpSpPr>
          <a:xfrm>
            <a:off x="2356200" y="3387240"/>
            <a:ext cx="4560480" cy="2744280"/>
            <a:chOff x="2356200" y="3387240"/>
            <a:chExt cx="4560480" cy="2744280"/>
          </a:xfrm>
        </p:grpSpPr>
        <p:sp>
          <p:nvSpPr>
            <p:cNvPr id="209" name="Rectangle 20"/>
            <p:cNvSpPr/>
            <p:nvPr/>
          </p:nvSpPr>
          <p:spPr>
            <a:xfrm>
              <a:off x="2356200" y="3615480"/>
              <a:ext cx="11898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0" name="Rectangle 21"/>
            <p:cNvSpPr/>
            <p:nvPr/>
          </p:nvSpPr>
          <p:spPr>
            <a:xfrm>
              <a:off x="5906520" y="5856840"/>
              <a:ext cx="10101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1" name="Line 56"/>
            <p:cNvSpPr/>
            <p:nvPr/>
          </p:nvSpPr>
          <p:spPr>
            <a:xfrm>
              <a:off x="3323160" y="5806800"/>
              <a:ext cx="325836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2" name="Line 57"/>
            <p:cNvSpPr/>
            <p:nvPr/>
          </p:nvSpPr>
          <p:spPr>
            <a:xfrm flipH="1" flipV="1">
              <a:off x="3312000" y="3387240"/>
              <a:ext cx="1116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13" name="Freeform 60"/>
            <p:cNvSpPr/>
            <p:nvPr/>
          </p:nvSpPr>
          <p:spPr>
            <a:xfrm flipV="1" rot="12054000">
              <a:off x="3432960" y="3904200"/>
              <a:ext cx="3039480" cy="744120"/>
            </a:xfrm>
            <a:custGeom>
              <a:avLst/>
              <a:gdLst>
                <a:gd name="textAreaLeft" fmla="*/ 0 w 3039480"/>
                <a:gd name="textAreaRight" fmla="*/ 3039840 w 3039480"/>
                <a:gd name="textAreaTop" fmla="*/ -360 h 744120"/>
                <a:gd name="textAreaBottom" fmla="*/ 744120 h 74412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14" name="TextBox 10"/>
          <p:cNvSpPr/>
          <p:nvPr/>
        </p:nvSpPr>
        <p:spPr>
          <a:xfrm>
            <a:off x="1070280" y="1764360"/>
            <a:ext cx="779580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Für eine:n Konsument:in bezeichnet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inverse Nachfragefunktion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den Preis, den der:die Konsument:in für eine Menge bereit zu zahlen ist. Sie stellt den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Grenznutzen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des Verbrauchs dar. Typischerweise sinkt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Zahlungsbereitschaft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je größer die Menge ist. Die inverse Nachfragefunktion wird auch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Preis-Absatz-Funktion (PAF)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genannt.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Inverse Nachfragefunktion für Pizza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16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7" name="Group 57"/>
          <p:cNvGrpSpPr/>
          <p:nvPr/>
        </p:nvGrpSpPr>
        <p:grpSpPr>
          <a:xfrm>
            <a:off x="2030760" y="2844360"/>
            <a:ext cx="6365160" cy="3120480"/>
            <a:chOff x="2030760" y="2844360"/>
            <a:chExt cx="6365160" cy="3120480"/>
          </a:xfrm>
        </p:grpSpPr>
        <p:sp>
          <p:nvSpPr>
            <p:cNvPr id="218" name="Rectangle 20"/>
            <p:cNvSpPr/>
            <p:nvPr/>
          </p:nvSpPr>
          <p:spPr>
            <a:xfrm>
              <a:off x="2030760" y="2844360"/>
              <a:ext cx="1189800" cy="54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€</a:t>
              </a: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/Pizza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9" name="Rectangle 21"/>
            <p:cNvSpPr/>
            <p:nvPr/>
          </p:nvSpPr>
          <p:spPr>
            <a:xfrm>
              <a:off x="6217200" y="5415840"/>
              <a:ext cx="2178720" cy="549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(Pizzen pro Woche)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0" name="Line 56"/>
            <p:cNvSpPr/>
            <p:nvPr/>
          </p:nvSpPr>
          <p:spPr>
            <a:xfrm>
              <a:off x="3220560" y="5324760"/>
              <a:ext cx="32580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1" name="Line 57"/>
            <p:cNvSpPr/>
            <p:nvPr/>
          </p:nvSpPr>
          <p:spPr>
            <a:xfrm flipH="1" flipV="1">
              <a:off x="3209400" y="2905200"/>
              <a:ext cx="1116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22" name="Freeform 60"/>
            <p:cNvSpPr/>
            <p:nvPr/>
          </p:nvSpPr>
          <p:spPr>
            <a:xfrm flipV="1" rot="12054000">
              <a:off x="2960280" y="4071960"/>
              <a:ext cx="3039480" cy="744120"/>
            </a:xfrm>
            <a:custGeom>
              <a:avLst/>
              <a:gdLst>
                <a:gd name="textAreaLeft" fmla="*/ 0 w 3039480"/>
                <a:gd name="textAreaRight" fmla="*/ 3039840 w 3039480"/>
                <a:gd name="textAreaTop" fmla="*/ -360 h 744120"/>
                <a:gd name="textAreaBottom" fmla="*/ 744120 h 74412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23" name="TextBox 10"/>
          <p:cNvSpPr/>
          <p:nvPr/>
        </p:nvSpPr>
        <p:spPr>
          <a:xfrm>
            <a:off x="1070280" y="1764360"/>
            <a:ext cx="77958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viele Pizzen ich pro Woche esse hängt vom Preis ab.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Rectangle 20"/>
          <p:cNvSpPr/>
          <p:nvPr/>
        </p:nvSpPr>
        <p:spPr>
          <a:xfrm>
            <a:off x="4752000" y="5382360"/>
            <a:ext cx="1951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Rectangle 20"/>
          <p:cNvSpPr/>
          <p:nvPr/>
        </p:nvSpPr>
        <p:spPr>
          <a:xfrm>
            <a:off x="5690160" y="5363640"/>
            <a:ext cx="1951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6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Rectangle 20"/>
          <p:cNvSpPr/>
          <p:nvPr/>
        </p:nvSpPr>
        <p:spPr>
          <a:xfrm>
            <a:off x="3911760" y="5382360"/>
            <a:ext cx="1951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Rectangle 20"/>
          <p:cNvSpPr/>
          <p:nvPr/>
        </p:nvSpPr>
        <p:spPr>
          <a:xfrm>
            <a:off x="2763360" y="3426840"/>
            <a:ext cx="304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15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Rectangle 20"/>
          <p:cNvSpPr/>
          <p:nvPr/>
        </p:nvSpPr>
        <p:spPr>
          <a:xfrm>
            <a:off x="2753640" y="4048200"/>
            <a:ext cx="304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10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Rectangle 20"/>
          <p:cNvSpPr/>
          <p:nvPr/>
        </p:nvSpPr>
        <p:spPr>
          <a:xfrm>
            <a:off x="2832840" y="4669200"/>
            <a:ext cx="3049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5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Beispiel: Inverse Nachfragefunktion für Strom in der Aluminiumherstellung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1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32" name="Group 57"/>
          <p:cNvGrpSpPr/>
          <p:nvPr/>
        </p:nvGrpSpPr>
        <p:grpSpPr>
          <a:xfrm>
            <a:off x="2013480" y="3757680"/>
            <a:ext cx="7016040" cy="2279160"/>
            <a:chOff x="2013480" y="3757680"/>
            <a:chExt cx="7016040" cy="2279160"/>
          </a:xfrm>
        </p:grpSpPr>
        <p:sp>
          <p:nvSpPr>
            <p:cNvPr id="233" name="Rectangle 20"/>
            <p:cNvSpPr/>
            <p:nvPr/>
          </p:nvSpPr>
          <p:spPr>
            <a:xfrm>
              <a:off x="2013480" y="3941640"/>
              <a:ext cx="1189800" cy="54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€</a:t>
              </a: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/MWh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4" name="Rectangle 21"/>
            <p:cNvSpPr/>
            <p:nvPr/>
          </p:nvSpPr>
          <p:spPr>
            <a:xfrm>
              <a:off x="6514560" y="5762160"/>
              <a:ext cx="251496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</a:t>
              </a: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Strom (MWh/h)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5" name="Line 56"/>
            <p:cNvSpPr/>
            <p:nvPr/>
          </p:nvSpPr>
          <p:spPr>
            <a:xfrm>
              <a:off x="3126960" y="5686200"/>
              <a:ext cx="37872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36" name="Line 57"/>
            <p:cNvSpPr/>
            <p:nvPr/>
          </p:nvSpPr>
          <p:spPr>
            <a:xfrm flipH="1" flipV="1">
              <a:off x="3115440" y="3757680"/>
              <a:ext cx="11520" cy="192852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37" name="TextBox 10"/>
          <p:cNvSpPr/>
          <p:nvPr/>
        </p:nvSpPr>
        <p:spPr>
          <a:xfrm>
            <a:off x="654480" y="1581120"/>
            <a:ext cx="8170560" cy="21128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Left Brace 14"/>
          <p:cNvSpPr/>
          <p:nvPr/>
        </p:nvSpPr>
        <p:spPr>
          <a:xfrm flipH="1" rot="5400000">
            <a:off x="3780360" y="5218560"/>
            <a:ext cx="301320" cy="160956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39" name="Left Brace 15"/>
          <p:cNvSpPr/>
          <p:nvPr/>
        </p:nvSpPr>
        <p:spPr>
          <a:xfrm flipH="1" rot="5400000">
            <a:off x="5439960" y="5224320"/>
            <a:ext cx="301320" cy="1609560"/>
          </a:xfrm>
          <a:prstGeom prst="leftBrace">
            <a:avLst>
              <a:gd name="adj1" fmla="val 0"/>
              <a:gd name="adj2" fmla="val 50000"/>
            </a:avLst>
          </a:prstGeom>
          <a:noFill/>
          <a:ln>
            <a:solidFill>
              <a:srgbClr val="b9005c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0" name="Rectangle 20"/>
          <p:cNvSpPr/>
          <p:nvPr/>
        </p:nvSpPr>
        <p:spPr>
          <a:xfrm>
            <a:off x="3107880" y="6241320"/>
            <a:ext cx="162864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neuer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Rectangle 20"/>
          <p:cNvSpPr/>
          <p:nvPr/>
        </p:nvSpPr>
        <p:spPr>
          <a:xfrm>
            <a:off x="5020920" y="6241320"/>
            <a:ext cx="150732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Kapazität alter Maschine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Freeform 2"/>
          <p:cNvSpPr/>
          <p:nvPr/>
        </p:nvSpPr>
        <p:spPr>
          <a:xfrm>
            <a:off x="3133440" y="4541040"/>
            <a:ext cx="3262320" cy="297720"/>
          </a:xfrm>
          <a:custGeom>
            <a:avLst/>
            <a:gdLst>
              <a:gd name="textAreaLeft" fmla="*/ 0 w 3262320"/>
              <a:gd name="textAreaRight" fmla="*/ 3262680 w 3262320"/>
              <a:gd name="textAreaTop" fmla="*/ 0 h 297720"/>
              <a:gd name="textAreaBottom" fmla="*/ 298080 h 297720"/>
            </a:gdLst>
            <a:ahLst/>
            <a:rect l="textAreaLeft" t="textAreaTop" r="textAreaRight" b="textAreaBottom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3" name="Rectangle 20"/>
          <p:cNvSpPr/>
          <p:nvPr/>
        </p:nvSpPr>
        <p:spPr>
          <a:xfrm>
            <a:off x="2741760" y="4410720"/>
            <a:ext cx="1189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40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Rectangle 20"/>
          <p:cNvSpPr/>
          <p:nvPr/>
        </p:nvSpPr>
        <p:spPr>
          <a:xfrm>
            <a:off x="2741760" y="4701240"/>
            <a:ext cx="1189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30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Inverse Nachfragefunktion, Marktpreis und Konsumentenrente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46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47" name="Group 3"/>
          <p:cNvGrpSpPr/>
          <p:nvPr/>
        </p:nvGrpSpPr>
        <p:grpSpPr>
          <a:xfrm>
            <a:off x="1806120" y="3417120"/>
            <a:ext cx="5282280" cy="2744280"/>
            <a:chOff x="1806120" y="3417120"/>
            <a:chExt cx="5282280" cy="2744280"/>
          </a:xfrm>
        </p:grpSpPr>
        <p:sp>
          <p:nvSpPr>
            <p:cNvPr id="248" name="Freeform 63"/>
            <p:cNvSpPr/>
            <p:nvPr/>
          </p:nvSpPr>
          <p:spPr>
            <a:xfrm>
              <a:off x="3494880" y="3553200"/>
              <a:ext cx="2208240" cy="1222200"/>
            </a:xfrm>
            <a:custGeom>
              <a:avLst/>
              <a:gdLst>
                <a:gd name="textAreaLeft" fmla="*/ 0 w 2208240"/>
                <a:gd name="textAreaRight" fmla="*/ 2208600 w 2208240"/>
                <a:gd name="textAreaTop" fmla="*/ 0 h 1222200"/>
                <a:gd name="textAreaBottom" fmla="*/ 1222560 h 1222200"/>
              </a:gdLst>
              <a:ahLst/>
              <a:rect l="textAreaLeft" t="textAreaTop" r="textAreaRight" b="textAreaBottom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grpSp>
          <p:nvGrpSpPr>
            <p:cNvPr id="249" name="Group 57"/>
            <p:cNvGrpSpPr/>
            <p:nvPr/>
          </p:nvGrpSpPr>
          <p:grpSpPr>
            <a:xfrm>
              <a:off x="2527920" y="3417120"/>
              <a:ext cx="4560480" cy="2744280"/>
              <a:chOff x="2527920" y="3417120"/>
              <a:chExt cx="4560480" cy="2744280"/>
            </a:xfrm>
          </p:grpSpPr>
          <p:sp>
            <p:nvSpPr>
              <p:cNvPr id="250" name="Rectangle 20"/>
              <p:cNvSpPr/>
              <p:nvPr/>
            </p:nvSpPr>
            <p:spPr>
              <a:xfrm>
                <a:off x="2527920" y="3645720"/>
                <a:ext cx="118980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</a:rPr>
                  <a:t>Preis</a:t>
                </a: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 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1" name="Rectangle 21"/>
              <p:cNvSpPr/>
              <p:nvPr/>
            </p:nvSpPr>
            <p:spPr>
              <a:xfrm>
                <a:off x="6078240" y="5886720"/>
                <a:ext cx="101016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de-DE" sz="1800" spc="-1" strike="noStrike">
                    <a:solidFill>
                      <a:srgbClr val="000000"/>
                    </a:solidFill>
                    <a:latin typeface="Arial"/>
                  </a:rPr>
                  <a:t>Menge</a:t>
                </a: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 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52" name="Line 56"/>
              <p:cNvSpPr/>
              <p:nvPr/>
            </p:nvSpPr>
            <p:spPr>
              <a:xfrm>
                <a:off x="3494880" y="5836680"/>
                <a:ext cx="325800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53" name="Line 57"/>
              <p:cNvSpPr/>
              <p:nvPr/>
            </p:nvSpPr>
            <p:spPr>
              <a:xfrm flipH="1" flipV="1">
                <a:off x="3483720" y="3417120"/>
                <a:ext cx="11160" cy="24195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54" name="Freeform 60"/>
              <p:cNvSpPr/>
              <p:nvPr/>
            </p:nvSpPr>
            <p:spPr>
              <a:xfrm flipV="1" rot="12054000">
                <a:off x="3604680" y="3934080"/>
                <a:ext cx="3039480" cy="744120"/>
              </a:xfrm>
              <a:custGeom>
                <a:avLst/>
                <a:gdLst>
                  <a:gd name="textAreaLeft" fmla="*/ 0 w 3039480"/>
                  <a:gd name="textAreaRight" fmla="*/ 3039840 w 3039480"/>
                  <a:gd name="textAreaTop" fmla="*/ -360 h 744120"/>
                  <a:gd name="textAreaBottom" fmla="*/ 744120 h 74412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255" name="Rectangle 20"/>
            <p:cNvSpPr/>
            <p:nvPr/>
          </p:nvSpPr>
          <p:spPr>
            <a:xfrm>
              <a:off x="1806120" y="4602600"/>
              <a:ext cx="1561680" cy="311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800" spc="-1" strike="noStrike">
                  <a:solidFill>
                    <a:srgbClr val="c00000"/>
                  </a:solidFill>
                  <a:latin typeface="Arial"/>
                </a:rPr>
                <a:t>Marktpreis</a:t>
              </a:r>
              <a:r>
                <a:rPr b="1" i="1" lang="de-DE" sz="1800" spc="-1" strike="noStrike">
                  <a:solidFill>
                    <a:srgbClr val="c00000"/>
                  </a:solidFill>
                  <a:latin typeface="Arial"/>
                </a:rPr>
                <a:t> p</a:t>
              </a:r>
              <a:r>
                <a:rPr b="1" i="1" lang="de-DE" sz="1800" spc="-1" strike="noStrike" baseline="-25000">
                  <a:solidFill>
                    <a:srgbClr val="c00000"/>
                  </a:solidFill>
                  <a:latin typeface="Arial"/>
                </a:rPr>
                <a:t>0</a:t>
              </a:r>
              <a:r>
                <a:rPr b="1" i="1" lang="de-DE" sz="1800" spc="-1" strike="noStrike">
                  <a:solidFill>
                    <a:srgbClr val="c00000"/>
                  </a:solidFill>
                  <a:latin typeface="Arial"/>
                </a:rPr>
                <a:t>*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56" name="Straight Connector 12"/>
            <p:cNvCxnSpPr/>
            <p:nvPr/>
          </p:nvCxnSpPr>
          <p:spPr>
            <a:xfrm flipV="1">
              <a:off x="3494880" y="4775760"/>
              <a:ext cx="2132280" cy="11160"/>
            </a:xfrm>
            <a:prstGeom prst="straightConnector1">
              <a:avLst/>
            </a:prstGeom>
            <a:ln>
              <a:solidFill>
                <a:srgbClr val="c00000"/>
              </a:solidFill>
              <a:round/>
            </a:ln>
          </p:spPr>
        </p:cxnSp>
      </p:grpSp>
      <p:sp>
        <p:nvSpPr>
          <p:cNvPr id="257" name="TextBox 17"/>
          <p:cNvSpPr/>
          <p:nvPr/>
        </p:nvSpPr>
        <p:spPr>
          <a:xfrm>
            <a:off x="951840" y="1818720"/>
            <a:ext cx="77958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Im Polypol hat ein:e Konsument:in keinen Einfluss auf den Marktpreis (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Preisnehmende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). Dadurch dass der Marktpreis niedriger als seine Zahlungsbereitschaft ist, hat er Geld gespart = eine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Konsumentenrente</a:t>
            </a: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= die Fläche zwischen der inversen Nachfragefunktion und dem Marktpreis.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Aggregation von inversen Nachfragefunktionen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59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0" name="Group 29"/>
          <p:cNvGrpSpPr/>
          <p:nvPr/>
        </p:nvGrpSpPr>
        <p:grpSpPr>
          <a:xfrm>
            <a:off x="649800" y="1632600"/>
            <a:ext cx="1648080" cy="1833480"/>
            <a:chOff x="649800" y="1632600"/>
            <a:chExt cx="1648080" cy="1833480"/>
          </a:xfrm>
        </p:grpSpPr>
        <p:grpSp>
          <p:nvGrpSpPr>
            <p:cNvPr id="261" name="Group 30"/>
            <p:cNvGrpSpPr/>
            <p:nvPr/>
          </p:nvGrpSpPr>
          <p:grpSpPr>
            <a:xfrm>
              <a:off x="961200" y="1632600"/>
              <a:ext cx="1336680" cy="1439280"/>
              <a:chOff x="961200" y="1632600"/>
              <a:chExt cx="1336680" cy="1439280"/>
            </a:xfrm>
          </p:grpSpPr>
          <p:sp>
            <p:nvSpPr>
              <p:cNvPr id="262" name="Rectangle 20"/>
              <p:cNvSpPr/>
              <p:nvPr/>
            </p:nvSpPr>
            <p:spPr>
              <a:xfrm>
                <a:off x="961200" y="1866960"/>
                <a:ext cx="186840" cy="274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p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3" name="Rectangle 21"/>
              <p:cNvSpPr/>
              <p:nvPr/>
            </p:nvSpPr>
            <p:spPr>
              <a:xfrm>
                <a:off x="2060640" y="2797200"/>
                <a:ext cx="13752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i="1" lang="de-DE" sz="1800" spc="-1" strike="noStrike">
                    <a:solidFill>
                      <a:srgbClr val="000000"/>
                    </a:solidFill>
                    <a:latin typeface="Arial"/>
                  </a:rPr>
                  <a:t>Q</a:t>
                </a:r>
                <a:endParaRPr b="0" lang="en-GB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4" name="Line 56"/>
              <p:cNvSpPr/>
              <p:nvPr/>
            </p:nvSpPr>
            <p:spPr>
              <a:xfrm>
                <a:off x="1152360" y="2769120"/>
                <a:ext cx="1145520" cy="36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4640" bIns="-4464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65" name="Line 57"/>
              <p:cNvSpPr/>
              <p:nvPr/>
            </p:nvSpPr>
            <p:spPr>
              <a:xfrm flipH="1" flipV="1">
                <a:off x="1144440" y="1640880"/>
                <a:ext cx="7920" cy="1128240"/>
              </a:xfrm>
              <a:prstGeom prst="line">
                <a:avLst/>
              </a:prstGeom>
              <a:ln w="38100">
                <a:solidFill>
                  <a:srgbClr val="000000"/>
                </a:solidFill>
                <a:round/>
                <a:tailEnd len="med" type="triangle" w="med"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ctr">
                <a:noAutofit/>
              </a:bodyPr>
              <a:p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  <p:sp>
            <p:nvSpPr>
              <p:cNvPr id="266" name="Freeform 60"/>
              <p:cNvSpPr/>
              <p:nvPr/>
            </p:nvSpPr>
            <p:spPr>
              <a:xfrm rot="2860200">
                <a:off x="1161720" y="1781280"/>
                <a:ext cx="505800" cy="232920"/>
              </a:xfrm>
              <a:custGeom>
                <a:avLst/>
                <a:gdLst>
                  <a:gd name="textAreaLeft" fmla="*/ 0 w 505800"/>
                  <a:gd name="textAreaRight" fmla="*/ 506160 w 505800"/>
                  <a:gd name="textAreaTop" fmla="*/ 0 h 232920"/>
                  <a:gd name="textAreaBottom" fmla="*/ 233280 h 232920"/>
                </a:gdLst>
                <a:ahLst/>
                <a:rect l="textAreaLeft" t="textAreaTop" r="textAreaRight" b="textAreaBottom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de-DE" sz="2400" spc="-1" strike="noStrike">
                  <a:solidFill>
                    <a:schemeClr val="dk1"/>
                  </a:solidFill>
                  <a:latin typeface="Book Antiqua"/>
                </a:endParaRPr>
              </a:p>
            </p:txBody>
          </p:sp>
        </p:grpSp>
        <p:sp>
          <p:nvSpPr>
            <p:cNvPr id="267" name="TextBox 31"/>
            <p:cNvSpPr/>
            <p:nvPr/>
          </p:nvSpPr>
          <p:spPr>
            <a:xfrm>
              <a:off x="649800" y="3102120"/>
              <a:ext cx="156240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chemeClr val="dk1"/>
                  </a:solidFill>
                  <a:latin typeface="Arial"/>
                </a:rPr>
                <a:t>Konsument 1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8" name="Group 4"/>
          <p:cNvGrpSpPr/>
          <p:nvPr/>
        </p:nvGrpSpPr>
        <p:grpSpPr>
          <a:xfrm>
            <a:off x="5855400" y="1634040"/>
            <a:ext cx="1336320" cy="1431360"/>
            <a:chOff x="5855400" y="1634040"/>
            <a:chExt cx="1336320" cy="1431360"/>
          </a:xfrm>
        </p:grpSpPr>
        <p:sp>
          <p:nvSpPr>
            <p:cNvPr id="269" name="Rectangle 20"/>
            <p:cNvSpPr/>
            <p:nvPr/>
          </p:nvSpPr>
          <p:spPr>
            <a:xfrm>
              <a:off x="5855400" y="1860480"/>
              <a:ext cx="18684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0" name="Rectangle 21"/>
            <p:cNvSpPr/>
            <p:nvPr/>
          </p:nvSpPr>
          <p:spPr>
            <a:xfrm>
              <a:off x="6954480" y="2790720"/>
              <a:ext cx="13752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1" name="Line 56"/>
            <p:cNvSpPr/>
            <p:nvPr/>
          </p:nvSpPr>
          <p:spPr>
            <a:xfrm>
              <a:off x="6046200" y="2762640"/>
              <a:ext cx="114552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2" name="Line 57"/>
            <p:cNvSpPr/>
            <p:nvPr/>
          </p:nvSpPr>
          <p:spPr>
            <a:xfrm flipH="1" flipV="1">
              <a:off x="6038280" y="1634040"/>
              <a:ext cx="7920" cy="112860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73" name="Freeform 60"/>
            <p:cNvSpPr/>
            <p:nvPr/>
          </p:nvSpPr>
          <p:spPr>
            <a:xfrm flipV="1" rot="11267400">
              <a:off x="6042600" y="2506680"/>
              <a:ext cx="581040" cy="213120"/>
            </a:xfrm>
            <a:custGeom>
              <a:avLst/>
              <a:gdLst>
                <a:gd name="textAreaLeft" fmla="*/ 0 w 581040"/>
                <a:gd name="textAreaRight" fmla="*/ 581400 w 581040"/>
                <a:gd name="textAreaTop" fmla="*/ 360 h 213120"/>
                <a:gd name="textAreaBottom" fmla="*/ 213840 h 21312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74" name="Rectangle 20"/>
          <p:cNvSpPr/>
          <p:nvPr/>
        </p:nvSpPr>
        <p:spPr>
          <a:xfrm>
            <a:off x="2484720" y="1866960"/>
            <a:ext cx="1868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Rectangle 21"/>
          <p:cNvSpPr/>
          <p:nvPr/>
        </p:nvSpPr>
        <p:spPr>
          <a:xfrm>
            <a:off x="3583800" y="2797200"/>
            <a:ext cx="13752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Line 56"/>
          <p:cNvSpPr/>
          <p:nvPr/>
        </p:nvSpPr>
        <p:spPr>
          <a:xfrm>
            <a:off x="2675520" y="2769120"/>
            <a:ext cx="11455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7" name="Line 57"/>
          <p:cNvSpPr/>
          <p:nvPr/>
        </p:nvSpPr>
        <p:spPr>
          <a:xfrm flipH="1" flipV="1">
            <a:off x="2667600" y="1640880"/>
            <a:ext cx="7920" cy="11282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78" name="Freeform 60"/>
          <p:cNvSpPr/>
          <p:nvPr/>
        </p:nvSpPr>
        <p:spPr>
          <a:xfrm rot="3698400">
            <a:off x="2603160" y="2330280"/>
            <a:ext cx="772920" cy="287640"/>
          </a:xfrm>
          <a:custGeom>
            <a:avLst/>
            <a:gdLst>
              <a:gd name="textAreaLeft" fmla="*/ 0 w 772920"/>
              <a:gd name="textAreaRight" fmla="*/ 773280 w 772920"/>
              <a:gd name="textAreaTop" fmla="*/ 0 h 287640"/>
              <a:gd name="textAreaBottom" fmla="*/ 288000 h 28764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279" name="Group 46"/>
          <p:cNvGrpSpPr/>
          <p:nvPr/>
        </p:nvGrpSpPr>
        <p:grpSpPr>
          <a:xfrm>
            <a:off x="4199040" y="1538280"/>
            <a:ext cx="1336320" cy="1533600"/>
            <a:chOff x="4199040" y="1538280"/>
            <a:chExt cx="1336320" cy="1533600"/>
          </a:xfrm>
        </p:grpSpPr>
        <p:sp>
          <p:nvSpPr>
            <p:cNvPr id="280" name="Rectangle 20"/>
            <p:cNvSpPr/>
            <p:nvPr/>
          </p:nvSpPr>
          <p:spPr>
            <a:xfrm>
              <a:off x="4199040" y="1866960"/>
              <a:ext cx="186840" cy="27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1" name="Rectangle 21"/>
            <p:cNvSpPr/>
            <p:nvPr/>
          </p:nvSpPr>
          <p:spPr>
            <a:xfrm>
              <a:off x="5298480" y="2797200"/>
              <a:ext cx="13752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82" name="Line 56"/>
            <p:cNvSpPr/>
            <p:nvPr/>
          </p:nvSpPr>
          <p:spPr>
            <a:xfrm>
              <a:off x="4389840" y="2769120"/>
              <a:ext cx="114552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3" name="Line 57"/>
            <p:cNvSpPr/>
            <p:nvPr/>
          </p:nvSpPr>
          <p:spPr>
            <a:xfrm flipH="1" flipV="1">
              <a:off x="4381920" y="1640880"/>
              <a:ext cx="7920" cy="112824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284" name="Freeform 60"/>
            <p:cNvSpPr/>
            <p:nvPr/>
          </p:nvSpPr>
          <p:spPr>
            <a:xfrm rot="4519800">
              <a:off x="4390560" y="1712160"/>
              <a:ext cx="996120" cy="824400"/>
            </a:xfrm>
            <a:custGeom>
              <a:avLst/>
              <a:gdLst>
                <a:gd name="textAreaLeft" fmla="*/ 0 w 996120"/>
                <a:gd name="textAreaRight" fmla="*/ 996480 w 996120"/>
                <a:gd name="textAreaTop" fmla="*/ 0 h 824400"/>
                <a:gd name="textAreaBottom" fmla="*/ 824760 h 82440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285" name="TextBox 8"/>
          <p:cNvSpPr/>
          <p:nvPr/>
        </p:nvSpPr>
        <p:spPr>
          <a:xfrm>
            <a:off x="7561800" y="1866960"/>
            <a:ext cx="95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TextBox 55"/>
          <p:cNvSpPr/>
          <p:nvPr/>
        </p:nvSpPr>
        <p:spPr>
          <a:xfrm>
            <a:off x="7561800" y="3102120"/>
            <a:ext cx="955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…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Rectangle 20"/>
          <p:cNvSpPr/>
          <p:nvPr/>
        </p:nvSpPr>
        <p:spPr>
          <a:xfrm>
            <a:off x="2109960" y="4130280"/>
            <a:ext cx="1189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Rectangle 21"/>
          <p:cNvSpPr/>
          <p:nvPr/>
        </p:nvSpPr>
        <p:spPr>
          <a:xfrm>
            <a:off x="5659920" y="6087240"/>
            <a:ext cx="10101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Line 56"/>
          <p:cNvSpPr/>
          <p:nvPr/>
        </p:nvSpPr>
        <p:spPr>
          <a:xfrm>
            <a:off x="3076560" y="6043680"/>
            <a:ext cx="325836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0" name="Line 57"/>
          <p:cNvSpPr/>
          <p:nvPr/>
        </p:nvSpPr>
        <p:spPr>
          <a:xfrm flipH="1" flipV="1">
            <a:off x="3065400" y="3930840"/>
            <a:ext cx="11160" cy="21128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1" name="Freeform 60"/>
          <p:cNvSpPr/>
          <p:nvPr/>
        </p:nvSpPr>
        <p:spPr>
          <a:xfrm rot="3866400">
            <a:off x="3076920" y="4206600"/>
            <a:ext cx="3039480" cy="1578240"/>
          </a:xfrm>
          <a:custGeom>
            <a:avLst/>
            <a:gdLst>
              <a:gd name="textAreaLeft" fmla="*/ 0 w 3039480"/>
              <a:gd name="textAreaRight" fmla="*/ 3039840 w 3039480"/>
              <a:gd name="textAreaTop" fmla="*/ 0 h 1578240"/>
              <a:gd name="textAreaBottom" fmla="*/ 1578600 h 157824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2" name="Down Arrow 9"/>
          <p:cNvSpPr/>
          <p:nvPr/>
        </p:nvSpPr>
        <p:spPr>
          <a:xfrm>
            <a:off x="4382280" y="3606120"/>
            <a:ext cx="915840" cy="64908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3" name="TextBox 10"/>
          <p:cNvSpPr/>
          <p:nvPr/>
        </p:nvSpPr>
        <p:spPr>
          <a:xfrm>
            <a:off x="6708960" y="4097160"/>
            <a:ext cx="23922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Am Markt werden inverse Nachfragefunktionen von allen Konsumierenden sortiert und kumuliert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TextBox 53"/>
          <p:cNvSpPr/>
          <p:nvPr/>
        </p:nvSpPr>
        <p:spPr>
          <a:xfrm>
            <a:off x="2484720" y="3141720"/>
            <a:ext cx="1562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Konsument 2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Box 54"/>
          <p:cNvSpPr/>
          <p:nvPr/>
        </p:nvSpPr>
        <p:spPr>
          <a:xfrm>
            <a:off x="4181760" y="3141720"/>
            <a:ext cx="1562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Konsument 3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TextBox 56"/>
          <p:cNvSpPr/>
          <p:nvPr/>
        </p:nvSpPr>
        <p:spPr>
          <a:xfrm>
            <a:off x="5949000" y="3127320"/>
            <a:ext cx="1562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Konsument 4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Die Nachfragefunktion und ihre Inverse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298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Rectangle 20"/>
          <p:cNvSpPr/>
          <p:nvPr/>
        </p:nvSpPr>
        <p:spPr>
          <a:xfrm>
            <a:off x="118440" y="3852720"/>
            <a:ext cx="1189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Rectangle 21"/>
          <p:cNvSpPr/>
          <p:nvPr/>
        </p:nvSpPr>
        <p:spPr>
          <a:xfrm>
            <a:off x="3668760" y="5809680"/>
            <a:ext cx="10101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Line 56"/>
          <p:cNvSpPr/>
          <p:nvPr/>
        </p:nvSpPr>
        <p:spPr>
          <a:xfrm>
            <a:off x="1085400" y="5766120"/>
            <a:ext cx="26748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2" name="Line 57"/>
          <p:cNvSpPr/>
          <p:nvPr/>
        </p:nvSpPr>
        <p:spPr>
          <a:xfrm flipH="1" flipV="1">
            <a:off x="1073880" y="3653280"/>
            <a:ext cx="11520" cy="21128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3" name="TextBox 10"/>
          <p:cNvSpPr/>
          <p:nvPr/>
        </p:nvSpPr>
        <p:spPr>
          <a:xfrm>
            <a:off x="918720" y="2115720"/>
            <a:ext cx="3508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inverse Nachfragefunktion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bezeichnet den Preis in Abhängigkeit von der Menge.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Rectangle 20"/>
          <p:cNvSpPr/>
          <p:nvPr/>
        </p:nvSpPr>
        <p:spPr>
          <a:xfrm>
            <a:off x="7804080" y="5851080"/>
            <a:ext cx="118980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Rectangle 21"/>
          <p:cNvSpPr/>
          <p:nvPr/>
        </p:nvSpPr>
        <p:spPr>
          <a:xfrm>
            <a:off x="4046040" y="3752280"/>
            <a:ext cx="1010160" cy="27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 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Line 56"/>
          <p:cNvSpPr/>
          <p:nvPr/>
        </p:nvSpPr>
        <p:spPr>
          <a:xfrm>
            <a:off x="5140800" y="5766120"/>
            <a:ext cx="266292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7" name="Line 57"/>
          <p:cNvSpPr/>
          <p:nvPr/>
        </p:nvSpPr>
        <p:spPr>
          <a:xfrm flipH="1" flipV="1">
            <a:off x="5129280" y="3653280"/>
            <a:ext cx="11520" cy="211284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8" name="Freeform 7"/>
          <p:cNvSpPr/>
          <p:nvPr/>
        </p:nvSpPr>
        <p:spPr>
          <a:xfrm>
            <a:off x="1089000" y="3852720"/>
            <a:ext cx="1540800" cy="1890000"/>
          </a:xfrm>
          <a:custGeom>
            <a:avLst/>
            <a:gdLst>
              <a:gd name="textAreaLeft" fmla="*/ 0 w 1540800"/>
              <a:gd name="textAreaRight" fmla="*/ 1541160 w 1540800"/>
              <a:gd name="textAreaTop" fmla="*/ 0 h 1890000"/>
              <a:gd name="textAreaBottom" fmla="*/ 1890360 h 1890000"/>
            </a:gdLst>
            <a:ahLst/>
            <a:rect l="textAreaLeft" t="textAreaTop" r="textAreaRight" b="textAreaBottom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09" name="Freeform 15"/>
          <p:cNvSpPr/>
          <p:nvPr/>
        </p:nvSpPr>
        <p:spPr>
          <a:xfrm>
            <a:off x="5129640" y="4345920"/>
            <a:ext cx="2274840" cy="1419840"/>
          </a:xfrm>
          <a:custGeom>
            <a:avLst/>
            <a:gdLst>
              <a:gd name="textAreaLeft" fmla="*/ 0 w 2274840"/>
              <a:gd name="textAreaRight" fmla="*/ 2275200 w 2274840"/>
              <a:gd name="textAreaTop" fmla="*/ 0 h 1419840"/>
              <a:gd name="textAreaBottom" fmla="*/ 1420200 h 1419840"/>
            </a:gdLst>
            <a:ahLst/>
            <a:rect l="textAreaLeft" t="textAreaTop" r="textAreaRight" b="textAreaBottom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noFill/>
          <a:ln>
            <a:solidFill>
              <a:srgbClr val="00000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0" name="TextBox 67"/>
          <p:cNvSpPr/>
          <p:nvPr/>
        </p:nvSpPr>
        <p:spPr>
          <a:xfrm>
            <a:off x="4974120" y="2115720"/>
            <a:ext cx="34246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Nachfragefunktion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bezeichnet die Menge in Abhängigkeit vom Preis.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Organisatorisches: Lehrangebot 2/2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99040" y="1523880"/>
            <a:ext cx="8220600" cy="4571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Podcast</a:t>
            </a:r>
            <a:r>
              <a:rPr b="0" lang="de-DE" sz="2400" spc="-1" strike="noStrike">
                <a:solidFill>
                  <a:schemeClr val="dk1"/>
                </a:solidFill>
                <a:latin typeface="Arial"/>
              </a:rPr>
              <a:t>: 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Veröffentlichung immer eine Woche zeitversetzt zur Vorlesung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Kurze Aufbereitung der Vorlesungsinhalte 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Skript und Übungsaufgaben: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Aufgaben &amp; Musterlösungen online verfügbar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Sprechstunden: 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Direkte Fragestunde mit Tutor:innen (Anmeldung über ISIS erforderlich)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Ansprechpartner:innen: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WiMi Dr. Fabian Neumann betreut den Kurs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  <a:ea typeface="Noto Sans CJK SC"/>
              </a:rPr>
              <a:t>Undine Göttl, </a:t>
            </a: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Marie Schubert &amp; Simon Galle als Tutor*innen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Bitte Fragen über ISIS (Forum oder privat) stellen, nicht per Mail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roup 67"/>
          <p:cNvGrpSpPr/>
          <p:nvPr/>
        </p:nvGrpSpPr>
        <p:grpSpPr>
          <a:xfrm>
            <a:off x="2124000" y="1700280"/>
            <a:ext cx="2303280" cy="2015640"/>
            <a:chOff x="2124000" y="1700280"/>
            <a:chExt cx="2303280" cy="2015640"/>
          </a:xfrm>
        </p:grpSpPr>
        <p:sp>
          <p:nvSpPr>
            <p:cNvPr id="312" name="Freeform 63"/>
            <p:cNvSpPr/>
            <p:nvPr/>
          </p:nvSpPr>
          <p:spPr>
            <a:xfrm>
              <a:off x="2124000" y="1700280"/>
              <a:ext cx="2303280" cy="2015640"/>
            </a:xfrm>
            <a:custGeom>
              <a:avLst/>
              <a:gdLst>
                <a:gd name="textAreaLeft" fmla="*/ 0 w 2303280"/>
                <a:gd name="textAreaRight" fmla="*/ 2303640 w 2303280"/>
                <a:gd name="textAreaTop" fmla="*/ 0 h 2015640"/>
                <a:gd name="textAreaBottom" fmla="*/ 2016000 h 2015640"/>
              </a:gdLst>
              <a:ahLst/>
              <a:rect l="textAreaLeft" t="textAreaTop" r="textAreaRight" b="textAreaBottom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3" name="Rectangle 61"/>
            <p:cNvSpPr/>
            <p:nvPr/>
          </p:nvSpPr>
          <p:spPr>
            <a:xfrm>
              <a:off x="2556000" y="2708280"/>
              <a:ext cx="936360" cy="82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Konsu-menten-rente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4" name="Group 68"/>
          <p:cNvGrpSpPr/>
          <p:nvPr/>
        </p:nvGrpSpPr>
        <p:grpSpPr>
          <a:xfrm>
            <a:off x="2124000" y="3716280"/>
            <a:ext cx="2231640" cy="1657080"/>
            <a:chOff x="2124000" y="3716280"/>
            <a:chExt cx="2231640" cy="1657080"/>
          </a:xfrm>
        </p:grpSpPr>
        <p:sp>
          <p:nvSpPr>
            <p:cNvPr id="315" name="Freeform 64"/>
            <p:cNvSpPr/>
            <p:nvPr/>
          </p:nvSpPr>
          <p:spPr>
            <a:xfrm>
              <a:off x="2124000" y="3716280"/>
              <a:ext cx="2231640" cy="1657080"/>
            </a:xfrm>
            <a:custGeom>
              <a:avLst/>
              <a:gdLst>
                <a:gd name="textAreaLeft" fmla="*/ 0 w 2231640"/>
                <a:gd name="textAreaRight" fmla="*/ 2232000 w 2231640"/>
                <a:gd name="textAreaTop" fmla="*/ 0 h 1657080"/>
                <a:gd name="textAreaBottom" fmla="*/ 1657440 h 1657080"/>
              </a:gdLst>
              <a:ahLst/>
              <a:rect l="textAreaLeft" t="textAreaTop" r="textAreaRight" b="textAreaBottom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16" name="Rectangle 62"/>
            <p:cNvSpPr/>
            <p:nvPr/>
          </p:nvSpPr>
          <p:spPr>
            <a:xfrm>
              <a:off x="2556000" y="3860640"/>
              <a:ext cx="936360" cy="823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Produ-zenten-rente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17" name="Freeform 58"/>
          <p:cNvSpPr/>
          <p:nvPr/>
        </p:nvSpPr>
        <p:spPr>
          <a:xfrm>
            <a:off x="2598840" y="1539720"/>
            <a:ext cx="3260520" cy="3357360"/>
          </a:xfrm>
          <a:custGeom>
            <a:avLst/>
            <a:gdLst>
              <a:gd name="textAreaLeft" fmla="*/ 0 w 3260520"/>
              <a:gd name="textAreaRight" fmla="*/ 3260880 w 3260520"/>
              <a:gd name="textAreaTop" fmla="*/ 0 h 3357360"/>
              <a:gd name="textAreaBottom" fmla="*/ 3357720 h 335736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Gesetz von Angebot und Nachfrage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19" name="Line 15"/>
          <p:cNvSpPr/>
          <p:nvPr/>
        </p:nvSpPr>
        <p:spPr>
          <a:xfrm>
            <a:off x="4438440" y="3693960"/>
            <a:ext cx="1440" cy="2844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0" name="Freeform 17"/>
          <p:cNvSpPr/>
          <p:nvPr/>
        </p:nvSpPr>
        <p:spPr>
          <a:xfrm>
            <a:off x="4479840" y="3703680"/>
            <a:ext cx="1080" cy="4320"/>
          </a:xfrm>
          <a:custGeom>
            <a:avLst/>
            <a:gdLst>
              <a:gd name="textAreaLeft" fmla="*/ 0 w 1080"/>
              <a:gd name="textAreaRight" fmla="*/ 1440 w 1080"/>
              <a:gd name="textAreaTop" fmla="*/ 0 h 4320"/>
              <a:gd name="textAreaBottom" fmla="*/ 4680 h 432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1" name="Rectangle 20"/>
          <p:cNvSpPr/>
          <p:nvPr/>
        </p:nvSpPr>
        <p:spPr>
          <a:xfrm>
            <a:off x="1333440" y="1844640"/>
            <a:ext cx="7808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Rectangle 21"/>
          <p:cNvSpPr/>
          <p:nvPr/>
        </p:nvSpPr>
        <p:spPr>
          <a:xfrm>
            <a:off x="7238880" y="6019920"/>
            <a:ext cx="9396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Rectangle 25"/>
          <p:cNvSpPr/>
          <p:nvPr/>
        </p:nvSpPr>
        <p:spPr>
          <a:xfrm>
            <a:off x="5954760" y="4495680"/>
            <a:ext cx="2669760" cy="7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>
              <a:rPr sz="1400"/>
            </a:b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(abhängig von der</a:t>
            </a:r>
            <a:br>
              <a:rPr sz="1400"/>
            </a:b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Zahlungsbereitschaft)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Line 56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25" name="Line 57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326" name="Group 70"/>
          <p:cNvGrpSpPr/>
          <p:nvPr/>
        </p:nvGrpSpPr>
        <p:grpSpPr>
          <a:xfrm>
            <a:off x="397440" y="1989000"/>
            <a:ext cx="7896600" cy="4365720"/>
            <a:chOff x="397440" y="1989000"/>
            <a:chExt cx="7896600" cy="4365720"/>
          </a:xfrm>
        </p:grpSpPr>
        <p:sp>
          <p:nvSpPr>
            <p:cNvPr id="327" name="Freeform 60"/>
            <p:cNvSpPr/>
            <p:nvPr/>
          </p:nvSpPr>
          <p:spPr>
            <a:xfrm>
              <a:off x="2141640" y="1989000"/>
              <a:ext cx="3633480" cy="3400200"/>
            </a:xfrm>
            <a:custGeom>
              <a:avLst/>
              <a:gdLst>
                <a:gd name="textAreaLeft" fmla="*/ 0 w 3633480"/>
                <a:gd name="textAreaRight" fmla="*/ 3633840 w 3633480"/>
                <a:gd name="textAreaTop" fmla="*/ 0 h 3400200"/>
                <a:gd name="textAreaBottom" fmla="*/ 3400560 h 340020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8" name="Line 41"/>
            <p:cNvSpPr/>
            <p:nvPr/>
          </p:nvSpPr>
          <p:spPr>
            <a:xfrm>
              <a:off x="4419360" y="2590560"/>
              <a:ext cx="360" cy="335304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29" name="Rectangle 22"/>
            <p:cNvSpPr/>
            <p:nvPr/>
          </p:nvSpPr>
          <p:spPr>
            <a:xfrm>
              <a:off x="4303440" y="6026040"/>
              <a:ext cx="35748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0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0" name="Rectangle 23"/>
            <p:cNvSpPr/>
            <p:nvPr/>
          </p:nvSpPr>
          <p:spPr>
            <a:xfrm>
              <a:off x="397440" y="3543480"/>
              <a:ext cx="16027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lang="de-DE" sz="1900" spc="-1" strike="noStrike">
                  <a:solidFill>
                    <a:srgbClr val="c00000"/>
                  </a:solidFill>
                  <a:latin typeface="Arial"/>
                </a:rPr>
                <a:t>Marktpreis</a:t>
              </a:r>
              <a:r>
                <a:rPr b="1" i="1" lang="de-DE" sz="1900" spc="-1" strike="noStrike">
                  <a:solidFill>
                    <a:srgbClr val="c00000"/>
                  </a:solidFill>
                  <a:latin typeface="Arial"/>
                </a:rPr>
                <a:t> p</a:t>
              </a:r>
              <a:r>
                <a:rPr b="1" lang="de-DE" sz="1900" spc="-1" strike="noStrike" baseline="-25000">
                  <a:solidFill>
                    <a:srgbClr val="c00000"/>
                  </a:solidFill>
                  <a:latin typeface="Arial"/>
                </a:rPr>
                <a:t>0</a:t>
              </a:r>
              <a:r>
                <a:rPr b="1" i="1" lang="de-DE" sz="1900" spc="-1" strike="noStrike">
                  <a:solidFill>
                    <a:srgbClr val="c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1" name="Rectangle 19"/>
            <p:cNvSpPr/>
            <p:nvPr/>
          </p:nvSpPr>
          <p:spPr>
            <a:xfrm>
              <a:off x="4655160" y="3581280"/>
              <a:ext cx="2527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0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2" name="Freeform 27"/>
            <p:cNvSpPr/>
            <p:nvPr/>
          </p:nvSpPr>
          <p:spPr>
            <a:xfrm>
              <a:off x="4395960" y="3651120"/>
              <a:ext cx="83880" cy="83880"/>
            </a:xfrm>
            <a:custGeom>
              <a:avLst/>
              <a:gdLst>
                <a:gd name="textAreaLeft" fmla="*/ 0 w 83880"/>
                <a:gd name="textAreaRight" fmla="*/ 84240 w 83880"/>
                <a:gd name="textAreaTop" fmla="*/ 0 h 83880"/>
                <a:gd name="textAreaBottom" fmla="*/ 84240 h 8388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33" name="Rectangle 37"/>
            <p:cNvSpPr/>
            <p:nvPr/>
          </p:nvSpPr>
          <p:spPr>
            <a:xfrm>
              <a:off x="5726520" y="2362320"/>
              <a:ext cx="2567520" cy="701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Inverse Angebotsfunktion</a:t>
              </a:r>
              <a:br>
                <a:rPr sz="1400"/>
              </a:br>
              <a:r>
                <a:rPr b="0" lang="de-DE" sz="1400" spc="-1" strike="noStrike">
                  <a:solidFill>
                    <a:srgbClr val="000000"/>
                  </a:solidFill>
                  <a:latin typeface="Arial"/>
                </a:rPr>
                <a:t>(abhängig von den</a:t>
              </a:r>
              <a:br>
                <a:rPr sz="1400"/>
              </a:br>
              <a:r>
                <a:rPr b="0" lang="de-DE" sz="1400" spc="-1" strike="noStrike">
                  <a:solidFill>
                    <a:srgbClr val="000000"/>
                  </a:solidFill>
                  <a:latin typeface="Arial"/>
                </a:rPr>
                <a:t>Grenzkosten)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34" name="Line 40"/>
            <p:cNvSpPr/>
            <p:nvPr/>
          </p:nvSpPr>
          <p:spPr>
            <a:xfrm flipH="1">
              <a:off x="2109600" y="3706560"/>
              <a:ext cx="2286000" cy="360"/>
            </a:xfrm>
            <a:prstGeom prst="line">
              <a:avLst/>
            </a:prstGeom>
            <a:ln>
              <a:solidFill>
                <a:srgbClr val="b9005c"/>
              </a:solidFill>
              <a:rou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7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nodeType="clickEffect" fill="hold">
                      <p:stCondLst>
                        <p:cond delay="indefinite"/>
                      </p:stCondLst>
                      <p:childTnLst>
                        <p:par>
                          <p:cTn id="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1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Gesetz von Angebot und Nachfrage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336" name="Picture 5" descr=""/>
          <p:cNvPicPr/>
          <p:nvPr/>
        </p:nvPicPr>
        <p:blipFill>
          <a:blip r:embed="rId1"/>
          <a:stretch/>
        </p:blipFill>
        <p:spPr>
          <a:xfrm>
            <a:off x="0" y="2363040"/>
            <a:ext cx="4691520" cy="2712600"/>
          </a:xfrm>
          <a:prstGeom prst="rect">
            <a:avLst/>
          </a:prstGeom>
          <a:ln w="0">
            <a:noFill/>
          </a:ln>
        </p:spPr>
      </p:pic>
      <p:sp>
        <p:nvSpPr>
          <p:cNvPr id="337" name="Rectangle 3"/>
          <p:cNvSpPr/>
          <p:nvPr/>
        </p:nvSpPr>
        <p:spPr>
          <a:xfrm>
            <a:off x="4582440" y="1397880"/>
            <a:ext cx="4478760" cy="413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Hauptmerkmale: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Preis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und die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Menge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entstehen am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Schnittpunkt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der Angebots- und Nachfragefunktionen.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Hier wird genau so viel verkauft wie gekauft.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Wir haben eine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Allokation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zwischen Anbietenden und Verbrauchenden.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Einzelne Akteur:innen können den Preis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nicht beeinflussen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Preis entsteht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dezentral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, ohne eine zentrale Koordination des Preises.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Preis liegt über den Grenzkosten für alle angenommenen Anbietenden.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Der Preise liegt unter der Zahlungsbereitschaft für alle angenommenen Nachfragenden.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Wohlfahrt = Konsumentenrente + Produzentenrente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wird maximiert.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Gesetz von Angebot und Nachfrage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339" name="Picture 5" descr=""/>
          <p:cNvPicPr/>
          <p:nvPr/>
        </p:nvPicPr>
        <p:blipFill>
          <a:blip r:embed="rId1"/>
          <a:stretch/>
        </p:blipFill>
        <p:spPr>
          <a:xfrm>
            <a:off x="0" y="2363040"/>
            <a:ext cx="4691520" cy="2712600"/>
          </a:xfrm>
          <a:prstGeom prst="rect">
            <a:avLst/>
          </a:prstGeom>
          <a:ln w="0">
            <a:noFill/>
          </a:ln>
        </p:spPr>
      </p:pic>
      <p:sp>
        <p:nvSpPr>
          <p:cNvPr id="340" name="Rectangle 3"/>
          <p:cNvSpPr/>
          <p:nvPr/>
        </p:nvSpPr>
        <p:spPr>
          <a:xfrm>
            <a:off x="4979520" y="2095920"/>
            <a:ext cx="4071600" cy="391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Begriffe und Abkürzungen: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MCP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Market Clearing Price = markträumender Preis,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p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*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MCV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Market Clearing Volume = markträumende Menge,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de-DE" sz="1800" spc="-1" strike="noStrike" baseline="-25000">
                <a:solidFill>
                  <a:schemeClr val="dk1"/>
                </a:solidFill>
                <a:latin typeface="Arial"/>
              </a:rPr>
              <a:t>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*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KR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Konsumentenrente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PR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Produzentenrente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Wohlfahrt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= KR + PR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Angebot und Nachfrage: Beispiel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2" name="Rectangle 3"/>
          <p:cNvSpPr/>
          <p:nvPr/>
        </p:nvSpPr>
        <p:spPr>
          <a:xfrm>
            <a:off x="906480" y="1898640"/>
            <a:ext cx="7540920" cy="391860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Freeform 16383"/>
          <p:cNvSpPr/>
          <p:nvPr/>
        </p:nvSpPr>
        <p:spPr>
          <a:xfrm>
            <a:off x="6359760" y="3020760"/>
            <a:ext cx="1134720" cy="1119600"/>
          </a:xfrm>
          <a:custGeom>
            <a:avLst/>
            <a:gdLst>
              <a:gd name="textAreaLeft" fmla="*/ 0 w 1134720"/>
              <a:gd name="textAreaRight" fmla="*/ 1135080 w 1134720"/>
              <a:gd name="textAreaTop" fmla="*/ 0 h 1119600"/>
              <a:gd name="textAreaBottom" fmla="*/ 1119960 h 1119600"/>
            </a:gdLst>
            <a:ahLst/>
            <a:rect l="textAreaLeft" t="textAreaTop" r="textAreaRight" b="textAreaBottom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4" name="Freeform 2"/>
          <p:cNvSpPr/>
          <p:nvPr/>
        </p:nvSpPr>
        <p:spPr>
          <a:xfrm>
            <a:off x="3440880" y="1869480"/>
            <a:ext cx="1109160" cy="2198160"/>
          </a:xfrm>
          <a:custGeom>
            <a:avLst/>
            <a:gdLst>
              <a:gd name="textAreaLeft" fmla="*/ 0 w 1109160"/>
              <a:gd name="textAreaRight" fmla="*/ 1109520 w 1109160"/>
              <a:gd name="textAreaTop" fmla="*/ 0 h 2198160"/>
              <a:gd name="textAreaBottom" fmla="*/ 2198520 h 2198160"/>
            </a:gdLst>
            <a:ahLst/>
            <a:rect l="textAreaLeft" t="textAreaTop" r="textAreaRight" b="textAreaBottom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Wohlfahrt, Nutzen und Kosten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346" name="Group 67"/>
          <p:cNvGrpSpPr/>
          <p:nvPr/>
        </p:nvGrpSpPr>
        <p:grpSpPr>
          <a:xfrm>
            <a:off x="750240" y="1892160"/>
            <a:ext cx="1117440" cy="1072080"/>
            <a:chOff x="750240" y="1892160"/>
            <a:chExt cx="1117440" cy="1072080"/>
          </a:xfrm>
        </p:grpSpPr>
        <p:sp>
          <p:nvSpPr>
            <p:cNvPr id="347" name="Freeform 63"/>
            <p:cNvSpPr/>
            <p:nvPr/>
          </p:nvSpPr>
          <p:spPr>
            <a:xfrm>
              <a:off x="750240" y="1892160"/>
              <a:ext cx="1117440" cy="1072080"/>
            </a:xfrm>
            <a:custGeom>
              <a:avLst/>
              <a:gdLst>
                <a:gd name="textAreaLeft" fmla="*/ 0 w 1117440"/>
                <a:gd name="textAreaRight" fmla="*/ 1117800 w 1117440"/>
                <a:gd name="textAreaTop" fmla="*/ 0 h 1072080"/>
                <a:gd name="textAreaBottom" fmla="*/ 1072440 h 1072080"/>
              </a:gdLst>
              <a:ahLst/>
              <a:rect l="textAreaLeft" t="textAreaTop" r="textAreaRight" b="textAreaBottom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48" name="Rectangle 61"/>
            <p:cNvSpPr/>
            <p:nvPr/>
          </p:nvSpPr>
          <p:spPr>
            <a:xfrm>
              <a:off x="959760" y="2428560"/>
              <a:ext cx="454320" cy="45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000000"/>
                  </a:solidFill>
                  <a:latin typeface="Arial"/>
                </a:rPr>
                <a:t>Konsu-menten-rente</a:t>
              </a:r>
              <a:endParaRPr b="0" lang="en-GB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9" name="Group 68"/>
          <p:cNvGrpSpPr/>
          <p:nvPr/>
        </p:nvGrpSpPr>
        <p:grpSpPr>
          <a:xfrm>
            <a:off x="750240" y="2964960"/>
            <a:ext cx="1082880" cy="881280"/>
            <a:chOff x="750240" y="2964960"/>
            <a:chExt cx="1082880" cy="881280"/>
          </a:xfrm>
        </p:grpSpPr>
        <p:sp>
          <p:nvSpPr>
            <p:cNvPr id="350" name="Freeform 64"/>
            <p:cNvSpPr/>
            <p:nvPr/>
          </p:nvSpPr>
          <p:spPr>
            <a:xfrm>
              <a:off x="750240" y="2964960"/>
              <a:ext cx="1082880" cy="881280"/>
            </a:xfrm>
            <a:custGeom>
              <a:avLst/>
              <a:gdLst>
                <a:gd name="textAreaLeft" fmla="*/ 0 w 1082880"/>
                <a:gd name="textAreaRight" fmla="*/ 1083240 w 1082880"/>
                <a:gd name="textAreaTop" fmla="*/ 0 h 881280"/>
                <a:gd name="textAreaBottom" fmla="*/ 881640 h 881280"/>
              </a:gdLst>
              <a:ahLst/>
              <a:rect l="textAreaLeft" t="textAreaTop" r="textAreaRight" b="textAreaBottom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1" name="Rectangle 62"/>
            <p:cNvSpPr/>
            <p:nvPr/>
          </p:nvSpPr>
          <p:spPr>
            <a:xfrm>
              <a:off x="959760" y="3041640"/>
              <a:ext cx="454320" cy="45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000000"/>
                  </a:solidFill>
                  <a:latin typeface="Arial"/>
                </a:rPr>
                <a:t>Produ-zenten-rente</a:t>
              </a:r>
              <a:endParaRPr b="0" lang="en-GB" sz="1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52" name="Freeform 58"/>
          <p:cNvSpPr/>
          <p:nvPr/>
        </p:nvSpPr>
        <p:spPr>
          <a:xfrm>
            <a:off x="980640" y="1806840"/>
            <a:ext cx="1581840" cy="1785600"/>
          </a:xfrm>
          <a:custGeom>
            <a:avLst/>
            <a:gdLst>
              <a:gd name="textAreaLeft" fmla="*/ 0 w 1581840"/>
              <a:gd name="textAreaRight" fmla="*/ 1582200 w 1581840"/>
              <a:gd name="textAreaTop" fmla="*/ 0 h 1785600"/>
              <a:gd name="textAreaBottom" fmla="*/ 1785960 h 178560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3" name="Line 15"/>
          <p:cNvSpPr/>
          <p:nvPr/>
        </p:nvSpPr>
        <p:spPr>
          <a:xfrm>
            <a:off x="1873440" y="2952720"/>
            <a:ext cx="720" cy="1512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880" bIns="-298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4" name="Freeform 17"/>
          <p:cNvSpPr/>
          <p:nvPr/>
        </p:nvSpPr>
        <p:spPr>
          <a:xfrm>
            <a:off x="1893600" y="2958120"/>
            <a:ext cx="360" cy="2160"/>
          </a:xfrm>
          <a:custGeom>
            <a:avLst/>
            <a:gdLst>
              <a:gd name="textAreaLeft" fmla="*/ 0 w 360"/>
              <a:gd name="textAreaRight" fmla="*/ 720 w 360"/>
              <a:gd name="textAreaTop" fmla="*/ 0 h 2160"/>
              <a:gd name="textAreaBottom" fmla="*/ 2520 h 216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5" name="Line 56"/>
          <p:cNvSpPr/>
          <p:nvPr/>
        </p:nvSpPr>
        <p:spPr>
          <a:xfrm flipV="1">
            <a:off x="754560" y="4047840"/>
            <a:ext cx="1896120" cy="2052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56" name="Line 57"/>
          <p:cNvSpPr/>
          <p:nvPr/>
        </p:nvSpPr>
        <p:spPr>
          <a:xfrm flipV="1">
            <a:off x="754560" y="1879560"/>
            <a:ext cx="360" cy="2188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357" name="Group 70"/>
          <p:cNvGrpSpPr/>
          <p:nvPr/>
        </p:nvGrpSpPr>
        <p:grpSpPr>
          <a:xfrm>
            <a:off x="743040" y="2045880"/>
            <a:ext cx="1778760" cy="1808640"/>
            <a:chOff x="743040" y="2045880"/>
            <a:chExt cx="1778760" cy="1808640"/>
          </a:xfrm>
        </p:grpSpPr>
        <p:sp>
          <p:nvSpPr>
            <p:cNvPr id="358" name="Freeform 60"/>
            <p:cNvSpPr/>
            <p:nvPr/>
          </p:nvSpPr>
          <p:spPr>
            <a:xfrm>
              <a:off x="758880" y="2045880"/>
              <a:ext cx="1762920" cy="1808640"/>
            </a:xfrm>
            <a:custGeom>
              <a:avLst/>
              <a:gdLst>
                <a:gd name="textAreaLeft" fmla="*/ 0 w 1762920"/>
                <a:gd name="textAreaRight" fmla="*/ 1763280 w 1762920"/>
                <a:gd name="textAreaTop" fmla="*/ 0 h 1808640"/>
                <a:gd name="textAreaBottom" fmla="*/ 1809000 h 1808640"/>
              </a:gdLst>
              <a:ahLst/>
              <a:rect l="textAreaLeft" t="textAreaTop" r="textAreaRight" b="textAreaBottom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59" name="Freeform 27"/>
            <p:cNvSpPr/>
            <p:nvPr/>
          </p:nvSpPr>
          <p:spPr>
            <a:xfrm>
              <a:off x="1852560" y="2930040"/>
              <a:ext cx="40320" cy="44280"/>
            </a:xfrm>
            <a:custGeom>
              <a:avLst/>
              <a:gdLst>
                <a:gd name="textAreaLeft" fmla="*/ 0 w 40320"/>
                <a:gd name="textAreaRight" fmla="*/ 40680 w 40320"/>
                <a:gd name="textAreaTop" fmla="*/ 0 h 44280"/>
                <a:gd name="textAreaBottom" fmla="*/ 44640 h 4428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360" name="Line 40"/>
            <p:cNvSpPr/>
            <p:nvPr/>
          </p:nvSpPr>
          <p:spPr>
            <a:xfrm flipH="1">
              <a:off x="743040" y="2959560"/>
              <a:ext cx="1109520" cy="360"/>
            </a:xfrm>
            <a:prstGeom prst="line">
              <a:avLst/>
            </a:prstGeom>
            <a:ln>
              <a:solidFill>
                <a:srgbClr val="b9005c"/>
              </a:solidFill>
              <a:rou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Times New Roman"/>
              </a:endParaRPr>
            </a:p>
          </p:txBody>
        </p:sp>
      </p:grpSp>
      <p:sp>
        <p:nvSpPr>
          <p:cNvPr id="361" name="Line 15"/>
          <p:cNvSpPr/>
          <p:nvPr/>
        </p:nvSpPr>
        <p:spPr>
          <a:xfrm>
            <a:off x="7474680" y="3038040"/>
            <a:ext cx="720" cy="1512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880" bIns="-2988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2" name="Freeform 17"/>
          <p:cNvSpPr/>
          <p:nvPr/>
        </p:nvSpPr>
        <p:spPr>
          <a:xfrm>
            <a:off x="7494840" y="3043440"/>
            <a:ext cx="360" cy="2160"/>
          </a:xfrm>
          <a:custGeom>
            <a:avLst/>
            <a:gdLst>
              <a:gd name="textAreaLeft" fmla="*/ 0 w 360"/>
              <a:gd name="textAreaRight" fmla="*/ 720 w 360"/>
              <a:gd name="textAreaTop" fmla="*/ 0 h 2160"/>
              <a:gd name="textAreaBottom" fmla="*/ 2520 h 216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3" name="Line 56"/>
          <p:cNvSpPr/>
          <p:nvPr/>
        </p:nvSpPr>
        <p:spPr>
          <a:xfrm>
            <a:off x="6356160" y="4153680"/>
            <a:ext cx="199656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4" name="Line 57"/>
          <p:cNvSpPr/>
          <p:nvPr/>
        </p:nvSpPr>
        <p:spPr>
          <a:xfrm flipV="1">
            <a:off x="6356160" y="1964880"/>
            <a:ext cx="360" cy="2188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5" name="Freeform 60"/>
          <p:cNvSpPr/>
          <p:nvPr/>
        </p:nvSpPr>
        <p:spPr>
          <a:xfrm>
            <a:off x="6360120" y="2131200"/>
            <a:ext cx="1762920" cy="1808640"/>
          </a:xfrm>
          <a:custGeom>
            <a:avLst/>
            <a:gdLst>
              <a:gd name="textAreaLeft" fmla="*/ 0 w 1762920"/>
              <a:gd name="textAreaRight" fmla="*/ 1763280 w 1762920"/>
              <a:gd name="textAreaTop" fmla="*/ 0 h 1808640"/>
              <a:gd name="textAreaBottom" fmla="*/ 1809000 h 180864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6" name="Freeform 58"/>
          <p:cNvSpPr/>
          <p:nvPr/>
        </p:nvSpPr>
        <p:spPr>
          <a:xfrm>
            <a:off x="3678120" y="1809720"/>
            <a:ext cx="1581840" cy="1785600"/>
          </a:xfrm>
          <a:custGeom>
            <a:avLst/>
            <a:gdLst>
              <a:gd name="textAreaLeft" fmla="*/ 0 w 1581840"/>
              <a:gd name="textAreaRight" fmla="*/ 1582200 w 1581840"/>
              <a:gd name="textAreaTop" fmla="*/ 0 h 1785600"/>
              <a:gd name="textAreaBottom" fmla="*/ 1785960 h 178560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7" name="Line 15"/>
          <p:cNvSpPr/>
          <p:nvPr/>
        </p:nvSpPr>
        <p:spPr>
          <a:xfrm>
            <a:off x="4570920" y="2955240"/>
            <a:ext cx="720" cy="15480"/>
          </a:xfrm>
          <a:prstGeom prst="line">
            <a:avLst/>
          </a:prstGeom>
          <a:ln w="793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8" name="Freeform 17"/>
          <p:cNvSpPr/>
          <p:nvPr/>
        </p:nvSpPr>
        <p:spPr>
          <a:xfrm>
            <a:off x="4591080" y="2960640"/>
            <a:ext cx="360" cy="2160"/>
          </a:xfrm>
          <a:custGeom>
            <a:avLst/>
            <a:gdLst>
              <a:gd name="textAreaLeft" fmla="*/ 0 w 360"/>
              <a:gd name="textAreaRight" fmla="*/ 720 w 360"/>
              <a:gd name="textAreaTop" fmla="*/ 0 h 2160"/>
              <a:gd name="textAreaBottom" fmla="*/ 2520 h 2160"/>
            </a:gdLst>
            <a:ahLst/>
            <a:rect l="textAreaLeft" t="textAreaTop" r="textAreaRight" b="textAreaBottom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2480" bIns="-4248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69" name="Line 56"/>
          <p:cNvSpPr/>
          <p:nvPr/>
        </p:nvSpPr>
        <p:spPr>
          <a:xfrm>
            <a:off x="3452400" y="4070880"/>
            <a:ext cx="19134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0" name="Line 57"/>
          <p:cNvSpPr/>
          <p:nvPr/>
        </p:nvSpPr>
        <p:spPr>
          <a:xfrm flipV="1">
            <a:off x="3452400" y="1882080"/>
            <a:ext cx="360" cy="2188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1" name="Freeform 16388"/>
          <p:cNvSpPr/>
          <p:nvPr/>
        </p:nvSpPr>
        <p:spPr>
          <a:xfrm>
            <a:off x="1869840" y="2948760"/>
            <a:ext cx="360" cy="1099080"/>
          </a:xfrm>
          <a:custGeom>
            <a:avLst/>
            <a:gdLst>
              <a:gd name="textAreaLeft" fmla="*/ 0 w 360"/>
              <a:gd name="textAreaRight" fmla="*/ 720 w 360"/>
              <a:gd name="textAreaTop" fmla="*/ 0 h 1099080"/>
              <a:gd name="textAreaBottom" fmla="*/ 1099440 h 1099080"/>
            </a:gdLst>
            <a:ahLst/>
            <a:rect l="textAreaLeft" t="textAreaTop" r="textAreaRight" b="textAreaBottom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2" name="Freeform 79"/>
          <p:cNvSpPr/>
          <p:nvPr/>
        </p:nvSpPr>
        <p:spPr>
          <a:xfrm>
            <a:off x="7474680" y="3035880"/>
            <a:ext cx="360" cy="1099080"/>
          </a:xfrm>
          <a:custGeom>
            <a:avLst/>
            <a:gdLst>
              <a:gd name="textAreaLeft" fmla="*/ 0 w 360"/>
              <a:gd name="textAreaRight" fmla="*/ 720 w 360"/>
              <a:gd name="textAreaTop" fmla="*/ 0 h 1099080"/>
              <a:gd name="textAreaBottom" fmla="*/ 1099440 h 1099080"/>
            </a:gdLst>
            <a:ahLst/>
            <a:rect l="textAreaLeft" t="textAreaTop" r="textAreaRight" b="textAreaBottom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3" name="Freeform 80"/>
          <p:cNvSpPr/>
          <p:nvPr/>
        </p:nvSpPr>
        <p:spPr>
          <a:xfrm flipH="1">
            <a:off x="4491360" y="2963160"/>
            <a:ext cx="45360" cy="1099080"/>
          </a:xfrm>
          <a:custGeom>
            <a:avLst/>
            <a:gdLst>
              <a:gd name="textAreaLeft" fmla="*/ 360 w 45360"/>
              <a:gd name="textAreaRight" fmla="*/ 46080 w 45360"/>
              <a:gd name="textAreaTop" fmla="*/ 0 h 1099080"/>
              <a:gd name="textAreaBottom" fmla="*/ 1099440 h 1099080"/>
            </a:gdLst>
            <a:ahLst/>
            <a:rect l="textAreaLeft" t="textAreaTop" r="textAreaRight" b="textAreaBottom"/>
            <a:pathLst>
              <a:path w="0"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4" name="TextBox 83"/>
          <p:cNvSpPr/>
          <p:nvPr/>
        </p:nvSpPr>
        <p:spPr>
          <a:xfrm>
            <a:off x="959760" y="4540680"/>
            <a:ext cx="7795800" cy="170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Wohlfahrt            =               Nutzen                   -       variable Kosten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NB: </a:t>
            </a: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Variable Kosten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sind Kosten, die von der produzierten Menge abhängen.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als Gleichgewicht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76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TextBox 17"/>
          <p:cNvSpPr/>
          <p:nvPr/>
        </p:nvSpPr>
        <p:spPr>
          <a:xfrm>
            <a:off x="814320" y="1455840"/>
            <a:ext cx="779580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Oft wird die Preisbildung als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„Gleichgewicht“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bezeichnet, weil die „Kräfte“ (Angebot und Nachfrage) gleich sind.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stabiles Gleichgewicht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wird in der Physik als „Zustand, der stabil gegenüber Störungen ist,“ definiert.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Negatives Feedback: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bei Störung kehrt zum originalen Zustand zurück.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Wirtschaftswissenschaften: „Marktakteure haben keine Veranlassung, ihr Marktverhalten zu ändern, weil sie sich optimal an die relevanten Marktdaten angepasst haben“.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8" name="Picture 1" descr=""/>
          <p:cNvPicPr/>
          <p:nvPr/>
        </p:nvPicPr>
        <p:blipFill>
          <a:blip r:embed="rId1"/>
          <a:stretch/>
        </p:blipFill>
        <p:spPr>
          <a:xfrm>
            <a:off x="5926680" y="3790080"/>
            <a:ext cx="2265480" cy="2265480"/>
          </a:xfrm>
          <a:prstGeom prst="rect">
            <a:avLst/>
          </a:prstGeom>
          <a:ln w="0">
            <a:noFill/>
          </a:ln>
        </p:spPr>
      </p:pic>
      <p:pic>
        <p:nvPicPr>
          <p:cNvPr id="379" name="Picture 2" descr=""/>
          <p:cNvPicPr/>
          <p:nvPr/>
        </p:nvPicPr>
        <p:blipFill>
          <a:blip r:embed="rId2"/>
          <a:stretch/>
        </p:blipFill>
        <p:spPr>
          <a:xfrm>
            <a:off x="1212480" y="3790080"/>
            <a:ext cx="3113640" cy="2311200"/>
          </a:xfrm>
          <a:prstGeom prst="rect">
            <a:avLst/>
          </a:prstGeom>
          <a:ln w="0">
            <a:noFill/>
          </a:ln>
        </p:spPr>
      </p:pic>
      <p:sp>
        <p:nvSpPr>
          <p:cNvPr id="380" name="TextBox 16"/>
          <p:cNvSpPr/>
          <p:nvPr/>
        </p:nvSpPr>
        <p:spPr>
          <a:xfrm>
            <a:off x="1212480" y="6090120"/>
            <a:ext cx="38217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Mitte: stabiles Gleichgewicht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Box 18"/>
          <p:cNvSpPr/>
          <p:nvPr/>
        </p:nvSpPr>
        <p:spPr>
          <a:xfrm>
            <a:off x="5690880" y="6090120"/>
            <a:ext cx="382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instabiles Gleichgewicht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1705680" y="380880"/>
            <a:ext cx="6904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Die Rolle von Wettbewerb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3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TextBox 17"/>
          <p:cNvSpPr/>
          <p:nvPr/>
        </p:nvSpPr>
        <p:spPr>
          <a:xfrm>
            <a:off x="814320" y="1455840"/>
            <a:ext cx="779580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Konkurrenz um die Gunst der Nachfragenden schafft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Anreize, die Preise zu senken und Produkte zu verbessern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ansonsten wird man vom Markt nicht angenommen. Firmen müssen ständig kostengünstigere Produktionsmethoden finden =&gt;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Anreize für Innovation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. Der Wettbewerb kann weltverändernde Dynamiken entfesseln.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Picture 3" descr=""/>
          <p:cNvPicPr/>
          <p:nvPr/>
        </p:nvPicPr>
        <p:blipFill>
          <a:blip r:embed="rId1"/>
          <a:stretch/>
        </p:blipFill>
        <p:spPr>
          <a:xfrm>
            <a:off x="1980000" y="3060000"/>
            <a:ext cx="5901120" cy="346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Freeform 58"/>
          <p:cNvSpPr/>
          <p:nvPr/>
        </p:nvSpPr>
        <p:spPr>
          <a:xfrm>
            <a:off x="4892040" y="1478520"/>
            <a:ext cx="1271880" cy="4312080"/>
          </a:xfrm>
          <a:custGeom>
            <a:avLst/>
            <a:gdLst>
              <a:gd name="textAreaLeft" fmla="*/ 0 w 1271880"/>
              <a:gd name="textAreaRight" fmla="*/ 1272240 w 1271880"/>
              <a:gd name="textAreaTop" fmla="*/ 0 h 4312080"/>
              <a:gd name="textAreaBottom" fmla="*/ 4312440 h 431208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Salz, Wasser, Mehl, usw.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88" name="Rectangle 20"/>
          <p:cNvSpPr/>
          <p:nvPr/>
        </p:nvSpPr>
        <p:spPr>
          <a:xfrm>
            <a:off x="1333440" y="1844640"/>
            <a:ext cx="7808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Rectangle 21"/>
          <p:cNvSpPr/>
          <p:nvPr/>
        </p:nvSpPr>
        <p:spPr>
          <a:xfrm>
            <a:off x="7238880" y="6019920"/>
            <a:ext cx="9396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Line 56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1" name="Line 57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2" name="Freeform 60"/>
          <p:cNvSpPr/>
          <p:nvPr/>
        </p:nvSpPr>
        <p:spPr>
          <a:xfrm>
            <a:off x="2141640" y="4897440"/>
            <a:ext cx="6163920" cy="491760"/>
          </a:xfrm>
          <a:custGeom>
            <a:avLst/>
            <a:gdLst>
              <a:gd name="textAreaLeft" fmla="*/ 0 w 6163920"/>
              <a:gd name="textAreaRight" fmla="*/ 6164280 w 6163920"/>
              <a:gd name="textAreaTop" fmla="*/ 0 h 491760"/>
              <a:gd name="textAreaBottom" fmla="*/ 492120 h 49176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3" name="Line 41"/>
          <p:cNvSpPr/>
          <p:nvPr/>
        </p:nvSpPr>
        <p:spPr>
          <a:xfrm>
            <a:off x="5888520" y="5148000"/>
            <a:ext cx="360" cy="64296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394" name="Rectangle 22"/>
          <p:cNvSpPr/>
          <p:nvPr/>
        </p:nvSpPr>
        <p:spPr>
          <a:xfrm>
            <a:off x="5798880" y="5999760"/>
            <a:ext cx="35748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Rectangle 23"/>
          <p:cNvSpPr/>
          <p:nvPr/>
        </p:nvSpPr>
        <p:spPr>
          <a:xfrm>
            <a:off x="353160" y="4897440"/>
            <a:ext cx="16027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9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lang="de-DE" sz="19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Line 40"/>
          <p:cNvSpPr/>
          <p:nvPr/>
        </p:nvSpPr>
        <p:spPr>
          <a:xfrm flipH="1">
            <a:off x="2133360" y="5148000"/>
            <a:ext cx="3755160" cy="12600"/>
          </a:xfrm>
          <a:prstGeom prst="line">
            <a:avLst/>
          </a:prstGeom>
          <a:ln>
            <a:solidFill>
              <a:srgbClr val="b9005c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-32400" bIns="-324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97" name="Rectangle 37"/>
          <p:cNvSpPr/>
          <p:nvPr/>
        </p:nvSpPr>
        <p:spPr>
          <a:xfrm>
            <a:off x="6424920" y="4537080"/>
            <a:ext cx="256752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Angebotsfunktion</a:t>
            </a:r>
            <a:br>
              <a:rPr sz="14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Rectangle 37"/>
          <p:cNvSpPr/>
          <p:nvPr/>
        </p:nvSpPr>
        <p:spPr>
          <a:xfrm>
            <a:off x="5130000" y="1498680"/>
            <a:ext cx="266976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>
              <a:rPr sz="14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Freeform 58"/>
          <p:cNvSpPr/>
          <p:nvPr/>
        </p:nvSpPr>
        <p:spPr>
          <a:xfrm>
            <a:off x="2153160" y="1844640"/>
            <a:ext cx="5820120" cy="3946320"/>
          </a:xfrm>
          <a:custGeom>
            <a:avLst/>
            <a:gdLst>
              <a:gd name="textAreaLeft" fmla="*/ 0 w 5820120"/>
              <a:gd name="textAreaRight" fmla="*/ 5820480 w 5820120"/>
              <a:gd name="textAreaTop" fmla="*/ 0 h 3946320"/>
              <a:gd name="textAreaBottom" fmla="*/ 3946680 h 394632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Beispiele: Saphiren, 100 qm Wohnungen in Berlin-Mitte, usw.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1" name="Rectangle 20"/>
          <p:cNvSpPr/>
          <p:nvPr/>
        </p:nvSpPr>
        <p:spPr>
          <a:xfrm>
            <a:off x="1333440" y="1844640"/>
            <a:ext cx="78084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Rectangle 21"/>
          <p:cNvSpPr/>
          <p:nvPr/>
        </p:nvSpPr>
        <p:spPr>
          <a:xfrm>
            <a:off x="7238880" y="6019920"/>
            <a:ext cx="9396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Line 56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4" name="Line 57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5" name="Freeform 60"/>
          <p:cNvSpPr/>
          <p:nvPr/>
        </p:nvSpPr>
        <p:spPr>
          <a:xfrm>
            <a:off x="2152800" y="1472040"/>
            <a:ext cx="1010880" cy="2450160"/>
          </a:xfrm>
          <a:custGeom>
            <a:avLst/>
            <a:gdLst>
              <a:gd name="textAreaLeft" fmla="*/ 0 w 1010880"/>
              <a:gd name="textAreaRight" fmla="*/ 1011240 w 1010880"/>
              <a:gd name="textAreaTop" fmla="*/ 0 h 2450160"/>
              <a:gd name="textAreaBottom" fmla="*/ 2450520 h 245016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6" name="Line 41"/>
          <p:cNvSpPr/>
          <p:nvPr/>
        </p:nvSpPr>
        <p:spPr>
          <a:xfrm>
            <a:off x="2853360" y="2520720"/>
            <a:ext cx="19800" cy="327024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07" name="Rectangle 22"/>
          <p:cNvSpPr/>
          <p:nvPr/>
        </p:nvSpPr>
        <p:spPr>
          <a:xfrm>
            <a:off x="2798280" y="5922000"/>
            <a:ext cx="35748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Rectangle 23"/>
          <p:cNvSpPr/>
          <p:nvPr/>
        </p:nvSpPr>
        <p:spPr>
          <a:xfrm>
            <a:off x="405720" y="2374920"/>
            <a:ext cx="16027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lang="de-DE" sz="1900" spc="-1" strike="noStrike">
                <a:solidFill>
                  <a:srgbClr val="c00000"/>
                </a:solidFill>
                <a:latin typeface="Arial"/>
              </a:rPr>
              <a:t>Marktpreis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 p</a:t>
            </a:r>
            <a:r>
              <a:rPr b="1" lang="de-DE" sz="1900" spc="-1" strike="noStrike" baseline="-25000">
                <a:solidFill>
                  <a:srgbClr val="c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c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Line 40"/>
          <p:cNvSpPr/>
          <p:nvPr/>
        </p:nvSpPr>
        <p:spPr>
          <a:xfrm flipH="1" flipV="1">
            <a:off x="2114280" y="2520720"/>
            <a:ext cx="720360" cy="4680"/>
          </a:xfrm>
          <a:prstGeom prst="line">
            <a:avLst/>
          </a:prstGeom>
          <a:ln>
            <a:solidFill>
              <a:srgbClr val="b9005c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-40320" bIns="-4032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10" name="Rectangle 37"/>
          <p:cNvSpPr/>
          <p:nvPr/>
        </p:nvSpPr>
        <p:spPr>
          <a:xfrm>
            <a:off x="3370680" y="1430280"/>
            <a:ext cx="256752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Angebotsfunktion</a:t>
            </a:r>
            <a:br>
              <a:rPr sz="14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Rectangle 37"/>
          <p:cNvSpPr/>
          <p:nvPr/>
        </p:nvSpPr>
        <p:spPr>
          <a:xfrm>
            <a:off x="5437440" y="4043160"/>
            <a:ext cx="266976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Inverse Nachfragefunktion</a:t>
            </a:r>
            <a:br>
              <a:rPr sz="1400"/>
            </a:b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659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- Stromerzeugung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413" name="Picture 3" descr=""/>
          <p:cNvPicPr/>
          <p:nvPr/>
        </p:nvPicPr>
        <p:blipFill>
          <a:blip r:embed="rId1"/>
          <a:stretch/>
        </p:blipFill>
        <p:spPr>
          <a:xfrm>
            <a:off x="1641600" y="1953360"/>
            <a:ext cx="6192720" cy="4644360"/>
          </a:xfrm>
          <a:prstGeom prst="rect">
            <a:avLst/>
          </a:prstGeom>
          <a:ln w="0">
            <a:noFill/>
          </a:ln>
        </p:spPr>
      </p:pic>
      <p:sp>
        <p:nvSpPr>
          <p:cNvPr id="414" name="Rectangle 1"/>
          <p:cNvSpPr/>
          <p:nvPr/>
        </p:nvSpPr>
        <p:spPr>
          <a:xfrm>
            <a:off x="895320" y="1342800"/>
            <a:ext cx="7991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Strom: „Merit Order“ (Einsatzreihenfolge von Kraftwerken) bestimmt Angebot. Markträumender Preis hängt von (unelastischem) Verbrauch ab.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960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Organisatorisches: Prüfungen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988560" y="1642320"/>
            <a:ext cx="7686720" cy="5017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Hausaufgaben: 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Pro Semester 4 Hausaufgaben (insgesamt 116 Punkte zu erreichen) 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HA-1: 22 Punkte 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HA-2: 33 Punkte 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HA-3: 36 Punkte 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Arial"/>
              <a:buChar char="•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HA-4: 25 Punkte 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HA-Kriterium: 50% der Gesamtpunkte sind für die Zulassung zur Klausur erforderlich (mind. 58 Punkte) 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Die erreichten Punkte zählen nicht zur Modulnote 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2400" spc="-1" strike="noStrike">
                <a:solidFill>
                  <a:schemeClr val="dk1"/>
                </a:solidFill>
                <a:latin typeface="Arial"/>
              </a:rPr>
              <a:t>Klausur: </a:t>
            </a:r>
            <a:endParaRPr b="0" lang="en-US" sz="24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90-minütige schriftliche Klausur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00"/>
              </a:spcBef>
              <a:buClr>
                <a:srgbClr val="cc33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Arial"/>
              </a:rPr>
              <a:t>Ersttermin: Mi. 04.03.2026, 10:30 Uhr, Raum H 0104 Zweittermin: Di. 07.04.2026, 13:30 Uhr, Raum H 0104</a:t>
            </a:r>
            <a:endParaRPr b="0" lang="en-US" sz="20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659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– Ohne Wind &amp; Solar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416" name="Picture 2" descr=""/>
          <p:cNvPicPr/>
          <p:nvPr/>
        </p:nvPicPr>
        <p:blipFill>
          <a:blip r:embed="rId1"/>
          <a:stretch/>
        </p:blipFill>
        <p:spPr>
          <a:xfrm>
            <a:off x="1413000" y="1927440"/>
            <a:ext cx="6525000" cy="4893840"/>
          </a:xfrm>
          <a:prstGeom prst="rect">
            <a:avLst/>
          </a:prstGeom>
          <a:ln w="0">
            <a:noFill/>
          </a:ln>
        </p:spPr>
      </p:pic>
      <p:sp>
        <p:nvSpPr>
          <p:cNvPr id="417" name="Rectangle 1"/>
          <p:cNvSpPr/>
          <p:nvPr/>
        </p:nvSpPr>
        <p:spPr>
          <a:xfrm>
            <a:off x="895320" y="1342800"/>
            <a:ext cx="7991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Wind und Solar haben keine Brennstoffkosten und tauchen am Anfang auf. Ohne Wind und Solar sind die Preise auf dem Markt höher.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659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Preisbildung – Mit Wind &amp; Solar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419" name="Picture 1" descr=""/>
          <p:cNvPicPr/>
          <p:nvPr/>
        </p:nvPicPr>
        <p:blipFill>
          <a:blip r:embed="rId1"/>
          <a:stretch/>
        </p:blipFill>
        <p:spPr>
          <a:xfrm>
            <a:off x="1132560" y="1854720"/>
            <a:ext cx="6670440" cy="5002920"/>
          </a:xfrm>
          <a:prstGeom prst="rect">
            <a:avLst/>
          </a:prstGeom>
          <a:ln w="0">
            <a:noFill/>
          </a:ln>
        </p:spPr>
      </p:pic>
      <p:sp>
        <p:nvSpPr>
          <p:cNvPr id="420" name="Rectangle 1"/>
          <p:cNvSpPr/>
          <p:nvPr/>
        </p:nvSpPr>
        <p:spPr>
          <a:xfrm>
            <a:off x="895320" y="1342800"/>
            <a:ext cx="79912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Wind und Solar haben keine Brennstoffkosten und tauchen am Anfang auf. Mit Wind und Solar sinken die Preise.</a:t>
            </a:r>
            <a:endParaRPr b="0" lang="en-GB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1115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Gebotskurven am Strommarkt</a:t>
            </a:r>
            <a:br>
              <a:rPr sz="2800"/>
            </a:br>
            <a:r>
              <a:rPr b="0" lang="de-DE" sz="1800" spc="-1" strike="noStrike">
                <a:solidFill>
                  <a:schemeClr val="dk2"/>
                </a:solidFill>
                <a:latin typeface="Arial"/>
              </a:rPr>
              <a:t>[Lieferzeitraum Mittwoch, 19.10.2022, 17-18 Uhr] </a:t>
            </a:r>
            <a:endParaRPr b="0" lang="en-US" sz="1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2" name="TextBox 2"/>
          <p:cNvSpPr/>
          <p:nvPr/>
        </p:nvSpPr>
        <p:spPr>
          <a:xfrm>
            <a:off x="6883560" y="6195240"/>
            <a:ext cx="2804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Quelle: </a:t>
            </a:r>
            <a:r>
              <a:rPr b="0" lang="de-DE" sz="1800" spc="-1" strike="noStrike" u="sng">
                <a:solidFill>
                  <a:schemeClr val="dk1"/>
                </a:solidFill>
                <a:uFillTx/>
                <a:latin typeface="Arial"/>
                <a:hlinkClick r:id="rId1"/>
              </a:rPr>
              <a:t>epexspot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3" name="Picture 3" descr=""/>
          <p:cNvPicPr/>
          <p:nvPr/>
        </p:nvPicPr>
        <p:blipFill>
          <a:blip r:embed="rId2"/>
          <a:stretch/>
        </p:blipFill>
        <p:spPr>
          <a:xfrm>
            <a:off x="330120" y="1658880"/>
            <a:ext cx="8158320" cy="437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Marktversagen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5" name="TextBox 28"/>
          <p:cNvSpPr/>
          <p:nvPr/>
        </p:nvSpPr>
        <p:spPr>
          <a:xfrm>
            <a:off x="900360" y="1632600"/>
            <a:ext cx="779580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manchen Fällen führt der Markt nicht zu einer effizienten Allokation von Ressourcen: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Marktversagen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Asymmetrische Information: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Manche Teilnehmer*innen sind über den Preis/Qualität/künftige Entwicklungen eines Produktes besser informiert (Beispiele: Insiderhandel; Gebrauchtwaren, die fast kaputt sind)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Öffentliche Güter: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Alle profitieren davon, aber niemand hat einen Anreiz, dazu beizutragen – Gefahr von Trittbrettfahrer:innen (Beispiele: Frieden, Biodiversität, Deiche, Wissen, Klima)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Externe Effekte: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Marktaktivitäten haben eine (positive oder negative) Auswirkung auf unbeteiligte Dritte, die im Markt nicht berücksichtigt wird (Beispiele: Treibhausgasemissionen, Luftverschmutzung, Rauchen)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Zutrittsbarriere: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Teilnehmer:innen werden durch Investitionskosten oder Regulierung ausgeschlossen (Beispiele: Taxikartelle, Notare)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Arial"/>
              <a:buChar char="•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Monopole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Marktversagen können staatliche Eingriffe in Märkte rechtfertigen.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Freeform 2"/>
          <p:cNvSpPr/>
          <p:nvPr/>
        </p:nvSpPr>
        <p:spPr>
          <a:xfrm>
            <a:off x="2598840" y="1539720"/>
            <a:ext cx="3260520" cy="3357360"/>
          </a:xfrm>
          <a:custGeom>
            <a:avLst/>
            <a:gdLst>
              <a:gd name="textAreaLeft" fmla="*/ 0 w 3260520"/>
              <a:gd name="textAreaRight" fmla="*/ 3260880 w 3260520"/>
              <a:gd name="textAreaTop" fmla="*/ 0 h 3357360"/>
              <a:gd name="textAreaBottom" fmla="*/ 3357720 h 335736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7" name="Freeform 3"/>
          <p:cNvSpPr/>
          <p:nvPr/>
        </p:nvSpPr>
        <p:spPr>
          <a:xfrm>
            <a:off x="2141640" y="1989000"/>
            <a:ext cx="3633480" cy="3400200"/>
          </a:xfrm>
          <a:custGeom>
            <a:avLst/>
            <a:gdLst>
              <a:gd name="textAreaLeft" fmla="*/ 0 w 3633480"/>
              <a:gd name="textAreaRight" fmla="*/ 3633840 w 3633480"/>
              <a:gd name="textAreaTop" fmla="*/ 0 h 3400200"/>
              <a:gd name="textAreaBottom" fmla="*/ 3400560 h 340020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8" name="Line 4"/>
          <p:cNvSpPr/>
          <p:nvPr/>
        </p:nvSpPr>
        <p:spPr>
          <a:xfrm>
            <a:off x="4419360" y="2590560"/>
            <a:ext cx="360" cy="335304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Preisreaktion bei Nachfrage-Änderung 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30" name="Rectangle 10"/>
          <p:cNvSpPr/>
          <p:nvPr/>
        </p:nvSpPr>
        <p:spPr>
          <a:xfrm>
            <a:off x="4654800" y="3581280"/>
            <a:ext cx="2527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Rectangle 11"/>
          <p:cNvSpPr/>
          <p:nvPr/>
        </p:nvSpPr>
        <p:spPr>
          <a:xfrm>
            <a:off x="1332000" y="1844640"/>
            <a:ext cx="7822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Rectangle 12"/>
          <p:cNvSpPr/>
          <p:nvPr/>
        </p:nvSpPr>
        <p:spPr>
          <a:xfrm>
            <a:off x="7238880" y="6019920"/>
            <a:ext cx="9396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Rectangle 13"/>
          <p:cNvSpPr/>
          <p:nvPr/>
        </p:nvSpPr>
        <p:spPr>
          <a:xfrm>
            <a:off x="4303800" y="6026040"/>
            <a:ext cx="35748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Rectangle 14"/>
          <p:cNvSpPr/>
          <p:nvPr/>
        </p:nvSpPr>
        <p:spPr>
          <a:xfrm>
            <a:off x="1589040" y="3575160"/>
            <a:ext cx="3679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Rectangle 15"/>
          <p:cNvSpPr/>
          <p:nvPr/>
        </p:nvSpPr>
        <p:spPr>
          <a:xfrm>
            <a:off x="5949000" y="4495680"/>
            <a:ext cx="1779480" cy="54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Verschiebung der</a:t>
            </a:r>
            <a:br>
              <a:rPr sz="1800"/>
            </a:b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Rectangle 18"/>
          <p:cNvSpPr/>
          <p:nvPr/>
        </p:nvSpPr>
        <p:spPr>
          <a:xfrm>
            <a:off x="5715000" y="2362320"/>
            <a:ext cx="8506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Angebot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Line 19"/>
          <p:cNvSpPr/>
          <p:nvPr/>
        </p:nvSpPr>
        <p:spPr>
          <a:xfrm flipH="1">
            <a:off x="2057400" y="3706560"/>
            <a:ext cx="2286000" cy="36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38" name="Group 20"/>
          <p:cNvGrpSpPr/>
          <p:nvPr/>
        </p:nvGrpSpPr>
        <p:grpSpPr>
          <a:xfrm>
            <a:off x="1612440" y="1774800"/>
            <a:ext cx="4712040" cy="4579920"/>
            <a:chOff x="1612440" y="1774800"/>
            <a:chExt cx="4712040" cy="4579920"/>
          </a:xfrm>
        </p:grpSpPr>
        <p:sp>
          <p:nvSpPr>
            <p:cNvPr id="439" name="Freeform 21"/>
            <p:cNvSpPr/>
            <p:nvPr/>
          </p:nvSpPr>
          <p:spPr>
            <a:xfrm>
              <a:off x="3714840" y="1774800"/>
              <a:ext cx="2609640" cy="2568240"/>
            </a:xfrm>
            <a:custGeom>
              <a:avLst/>
              <a:gdLst>
                <a:gd name="textAreaLeft" fmla="*/ 0 w 2609640"/>
                <a:gd name="textAreaRight" fmla="*/ 2610000 w 2609640"/>
                <a:gd name="textAreaTop" fmla="*/ 0 h 2568240"/>
                <a:gd name="textAreaBottom" fmla="*/ 2568600 h 2568240"/>
              </a:gdLst>
              <a:ahLst/>
              <a:rect l="textAreaLeft" t="textAreaTop" r="textAreaRight" b="textAreaBottom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0" name="Rectangle 24"/>
            <p:cNvSpPr/>
            <p:nvPr/>
          </p:nvSpPr>
          <p:spPr>
            <a:xfrm>
              <a:off x="5053680" y="3075120"/>
              <a:ext cx="2527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1" name="Rectangle 25"/>
            <p:cNvSpPr/>
            <p:nvPr/>
          </p:nvSpPr>
          <p:spPr>
            <a:xfrm>
              <a:off x="4858920" y="6026040"/>
              <a:ext cx="35748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2" name="Rectangle 26"/>
            <p:cNvSpPr/>
            <p:nvPr/>
          </p:nvSpPr>
          <p:spPr>
            <a:xfrm>
              <a:off x="1612440" y="3044880"/>
              <a:ext cx="31788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3" name="Line 27"/>
            <p:cNvSpPr/>
            <p:nvPr/>
          </p:nvSpPr>
          <p:spPr>
            <a:xfrm flipH="1">
              <a:off x="2133360" y="3200400"/>
              <a:ext cx="266724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4" name="Line 28"/>
            <p:cNvSpPr/>
            <p:nvPr/>
          </p:nvSpPr>
          <p:spPr>
            <a:xfrm>
              <a:off x="4876560" y="3200400"/>
              <a:ext cx="360" cy="266688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5" name="Freeform 29"/>
            <p:cNvSpPr/>
            <p:nvPr/>
          </p:nvSpPr>
          <p:spPr>
            <a:xfrm>
              <a:off x="4838760" y="3149640"/>
              <a:ext cx="83880" cy="82080"/>
            </a:xfrm>
            <a:custGeom>
              <a:avLst/>
              <a:gdLst>
                <a:gd name="textAreaLeft" fmla="*/ 0 w 83880"/>
                <a:gd name="textAreaRight" fmla="*/ 84240 w 83880"/>
                <a:gd name="textAreaTop" fmla="*/ 0 h 82080"/>
                <a:gd name="textAreaBottom" fmla="*/ 82440 h 8208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446" name="Group 30"/>
          <p:cNvGrpSpPr/>
          <p:nvPr/>
        </p:nvGrpSpPr>
        <p:grpSpPr>
          <a:xfrm>
            <a:off x="1546200" y="2514600"/>
            <a:ext cx="2908080" cy="328680"/>
            <a:chOff x="1546200" y="2514600"/>
            <a:chExt cx="2908080" cy="328680"/>
          </a:xfrm>
        </p:grpSpPr>
        <p:sp>
          <p:nvSpPr>
            <p:cNvPr id="447" name="Rectangle 31"/>
            <p:cNvSpPr/>
            <p:nvPr/>
          </p:nvSpPr>
          <p:spPr>
            <a:xfrm>
              <a:off x="1546200" y="2514600"/>
              <a:ext cx="42768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i="1" lang="de-DE" sz="1900" spc="-1" strike="noStrike" baseline="-25000">
                  <a:solidFill>
                    <a:srgbClr val="000000"/>
                  </a:solidFill>
                  <a:latin typeface="Arial"/>
                </a:rPr>
                <a:t>max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8" name="Line 32"/>
            <p:cNvSpPr/>
            <p:nvPr/>
          </p:nvSpPr>
          <p:spPr>
            <a:xfrm flipH="1">
              <a:off x="2108160" y="2668320"/>
              <a:ext cx="228600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49" name="Freeform 33"/>
            <p:cNvSpPr/>
            <p:nvPr/>
          </p:nvSpPr>
          <p:spPr>
            <a:xfrm>
              <a:off x="4370400" y="2617920"/>
              <a:ext cx="83880" cy="85320"/>
            </a:xfrm>
            <a:custGeom>
              <a:avLst/>
              <a:gdLst>
                <a:gd name="textAreaLeft" fmla="*/ 0 w 83880"/>
                <a:gd name="textAreaRight" fmla="*/ 84240 w 83880"/>
                <a:gd name="textAreaTop" fmla="*/ 0 h 85320"/>
                <a:gd name="textAreaBottom" fmla="*/ 85680 h 85320"/>
              </a:gdLst>
              <a:ahLst/>
              <a:rect l="textAreaLeft" t="textAreaTop" r="textAreaRight" b="textAreaBottom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50" name="Line 34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1" name="Line 35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2" name="Freeform 16"/>
          <p:cNvSpPr/>
          <p:nvPr/>
        </p:nvSpPr>
        <p:spPr>
          <a:xfrm>
            <a:off x="4373640" y="3664080"/>
            <a:ext cx="83880" cy="83880"/>
          </a:xfrm>
          <a:custGeom>
            <a:avLst/>
            <a:gdLst>
              <a:gd name="textAreaLeft" fmla="*/ 0 w 83880"/>
              <a:gd name="textAreaRight" fmla="*/ 84240 w 83880"/>
              <a:gd name="textAreaTop" fmla="*/ 0 h 83880"/>
              <a:gd name="textAreaBottom" fmla="*/ 84240 h 83880"/>
            </a:gdLst>
            <a:ahLst/>
            <a:rect l="textAreaLeft" t="textAreaTop" r="textAreaRight" b="textAreaBottom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" dur="indefinite" restart="never" nodeType="tmRoot">
          <p:childTnLst>
            <p:seq>
              <p:cTn id="19" dur="indefinite" nodeType="mainSeq">
                <p:childTnLst>
                  <p:par>
                    <p:cTn id="20" nodeType="clickEffect" fill="hold">
                      <p:stCondLst>
                        <p:cond delay="indefinite"/>
                      </p:stCondLst>
                      <p:childTnLst>
                        <p:par>
                          <p:cTn id="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4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2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Freeform 2"/>
          <p:cNvSpPr/>
          <p:nvPr/>
        </p:nvSpPr>
        <p:spPr>
          <a:xfrm>
            <a:off x="2598840" y="1539720"/>
            <a:ext cx="3260520" cy="3357360"/>
          </a:xfrm>
          <a:custGeom>
            <a:avLst/>
            <a:gdLst>
              <a:gd name="textAreaLeft" fmla="*/ 0 w 3260520"/>
              <a:gd name="textAreaRight" fmla="*/ 3260880 w 3260520"/>
              <a:gd name="textAreaTop" fmla="*/ 0 h 3357360"/>
              <a:gd name="textAreaBottom" fmla="*/ 3357720 h 3357360"/>
            </a:gdLst>
            <a:ahLst/>
            <a:rect l="textAreaLeft" t="textAreaTop" r="textAreaRight" b="textAreaBottom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4" name="Freeform 3"/>
          <p:cNvSpPr/>
          <p:nvPr/>
        </p:nvSpPr>
        <p:spPr>
          <a:xfrm>
            <a:off x="2141640" y="1989000"/>
            <a:ext cx="3633480" cy="3400200"/>
          </a:xfrm>
          <a:custGeom>
            <a:avLst/>
            <a:gdLst>
              <a:gd name="textAreaLeft" fmla="*/ 0 w 3633480"/>
              <a:gd name="textAreaRight" fmla="*/ 3633840 w 3633480"/>
              <a:gd name="textAreaTop" fmla="*/ 0 h 3400200"/>
              <a:gd name="textAreaBottom" fmla="*/ 3400560 h 3400200"/>
            </a:gdLst>
            <a:ahLst/>
            <a:rect l="textAreaLeft" t="textAreaTop" r="textAreaRight" b="textAreaBottom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5" name="Line 4"/>
          <p:cNvSpPr/>
          <p:nvPr/>
        </p:nvSpPr>
        <p:spPr>
          <a:xfrm>
            <a:off x="4419360" y="2590560"/>
            <a:ext cx="360" cy="335304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Preisreaktion bei Angebotsänderung 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57" name="Rectangle 6"/>
          <p:cNvSpPr/>
          <p:nvPr/>
        </p:nvSpPr>
        <p:spPr>
          <a:xfrm>
            <a:off x="4654800" y="3581280"/>
            <a:ext cx="25272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A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Rectangle 7"/>
          <p:cNvSpPr/>
          <p:nvPr/>
        </p:nvSpPr>
        <p:spPr>
          <a:xfrm>
            <a:off x="1341360" y="1844640"/>
            <a:ext cx="77292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Preis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p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Rectangle 8"/>
          <p:cNvSpPr/>
          <p:nvPr/>
        </p:nvSpPr>
        <p:spPr>
          <a:xfrm>
            <a:off x="7238880" y="6019920"/>
            <a:ext cx="93960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Menge </a:t>
            </a:r>
            <a:r>
              <a:rPr b="0" i="1" lang="de-DE" sz="1800" spc="-1" strike="noStrike">
                <a:solidFill>
                  <a:srgbClr val="000000"/>
                </a:solidFill>
                <a:latin typeface="Arial"/>
              </a:rPr>
              <a:t>Q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Rectangle 9"/>
          <p:cNvSpPr/>
          <p:nvPr/>
        </p:nvSpPr>
        <p:spPr>
          <a:xfrm>
            <a:off x="4303800" y="6026040"/>
            <a:ext cx="35748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Rectangle 10"/>
          <p:cNvSpPr/>
          <p:nvPr/>
        </p:nvSpPr>
        <p:spPr>
          <a:xfrm>
            <a:off x="1641240" y="3575160"/>
            <a:ext cx="31788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p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Rectangle 11"/>
          <p:cNvSpPr/>
          <p:nvPr/>
        </p:nvSpPr>
        <p:spPr>
          <a:xfrm>
            <a:off x="5961240" y="4753080"/>
            <a:ext cx="10540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Rectangle 12"/>
          <p:cNvSpPr/>
          <p:nvPr/>
        </p:nvSpPr>
        <p:spPr>
          <a:xfrm>
            <a:off x="5553000" y="2494080"/>
            <a:ext cx="2396880" cy="801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64" name="Rectangle 13"/>
          <p:cNvSpPr/>
          <p:nvPr/>
        </p:nvSpPr>
        <p:spPr>
          <a:xfrm>
            <a:off x="5715000" y="2362320"/>
            <a:ext cx="850680" cy="27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Angebot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Line 14"/>
          <p:cNvSpPr/>
          <p:nvPr/>
        </p:nvSpPr>
        <p:spPr>
          <a:xfrm flipH="1">
            <a:off x="2057400" y="3706560"/>
            <a:ext cx="2286000" cy="360"/>
          </a:xfrm>
          <a:prstGeom prst="line">
            <a:avLst/>
          </a:prstGeom>
          <a:ln w="9525">
            <a:solidFill>
              <a:srgbClr val="000000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66" name="Group 32"/>
          <p:cNvGrpSpPr/>
          <p:nvPr/>
        </p:nvGrpSpPr>
        <p:grpSpPr>
          <a:xfrm>
            <a:off x="1612440" y="1776960"/>
            <a:ext cx="3561480" cy="4568400"/>
            <a:chOff x="1612440" y="1776960"/>
            <a:chExt cx="3561480" cy="4568400"/>
          </a:xfrm>
        </p:grpSpPr>
        <p:sp>
          <p:nvSpPr>
            <p:cNvPr id="467" name="Freeform 16"/>
            <p:cNvSpPr/>
            <p:nvPr/>
          </p:nvSpPr>
          <p:spPr>
            <a:xfrm flipV="1" rot="10941000">
              <a:off x="2224440" y="1834560"/>
              <a:ext cx="2890440" cy="2936520"/>
            </a:xfrm>
            <a:custGeom>
              <a:avLst/>
              <a:gdLst>
                <a:gd name="textAreaLeft" fmla="*/ 0 w 2890440"/>
                <a:gd name="textAreaRight" fmla="*/ 2890800 w 2890440"/>
                <a:gd name="textAreaTop" fmla="*/ -360 h 2936520"/>
                <a:gd name="textAreaBottom" fmla="*/ 2936520 h 2936520"/>
              </a:gdLst>
              <a:ahLst/>
              <a:rect l="textAreaLeft" t="textAreaTop" r="textAreaRight" b="textAreaBottom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68" name="Rectangle 19"/>
            <p:cNvSpPr/>
            <p:nvPr/>
          </p:nvSpPr>
          <p:spPr>
            <a:xfrm>
              <a:off x="3562920" y="3144960"/>
              <a:ext cx="25272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A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9" name="Rectangle 20"/>
            <p:cNvSpPr/>
            <p:nvPr/>
          </p:nvSpPr>
          <p:spPr>
            <a:xfrm>
              <a:off x="3830400" y="6016680"/>
              <a:ext cx="35748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0" name="Rectangle 21"/>
            <p:cNvSpPr/>
            <p:nvPr/>
          </p:nvSpPr>
          <p:spPr>
            <a:xfrm>
              <a:off x="1612440" y="3044880"/>
              <a:ext cx="31788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lang="de-DE" sz="1900" spc="-1" strike="noStrike" baseline="-25000">
                  <a:solidFill>
                    <a:srgbClr val="000000"/>
                  </a:solidFill>
                  <a:latin typeface="Arial"/>
                </a:rPr>
                <a:t>1</a:t>
              </a: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*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1" name="Line 22"/>
            <p:cNvSpPr/>
            <p:nvPr/>
          </p:nvSpPr>
          <p:spPr>
            <a:xfrm flipH="1">
              <a:off x="2133360" y="3271680"/>
              <a:ext cx="190332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2" name="Line 23"/>
            <p:cNvSpPr/>
            <p:nvPr/>
          </p:nvSpPr>
          <p:spPr>
            <a:xfrm>
              <a:off x="4016160" y="3314520"/>
              <a:ext cx="360" cy="245412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3" name="Freeform 24"/>
            <p:cNvSpPr/>
            <p:nvPr/>
          </p:nvSpPr>
          <p:spPr>
            <a:xfrm>
              <a:off x="3967200" y="3230640"/>
              <a:ext cx="83880" cy="82080"/>
            </a:xfrm>
            <a:custGeom>
              <a:avLst/>
              <a:gdLst>
                <a:gd name="textAreaLeft" fmla="*/ 0 w 83880"/>
                <a:gd name="textAreaRight" fmla="*/ 84240 w 83880"/>
                <a:gd name="textAreaTop" fmla="*/ 0 h 82080"/>
                <a:gd name="textAreaBottom" fmla="*/ 82440 h 82080"/>
              </a:gdLst>
              <a:ahLst/>
              <a:rect l="textAreaLeft" t="textAreaTop" r="textAreaRight" b="textAreaBottom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grpSp>
        <p:nvGrpSpPr>
          <p:cNvPr id="474" name="Group 25"/>
          <p:cNvGrpSpPr/>
          <p:nvPr/>
        </p:nvGrpSpPr>
        <p:grpSpPr>
          <a:xfrm>
            <a:off x="1538280" y="2674800"/>
            <a:ext cx="2908080" cy="328680"/>
            <a:chOff x="1538280" y="2674800"/>
            <a:chExt cx="2908080" cy="328680"/>
          </a:xfrm>
        </p:grpSpPr>
        <p:sp>
          <p:nvSpPr>
            <p:cNvPr id="475" name="Rectangle 26"/>
            <p:cNvSpPr/>
            <p:nvPr/>
          </p:nvSpPr>
          <p:spPr>
            <a:xfrm>
              <a:off x="1538280" y="2674800"/>
              <a:ext cx="427680" cy="328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1" i="1" lang="de-DE" sz="1900" spc="-1" strike="noStrike">
                  <a:solidFill>
                    <a:srgbClr val="000000"/>
                  </a:solidFill>
                  <a:latin typeface="Arial"/>
                </a:rPr>
                <a:t>p</a:t>
              </a:r>
              <a:r>
                <a:rPr b="1" i="1" lang="de-DE" sz="1900" spc="-1" strike="noStrike" baseline="-25000">
                  <a:solidFill>
                    <a:srgbClr val="000000"/>
                  </a:solidFill>
                  <a:latin typeface="Arial"/>
                </a:rPr>
                <a:t>max</a:t>
              </a:r>
              <a:endParaRPr b="0" lang="en-GB" sz="19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6" name="Line 27"/>
            <p:cNvSpPr/>
            <p:nvPr/>
          </p:nvSpPr>
          <p:spPr>
            <a:xfrm flipH="1">
              <a:off x="2100240" y="2828880"/>
              <a:ext cx="2286000" cy="360"/>
            </a:xfrm>
            <a:prstGeom prst="line">
              <a:avLst/>
            </a:prstGeom>
            <a:ln w="9525">
              <a:solidFill>
                <a:srgbClr val="000000"/>
              </a:solidFill>
              <a:prstDash val="sysDot"/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477" name="Freeform 28"/>
            <p:cNvSpPr/>
            <p:nvPr/>
          </p:nvSpPr>
          <p:spPr>
            <a:xfrm>
              <a:off x="4362480" y="2778120"/>
              <a:ext cx="83880" cy="85320"/>
            </a:xfrm>
            <a:custGeom>
              <a:avLst/>
              <a:gdLst>
                <a:gd name="textAreaLeft" fmla="*/ 0 w 83880"/>
                <a:gd name="textAreaRight" fmla="*/ 84240 w 83880"/>
                <a:gd name="textAreaTop" fmla="*/ 0 h 85320"/>
                <a:gd name="textAreaBottom" fmla="*/ 85680 h 85320"/>
              </a:gdLst>
              <a:ahLst/>
              <a:rect l="textAreaLeft" t="textAreaTop" r="textAreaRight" b="textAreaBottom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pPr>
                <a:lnSpc>
                  <a:spcPct val="100000"/>
                </a:lnSpc>
              </a:pPr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sp>
        <p:nvSpPr>
          <p:cNvPr id="478" name="Line 29"/>
          <p:cNvSpPr/>
          <p:nvPr/>
        </p:nvSpPr>
        <p:spPr>
          <a:xfrm>
            <a:off x="2133360" y="5790960"/>
            <a:ext cx="6172200" cy="36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79" name="Line 30"/>
          <p:cNvSpPr/>
          <p:nvPr/>
        </p:nvSpPr>
        <p:spPr>
          <a:xfrm flipV="1">
            <a:off x="2133360" y="1676160"/>
            <a:ext cx="360" cy="4114800"/>
          </a:xfrm>
          <a:prstGeom prst="line">
            <a:avLst/>
          </a:prstGeom>
          <a:ln w="3810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0" name="Freeform 31"/>
          <p:cNvSpPr/>
          <p:nvPr/>
        </p:nvSpPr>
        <p:spPr>
          <a:xfrm>
            <a:off x="4373640" y="3664080"/>
            <a:ext cx="83880" cy="83880"/>
          </a:xfrm>
          <a:custGeom>
            <a:avLst/>
            <a:gdLst>
              <a:gd name="textAreaLeft" fmla="*/ 0 w 83880"/>
              <a:gd name="textAreaRight" fmla="*/ 84240 w 83880"/>
              <a:gd name="textAreaTop" fmla="*/ 0 h 83880"/>
              <a:gd name="textAreaBottom" fmla="*/ 84240 h 83880"/>
            </a:gdLst>
            <a:ahLst/>
            <a:rect l="textAreaLeft" t="textAreaTop" r="textAreaRight" b="textAreaBottom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240" bIns="39240" anchor="t">
            <a:noAutofit/>
          </a:bodyPr>
          <a:p>
            <a:pPr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" dur="indefinite" restart="never" nodeType="tmRoot">
          <p:childTnLst>
            <p:seq>
              <p:cTn id="31" dur="indefinite" nodeType="mainSeq">
                <p:childTnLst>
                  <p:par>
                    <p:cTn id="32" nodeType="clickEffect" fill="hold">
                      <p:stCondLst>
                        <p:cond delay="indefinite"/>
                      </p:stCondLst>
                      <p:childTnLst>
                        <p:par>
                          <p:cTn id="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36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4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Preisreaktion bei Steuern 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482" name="Grafik 30" descr=""/>
          <p:cNvPicPr/>
          <p:nvPr/>
        </p:nvPicPr>
        <p:blipFill>
          <a:blip r:embed="rId1"/>
          <a:stretch/>
        </p:blipFill>
        <p:spPr>
          <a:xfrm>
            <a:off x="1456200" y="1642680"/>
            <a:ext cx="6382440" cy="4511160"/>
          </a:xfrm>
          <a:prstGeom prst="rect">
            <a:avLst/>
          </a:prstGeom>
          <a:ln w="0">
            <a:noFill/>
          </a:ln>
        </p:spPr>
      </p:pic>
      <p:sp>
        <p:nvSpPr>
          <p:cNvPr id="483" name="TextBox 30"/>
          <p:cNvSpPr/>
          <p:nvPr/>
        </p:nvSpPr>
        <p:spPr>
          <a:xfrm>
            <a:off x="1212480" y="6090120"/>
            <a:ext cx="3821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WFV = Wohlfahrtsverlust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Staatliche Preisfestsetzung: Mindestpreis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5" name="Text Box 26"/>
          <p:cNvSpPr/>
          <p:nvPr/>
        </p:nvSpPr>
        <p:spPr>
          <a:xfrm>
            <a:off x="515160" y="4194000"/>
            <a:ext cx="3318840" cy="228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Butterberge und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Milch-Seen der EU-Agrarpolitik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Mindestlöhne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WFV = Wohlfahrtsverlust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6" name="Bild 2" descr=""/>
          <p:cNvPicPr/>
          <p:nvPr/>
        </p:nvPicPr>
        <p:blipFill>
          <a:blip r:embed="rId1"/>
          <a:stretch/>
        </p:blipFill>
        <p:spPr>
          <a:xfrm>
            <a:off x="3174840" y="1767240"/>
            <a:ext cx="5765400" cy="4184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Staatliche Preisfestsetzung: Höchstpreis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488" name="Text Box 26"/>
          <p:cNvSpPr/>
          <p:nvPr/>
        </p:nvSpPr>
        <p:spPr>
          <a:xfrm>
            <a:off x="606600" y="4181400"/>
            <a:ext cx="2710800" cy="242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Beispiele: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9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Preiskontrolle bei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Wohnungsmieten,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Brotpreisen,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Energieträgern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WFV = Wohlfahrtsverlust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9" name="Bild 3" descr=""/>
          <p:cNvPicPr/>
          <p:nvPr/>
        </p:nvPicPr>
        <p:blipFill>
          <a:blip r:embed="rId1"/>
          <a:stretch/>
        </p:blipFill>
        <p:spPr>
          <a:xfrm>
            <a:off x="2356560" y="1723320"/>
            <a:ext cx="6160320" cy="4203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graphicFrame>
        <p:nvGraphicFramePr>
          <p:cNvPr id="491" name="Object 4"/>
          <p:cNvGraphicFramePr/>
          <p:nvPr/>
        </p:nvGraphicFramePr>
        <p:xfrm>
          <a:off x="1395360" y="3467160"/>
          <a:ext cx="5178240" cy="666360"/>
        </p:xfrm>
        <a:graphic>
          <a:graphicData uri="http://schemas.openxmlformats.org/presentationml/2006/ole">
            <p:oleObj progId="Equation.DSMT4" r:id="rId1" spid="">
              <p:embed/>
              <p:pic>
                <p:nvPicPr>
                  <p:cNvPr id="492" name="Object 4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95360" y="3467160"/>
                    <a:ext cx="5178240" cy="666360"/>
                  </a:xfrm>
                  <a:prstGeom prst="rect">
                    <a:avLst/>
                  </a:prstGeom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3" name="Rectangle 5"/>
          <p:cNvSpPr/>
          <p:nvPr/>
        </p:nvSpPr>
        <p:spPr>
          <a:xfrm>
            <a:off x="1074600" y="4221360"/>
            <a:ext cx="7583040" cy="27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  <a:ea typeface="Times New Roman"/>
              </a:rPr>
              <a:t>N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Nachfragemenge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Preis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Umsatz (Erlös) = 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p∙Q</a:t>
            </a:r>
            <a:r>
              <a:rPr b="0" i="1" lang="de-DE" sz="1800" spc="-1" strike="noStrike" baseline="-25000">
                <a:solidFill>
                  <a:schemeClr val="dk1"/>
                </a:solidFill>
                <a:latin typeface="Arial"/>
                <a:ea typeface="Times New Roman"/>
              </a:rPr>
              <a:t>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Symbol"/>
                <a:ea typeface="Times New Roman"/>
              </a:rPr>
              <a:t>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</a:t>
            </a:r>
            <a:r>
              <a:rPr b="0" lang="de-DE" sz="1800" spc="-1" strike="noStrike">
                <a:solidFill>
                  <a:schemeClr val="dk1"/>
                </a:solidFill>
                <a:latin typeface="Symbol"/>
                <a:ea typeface="Times New Roman"/>
              </a:rPr>
              <a:t>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0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(gilt meistens)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-1  &lt;  </a:t>
            </a:r>
            <a:r>
              <a:rPr b="0" i="1" lang="de-DE" sz="1800" spc="-1" strike="noStrike">
                <a:solidFill>
                  <a:schemeClr val="dk1"/>
                </a:solidFill>
                <a:latin typeface="Symbol"/>
                <a:ea typeface="Times New Roman"/>
              </a:rPr>
              <a:t>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Symbol"/>
                <a:ea typeface="Times New Roman"/>
              </a:rPr>
              <a:t>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0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unelastische 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-</a:t>
            </a:r>
            <a:r>
              <a:rPr b="0" i="1" lang="de-DE" sz="1800" spc="-1" strike="noStrike">
                <a:solidFill>
                  <a:schemeClr val="dk1"/>
                </a:solidFill>
                <a:latin typeface="Symbol"/>
                <a:ea typeface="Times New Roman"/>
              </a:rPr>
              <a:t>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&lt;  </a:t>
            </a:r>
            <a:r>
              <a:rPr b="0" i="1" lang="de-DE" sz="1800" spc="-1" strike="noStrike">
                <a:solidFill>
                  <a:schemeClr val="dk1"/>
                </a:solidFill>
                <a:latin typeface="Symbol"/>
                <a:ea typeface="Times New Roman"/>
              </a:rPr>
              <a:t></a:t>
            </a:r>
            <a:r>
              <a:rPr b="0" i="1" lang="de-DE" sz="1800" spc="-1" strike="noStrike" baseline="-30000">
                <a:solidFill>
                  <a:schemeClr val="dk1"/>
                </a:solidFill>
                <a:latin typeface="Arial"/>
                <a:ea typeface="Times New Roman"/>
              </a:rPr>
              <a:t>p,Q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Symbol"/>
                <a:ea typeface="Times New Roman"/>
              </a:rPr>
              <a:t>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  -1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	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  <a:ea typeface="Times New Roman"/>
              </a:rPr>
              <a:t>elastische Nachfrage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Rectangle 1"/>
          <p:cNvSpPr/>
          <p:nvPr/>
        </p:nvSpPr>
        <p:spPr>
          <a:xfrm>
            <a:off x="666720" y="1612800"/>
            <a:ext cx="79912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Elastizität</a:t>
            </a: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i="1" lang="el-GR" sz="1800" spc="-1" strike="noStrike">
                <a:solidFill>
                  <a:schemeClr val="dk1"/>
                </a:solidFill>
                <a:latin typeface="Arial"/>
              </a:rPr>
              <a:t>η</a:t>
            </a:r>
            <a:r>
              <a:rPr b="0" i="1" lang="de-DE" sz="1800" spc="-1" strike="noStrike">
                <a:solidFill>
                  <a:schemeClr val="dk1"/>
                </a:solidFill>
                <a:latin typeface="Arial"/>
              </a:rPr>
              <a:t>:</a:t>
            </a: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relative Änderung einer abhängigen Variablen auf eine relative Änderung einer von ihr unabhängigen Variablen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c00000"/>
              </a:buClr>
              <a:buFont typeface="Symbol" charset="2"/>
              <a:buChar char=""/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Nachfrageelastizität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wie „elastisch“ reagieren potenzielle Käufer:innen auf Preisänderungen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6728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Was kommt auf uns zu?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746280" y="1549440"/>
            <a:ext cx="4026960" cy="47620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8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Angebot &amp; Nachfrage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Wohlfahrtstheorie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Marktversagen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Markteingriffe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Produktionsplanung (Kostenrechnung)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Preisfindung im Polypol und</a:t>
            </a:r>
            <a:br>
              <a:rPr sz="1600"/>
            </a:b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  Monopol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Optimale Produktionsmenge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Externe Kosten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Betriebliches Rechnungswesen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Rechtsformen für Unternehmen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Gewinn und Verlustrechnung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Bilanz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925880" y="1549440"/>
            <a:ext cx="37494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indent="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Investitionsrechnung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Barwertrechnung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Rentenbarwerte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Annuitätenmethode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Interner Zinsfuß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Steuern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Grundsätze der Steuererhebung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Externalitäten (z.B. Klima)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Abschreibungen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Finanzierung &amp; Risiko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Liquidität und Insolvenz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Kreditformen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Kapitalstrukturentscheidungen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Risikomanagement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Absicherung mit Derivaten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Bogenelastizität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496" name="Gruppieren 21"/>
          <p:cNvGrpSpPr/>
          <p:nvPr/>
        </p:nvGrpSpPr>
        <p:grpSpPr>
          <a:xfrm>
            <a:off x="1259640" y="2204640"/>
            <a:ext cx="4001760" cy="3357720"/>
            <a:chOff x="1259640" y="2204640"/>
            <a:chExt cx="4001760" cy="3357720"/>
          </a:xfrm>
        </p:grpSpPr>
        <p:grpSp>
          <p:nvGrpSpPr>
            <p:cNvPr id="497" name="Gruppieren 17"/>
            <p:cNvGrpSpPr/>
            <p:nvPr/>
          </p:nvGrpSpPr>
          <p:grpSpPr>
            <a:xfrm>
              <a:off x="1882440" y="2204640"/>
              <a:ext cx="3244680" cy="3002040"/>
              <a:chOff x="1882440" y="2204640"/>
              <a:chExt cx="3244680" cy="3002040"/>
            </a:xfrm>
          </p:grpSpPr>
          <p:cxnSp>
            <p:nvCxnSpPr>
              <p:cNvPr id="498" name="Gerade Verbindung mit Pfeil 7"/>
              <p:cNvCxnSpPr/>
              <p:nvPr/>
            </p:nvCxnSpPr>
            <p:spPr>
              <a:xfrm flipV="1">
                <a:off x="1882440" y="2204640"/>
                <a:ext cx="360" cy="30024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round/>
                <a:tailEnd len="med" type="arrow" w="med"/>
              </a:ln>
            </p:spPr>
          </p:cxnSp>
          <p:cxnSp>
            <p:nvCxnSpPr>
              <p:cNvPr id="499" name="Gerade Verbindung mit Pfeil 8"/>
              <p:cNvCxnSpPr/>
              <p:nvPr/>
            </p:nvCxnSpPr>
            <p:spPr>
              <a:xfrm>
                <a:off x="1882440" y="5206680"/>
                <a:ext cx="324504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round/>
                <a:tailEnd len="med" type="arrow" w="med"/>
              </a:ln>
            </p:spPr>
          </p:cxnSp>
        </p:grpSp>
        <p:sp>
          <p:nvSpPr>
            <p:cNvPr id="500" name="Textfeld 5"/>
            <p:cNvSpPr/>
            <p:nvPr/>
          </p:nvSpPr>
          <p:spPr>
            <a:xfrm>
              <a:off x="1259640" y="2310120"/>
              <a:ext cx="4323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1" name="Textfeld 6"/>
            <p:cNvSpPr/>
            <p:nvPr/>
          </p:nvSpPr>
          <p:spPr>
            <a:xfrm>
              <a:off x="4829040" y="5259240"/>
              <a:ext cx="4323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02" name="Gruppieren 91"/>
          <p:cNvGrpSpPr/>
          <p:nvPr/>
        </p:nvGrpSpPr>
        <p:grpSpPr>
          <a:xfrm>
            <a:off x="1259640" y="3178440"/>
            <a:ext cx="1951920" cy="332280"/>
            <a:chOff x="1259640" y="3178440"/>
            <a:chExt cx="1951920" cy="332280"/>
          </a:xfrm>
        </p:grpSpPr>
        <p:cxnSp>
          <p:nvCxnSpPr>
            <p:cNvPr id="503" name="Gerade Verbindung 44"/>
            <p:cNvCxnSpPr/>
            <p:nvPr/>
          </p:nvCxnSpPr>
          <p:spPr>
            <a:xfrm>
              <a:off x="1747440" y="3375720"/>
              <a:ext cx="1464480" cy="36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04" name="Textfeld 49"/>
            <p:cNvSpPr/>
            <p:nvPr/>
          </p:nvSpPr>
          <p:spPr>
            <a:xfrm>
              <a:off x="1259640" y="3178440"/>
              <a:ext cx="58536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05" name="Gruppieren 87"/>
          <p:cNvGrpSpPr/>
          <p:nvPr/>
        </p:nvGrpSpPr>
        <p:grpSpPr>
          <a:xfrm>
            <a:off x="1259640" y="3665160"/>
            <a:ext cx="2830680" cy="332280"/>
            <a:chOff x="1259640" y="3665160"/>
            <a:chExt cx="2830680" cy="332280"/>
          </a:xfrm>
        </p:grpSpPr>
        <p:cxnSp>
          <p:nvCxnSpPr>
            <p:cNvPr id="506" name="Gerade Verbindung 46"/>
            <p:cNvCxnSpPr/>
            <p:nvPr/>
          </p:nvCxnSpPr>
          <p:spPr>
            <a:xfrm>
              <a:off x="1747440" y="3876120"/>
              <a:ext cx="2343240" cy="360"/>
            </a:xfrm>
            <a:prstGeom prst="straightConnector1">
              <a:avLst/>
            </a:prstGeom>
            <a:ln w="28575">
              <a:solidFill>
                <a:srgbClr val="cc6600"/>
              </a:solidFill>
              <a:prstDash val="sysDash"/>
              <a:round/>
            </a:ln>
          </p:spPr>
        </p:cxnSp>
        <p:sp>
          <p:nvSpPr>
            <p:cNvPr id="507" name="Textfeld 50"/>
            <p:cNvSpPr/>
            <p:nvPr/>
          </p:nvSpPr>
          <p:spPr>
            <a:xfrm>
              <a:off x="1259640" y="3665160"/>
              <a:ext cx="58536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accent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08" name="Gruppieren 90"/>
          <p:cNvGrpSpPr/>
          <p:nvPr/>
        </p:nvGrpSpPr>
        <p:grpSpPr>
          <a:xfrm>
            <a:off x="2956680" y="3411720"/>
            <a:ext cx="585360" cy="2233080"/>
            <a:chOff x="2956680" y="3411720"/>
            <a:chExt cx="585360" cy="2233080"/>
          </a:xfrm>
        </p:grpSpPr>
        <p:cxnSp>
          <p:nvCxnSpPr>
            <p:cNvPr id="509" name="Gerade Verbindung 52"/>
            <p:cNvCxnSpPr/>
            <p:nvPr/>
          </p:nvCxnSpPr>
          <p:spPr>
            <a:xfrm>
              <a:off x="3236760" y="3411720"/>
              <a:ext cx="360" cy="19504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10" name="Textfeld 57"/>
            <p:cNvSpPr/>
            <p:nvPr/>
          </p:nvSpPr>
          <p:spPr>
            <a:xfrm>
              <a:off x="2956680" y="5312520"/>
              <a:ext cx="58536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11" name="Gruppieren 88"/>
          <p:cNvGrpSpPr/>
          <p:nvPr/>
        </p:nvGrpSpPr>
        <p:grpSpPr>
          <a:xfrm>
            <a:off x="3847680" y="3876120"/>
            <a:ext cx="585360" cy="1792440"/>
            <a:chOff x="3847680" y="3876120"/>
            <a:chExt cx="585360" cy="1792440"/>
          </a:xfrm>
        </p:grpSpPr>
        <p:cxnSp>
          <p:nvCxnSpPr>
            <p:cNvPr id="512" name="Gerade Verbindung 55"/>
            <p:cNvCxnSpPr/>
            <p:nvPr/>
          </p:nvCxnSpPr>
          <p:spPr>
            <a:xfrm>
              <a:off x="4132800" y="3876120"/>
              <a:ext cx="360" cy="1486080"/>
            </a:xfrm>
            <a:prstGeom prst="straightConnector1">
              <a:avLst/>
            </a:prstGeom>
            <a:ln w="28575">
              <a:solidFill>
                <a:srgbClr val="cc6600"/>
              </a:solidFill>
              <a:prstDash val="sysDash"/>
              <a:round/>
            </a:ln>
          </p:spPr>
        </p:cxnSp>
        <p:sp>
          <p:nvSpPr>
            <p:cNvPr id="513" name="Textfeld 58"/>
            <p:cNvSpPr/>
            <p:nvPr/>
          </p:nvSpPr>
          <p:spPr>
            <a:xfrm>
              <a:off x="3847680" y="5336280"/>
              <a:ext cx="58536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accent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514" name="Gerade Verbindung mit Pfeil 61"/>
          <p:cNvCxnSpPr/>
          <p:nvPr/>
        </p:nvCxnSpPr>
        <p:spPr>
          <a:xfrm flipV="1">
            <a:off x="2483640" y="3471480"/>
            <a:ext cx="360" cy="27864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515" name="Gerade Verbindung mit Pfeil 77"/>
          <p:cNvCxnSpPr/>
          <p:nvPr/>
        </p:nvCxnSpPr>
        <p:spPr>
          <a:xfrm flipH="1">
            <a:off x="3444480" y="4618800"/>
            <a:ext cx="488520" cy="36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grpSp>
        <p:nvGrpSpPr>
          <p:cNvPr id="516" name="Gruppieren 86"/>
          <p:cNvGrpSpPr/>
          <p:nvPr/>
        </p:nvGrpSpPr>
        <p:grpSpPr>
          <a:xfrm>
            <a:off x="2333160" y="2854800"/>
            <a:ext cx="3318840" cy="1392480"/>
            <a:chOff x="2333160" y="2854800"/>
            <a:chExt cx="3318840" cy="1392480"/>
          </a:xfrm>
        </p:grpSpPr>
        <p:cxnSp>
          <p:nvCxnSpPr>
            <p:cNvPr id="517" name="Gerade Verbindung 23"/>
            <p:cNvCxnSpPr/>
            <p:nvPr/>
          </p:nvCxnSpPr>
          <p:spPr>
            <a:xfrm>
              <a:off x="2333160" y="2854800"/>
              <a:ext cx="2440800" cy="1392840"/>
            </a:xfrm>
            <a:prstGeom prst="straightConnector1">
              <a:avLst/>
            </a:prstGeom>
            <a:ln w="28575">
              <a:solidFill>
                <a:srgbClr val="cc6600">
                  <a:lumMod val="75000"/>
                </a:srgbClr>
              </a:solidFill>
              <a:round/>
            </a:ln>
          </p:spPr>
        </p:cxnSp>
        <p:sp>
          <p:nvSpPr>
            <p:cNvPr id="518" name="Textfeld 79"/>
            <p:cNvSpPr/>
            <p:nvPr/>
          </p:nvSpPr>
          <p:spPr>
            <a:xfrm>
              <a:off x="4578480" y="3850920"/>
              <a:ext cx="107352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p(Q</a:t>
              </a:r>
              <a:r>
                <a:rPr b="0" lang="de-DE" sz="700" spc="-1" strike="noStrike">
                  <a:solidFill>
                    <a:schemeClr val="accent1"/>
                  </a:solidFill>
                  <a:latin typeface="Book Antiqua"/>
                </a:rPr>
                <a:t>N</a:t>
              </a: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19" name="Geschweifte Klammer links 9"/>
          <p:cNvSpPr/>
          <p:nvPr/>
        </p:nvSpPr>
        <p:spPr>
          <a:xfrm>
            <a:off x="1142280" y="3376080"/>
            <a:ext cx="162720" cy="47412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1" lang="de-HU" sz="480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520" name="Geschweifte Klammer links 66"/>
          <p:cNvSpPr/>
          <p:nvPr/>
        </p:nvSpPr>
        <p:spPr>
          <a:xfrm rot="16200000">
            <a:off x="3615120" y="5297400"/>
            <a:ext cx="153360" cy="88164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1" lang="de-HU" sz="4800" spc="-1" strike="noStrike">
              <a:solidFill>
                <a:schemeClr val="dk1"/>
              </a:solidFill>
              <a:latin typeface="Verdana"/>
            </a:endParaRPr>
          </a:p>
        </p:txBody>
      </p:sp>
      <p:sp>
        <p:nvSpPr>
          <p:cNvPr id="521" name="Textfeld 10"/>
          <p:cNvSpPr/>
          <p:nvPr/>
        </p:nvSpPr>
        <p:spPr>
          <a:xfrm flipH="1">
            <a:off x="163080" y="3363840"/>
            <a:ext cx="1073520" cy="48636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Textfeld 68"/>
          <p:cNvSpPr/>
          <p:nvPr/>
        </p:nvSpPr>
        <p:spPr>
          <a:xfrm flipH="1">
            <a:off x="3133440" y="5949720"/>
            <a:ext cx="1108440" cy="4863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Textfeld 69"/>
          <p:cNvSpPr/>
          <p:nvPr/>
        </p:nvSpPr>
        <p:spPr>
          <a:xfrm>
            <a:off x="6005880" y="3207600"/>
            <a:ext cx="2234160" cy="102132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2" dur="indefinite" restart="never" nodeType="tmRoot">
          <p:childTnLst>
            <p:seq>
              <p:cTn id="43" dur="indefinite" nodeType="mainSeq">
                <p:childTnLst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Punktelastizität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525" name="Gruppieren 21"/>
          <p:cNvGrpSpPr/>
          <p:nvPr/>
        </p:nvGrpSpPr>
        <p:grpSpPr>
          <a:xfrm>
            <a:off x="1259640" y="2204640"/>
            <a:ext cx="4001760" cy="3357720"/>
            <a:chOff x="1259640" y="2204640"/>
            <a:chExt cx="4001760" cy="3357720"/>
          </a:xfrm>
        </p:grpSpPr>
        <p:grpSp>
          <p:nvGrpSpPr>
            <p:cNvPr id="526" name="Gruppieren 17"/>
            <p:cNvGrpSpPr/>
            <p:nvPr/>
          </p:nvGrpSpPr>
          <p:grpSpPr>
            <a:xfrm>
              <a:off x="1882440" y="2204640"/>
              <a:ext cx="3244680" cy="3002040"/>
              <a:chOff x="1882440" y="2204640"/>
              <a:chExt cx="3244680" cy="3002040"/>
            </a:xfrm>
          </p:grpSpPr>
          <p:cxnSp>
            <p:nvCxnSpPr>
              <p:cNvPr id="527" name="Gerade Verbindung mit Pfeil 7"/>
              <p:cNvCxnSpPr/>
              <p:nvPr/>
            </p:nvCxnSpPr>
            <p:spPr>
              <a:xfrm flipV="1">
                <a:off x="1882440" y="2204640"/>
                <a:ext cx="360" cy="30024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round/>
                <a:tailEnd len="med" type="arrow" w="med"/>
              </a:ln>
            </p:spPr>
          </p:cxnSp>
          <p:cxnSp>
            <p:nvCxnSpPr>
              <p:cNvPr id="528" name="Gerade Verbindung mit Pfeil 8"/>
              <p:cNvCxnSpPr/>
              <p:nvPr/>
            </p:nvCxnSpPr>
            <p:spPr>
              <a:xfrm>
                <a:off x="1882440" y="5206680"/>
                <a:ext cx="3245040" cy="36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round/>
                <a:tailEnd len="med" type="arrow" w="med"/>
              </a:ln>
            </p:spPr>
          </p:cxnSp>
        </p:grpSp>
        <p:sp>
          <p:nvSpPr>
            <p:cNvPr id="529" name="Textfeld 5"/>
            <p:cNvSpPr/>
            <p:nvPr/>
          </p:nvSpPr>
          <p:spPr>
            <a:xfrm>
              <a:off x="1259640" y="2310120"/>
              <a:ext cx="4323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0" name="Textfeld 6"/>
            <p:cNvSpPr/>
            <p:nvPr/>
          </p:nvSpPr>
          <p:spPr>
            <a:xfrm>
              <a:off x="4829040" y="5259240"/>
              <a:ext cx="4323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1" name="Gruppieren 91"/>
          <p:cNvGrpSpPr/>
          <p:nvPr/>
        </p:nvGrpSpPr>
        <p:grpSpPr>
          <a:xfrm>
            <a:off x="1259640" y="3178440"/>
            <a:ext cx="1951920" cy="332280"/>
            <a:chOff x="1259640" y="3178440"/>
            <a:chExt cx="1951920" cy="332280"/>
          </a:xfrm>
        </p:grpSpPr>
        <p:cxnSp>
          <p:nvCxnSpPr>
            <p:cNvPr id="532" name="Gerade Verbindung 44"/>
            <p:cNvCxnSpPr/>
            <p:nvPr/>
          </p:nvCxnSpPr>
          <p:spPr>
            <a:xfrm>
              <a:off x="1747440" y="3375720"/>
              <a:ext cx="1464480" cy="36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33" name="Textfeld 49"/>
            <p:cNvSpPr/>
            <p:nvPr/>
          </p:nvSpPr>
          <p:spPr>
            <a:xfrm>
              <a:off x="1259640" y="3178440"/>
              <a:ext cx="58536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4" name="Gruppieren 87"/>
          <p:cNvGrpSpPr/>
          <p:nvPr/>
        </p:nvGrpSpPr>
        <p:grpSpPr>
          <a:xfrm>
            <a:off x="1259640" y="3665160"/>
            <a:ext cx="2830680" cy="332280"/>
            <a:chOff x="1259640" y="3665160"/>
            <a:chExt cx="2830680" cy="332280"/>
          </a:xfrm>
        </p:grpSpPr>
        <p:cxnSp>
          <p:nvCxnSpPr>
            <p:cNvPr id="535" name="Gerade Verbindung 46"/>
            <p:cNvCxnSpPr/>
            <p:nvPr/>
          </p:nvCxnSpPr>
          <p:spPr>
            <a:xfrm>
              <a:off x="1747440" y="3876120"/>
              <a:ext cx="2343240" cy="36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536" name="Textfeld 50"/>
            <p:cNvSpPr/>
            <p:nvPr/>
          </p:nvSpPr>
          <p:spPr>
            <a:xfrm>
              <a:off x="1259640" y="3665160"/>
              <a:ext cx="58536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37" name="Gruppieren 90"/>
          <p:cNvGrpSpPr/>
          <p:nvPr/>
        </p:nvGrpSpPr>
        <p:grpSpPr>
          <a:xfrm>
            <a:off x="2956680" y="3411720"/>
            <a:ext cx="585360" cy="2233080"/>
            <a:chOff x="2956680" y="3411720"/>
            <a:chExt cx="585360" cy="2233080"/>
          </a:xfrm>
        </p:grpSpPr>
        <p:cxnSp>
          <p:nvCxnSpPr>
            <p:cNvPr id="538" name="Gerade Verbindung 52"/>
            <p:cNvCxnSpPr/>
            <p:nvPr/>
          </p:nvCxnSpPr>
          <p:spPr>
            <a:xfrm>
              <a:off x="3236760" y="3411720"/>
              <a:ext cx="360" cy="179532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39" name="Textfeld 57"/>
            <p:cNvSpPr/>
            <p:nvPr/>
          </p:nvSpPr>
          <p:spPr>
            <a:xfrm>
              <a:off x="2956680" y="5312520"/>
              <a:ext cx="58536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1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40" name="Gruppieren 88"/>
          <p:cNvGrpSpPr/>
          <p:nvPr/>
        </p:nvGrpSpPr>
        <p:grpSpPr>
          <a:xfrm>
            <a:off x="3847680" y="3876120"/>
            <a:ext cx="585360" cy="1792440"/>
            <a:chOff x="3847680" y="3876120"/>
            <a:chExt cx="585360" cy="1792440"/>
          </a:xfrm>
        </p:grpSpPr>
        <p:cxnSp>
          <p:nvCxnSpPr>
            <p:cNvPr id="541" name="Gerade Verbindung 55"/>
            <p:cNvCxnSpPr/>
            <p:nvPr/>
          </p:nvCxnSpPr>
          <p:spPr>
            <a:xfrm>
              <a:off x="4132800" y="3876120"/>
              <a:ext cx="360" cy="133092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sysDash"/>
              <a:round/>
            </a:ln>
          </p:spPr>
        </p:cxnSp>
        <p:sp>
          <p:nvSpPr>
            <p:cNvPr id="542" name="Textfeld 58"/>
            <p:cNvSpPr/>
            <p:nvPr/>
          </p:nvSpPr>
          <p:spPr>
            <a:xfrm>
              <a:off x="3847680" y="5336280"/>
              <a:ext cx="585360" cy="33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r>
                <a:rPr b="0" lang="de-DE" sz="1400" spc="-1" strike="noStrike" baseline="-25000">
                  <a:solidFill>
                    <a:schemeClr val="dk1"/>
                  </a:solidFill>
                  <a:latin typeface="Book Antiqua"/>
                </a:rPr>
                <a:t>0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43" name="Gruppieren 86"/>
          <p:cNvGrpSpPr/>
          <p:nvPr/>
        </p:nvGrpSpPr>
        <p:grpSpPr>
          <a:xfrm>
            <a:off x="2333160" y="2854800"/>
            <a:ext cx="3318840" cy="1392480"/>
            <a:chOff x="2333160" y="2854800"/>
            <a:chExt cx="3318840" cy="1392480"/>
          </a:xfrm>
        </p:grpSpPr>
        <p:cxnSp>
          <p:nvCxnSpPr>
            <p:cNvPr id="544" name="Gerade Verbindung 23"/>
            <p:cNvCxnSpPr/>
            <p:nvPr/>
          </p:nvCxnSpPr>
          <p:spPr>
            <a:xfrm>
              <a:off x="2333160" y="2854800"/>
              <a:ext cx="2440800" cy="1392840"/>
            </a:xfrm>
            <a:prstGeom prst="straightConnector1">
              <a:avLst/>
            </a:prstGeom>
            <a:ln w="28575">
              <a:solidFill>
                <a:srgbClr val="cc6600">
                  <a:lumMod val="75000"/>
                </a:srgbClr>
              </a:solidFill>
              <a:round/>
            </a:ln>
          </p:spPr>
        </p:cxnSp>
        <p:sp>
          <p:nvSpPr>
            <p:cNvPr id="545" name="Textfeld 79"/>
            <p:cNvSpPr/>
            <p:nvPr/>
          </p:nvSpPr>
          <p:spPr>
            <a:xfrm>
              <a:off x="4578480" y="3850920"/>
              <a:ext cx="107352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p(Q</a:t>
              </a:r>
              <a:r>
                <a:rPr b="0" lang="de-DE" sz="700" spc="-1" strike="noStrike">
                  <a:solidFill>
                    <a:schemeClr val="accent1"/>
                  </a:solidFill>
                  <a:latin typeface="Book Antiqua"/>
                </a:rPr>
                <a:t>N</a:t>
              </a:r>
              <a:r>
                <a:rPr b="0" lang="de-DE" sz="1400" spc="-1" strike="noStrike">
                  <a:solidFill>
                    <a:schemeClr val="accent1"/>
                  </a:solidFill>
                  <a:latin typeface="Book Antiqua"/>
                </a:rPr>
                <a:t>)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cxnSp>
        <p:nvCxnSpPr>
          <p:cNvPr id="546" name="Gerade Verbindung mit Pfeil 30"/>
          <p:cNvCxnSpPr/>
          <p:nvPr/>
        </p:nvCxnSpPr>
        <p:spPr>
          <a:xfrm flipV="1">
            <a:off x="2483640" y="3471480"/>
            <a:ext cx="360" cy="27864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547" name="Gerade Verbindung mit Pfeil 31"/>
          <p:cNvCxnSpPr/>
          <p:nvPr/>
        </p:nvCxnSpPr>
        <p:spPr>
          <a:xfrm flipH="1">
            <a:off x="3444480" y="4618800"/>
            <a:ext cx="488520" cy="36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sp>
        <p:nvSpPr>
          <p:cNvPr id="548" name="Oval 56"/>
          <p:cNvSpPr/>
          <p:nvPr/>
        </p:nvSpPr>
        <p:spPr>
          <a:xfrm>
            <a:off x="3492000" y="3501000"/>
            <a:ext cx="97200" cy="97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cc33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wrap="none" tIns="34560" bIns="3456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1" lang="de-HU" sz="4800" spc="-1" strike="noStrike">
              <a:solidFill>
                <a:schemeClr val="dk1"/>
              </a:solidFill>
              <a:latin typeface="Verdana"/>
            </a:endParaRPr>
          </a:p>
        </p:txBody>
      </p:sp>
      <p:grpSp>
        <p:nvGrpSpPr>
          <p:cNvPr id="549" name="Gruppieren 33"/>
          <p:cNvGrpSpPr/>
          <p:nvPr/>
        </p:nvGrpSpPr>
        <p:grpSpPr>
          <a:xfrm>
            <a:off x="1249920" y="3357000"/>
            <a:ext cx="2241720" cy="303120"/>
            <a:chOff x="1249920" y="3357000"/>
            <a:chExt cx="2241720" cy="303120"/>
          </a:xfrm>
        </p:grpSpPr>
        <p:cxnSp>
          <p:nvCxnSpPr>
            <p:cNvPr id="550" name="Gerade Verbindung 34"/>
            <p:cNvCxnSpPr/>
            <p:nvPr/>
          </p:nvCxnSpPr>
          <p:spPr>
            <a:xfrm>
              <a:off x="1692000" y="3553920"/>
              <a:ext cx="1800000" cy="36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51" name="Textfeld 35"/>
            <p:cNvSpPr/>
            <p:nvPr/>
          </p:nvSpPr>
          <p:spPr>
            <a:xfrm>
              <a:off x="1249920" y="3357000"/>
              <a:ext cx="5853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p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552" name="Gruppieren 38"/>
          <p:cNvGrpSpPr/>
          <p:nvPr/>
        </p:nvGrpSpPr>
        <p:grpSpPr>
          <a:xfrm>
            <a:off x="3266280" y="3598560"/>
            <a:ext cx="585360" cy="2040840"/>
            <a:chOff x="3266280" y="3598560"/>
            <a:chExt cx="585360" cy="2040840"/>
          </a:xfrm>
        </p:grpSpPr>
        <p:cxnSp>
          <p:nvCxnSpPr>
            <p:cNvPr id="553" name="Gerade Verbindung 39"/>
            <p:cNvCxnSpPr/>
            <p:nvPr/>
          </p:nvCxnSpPr>
          <p:spPr>
            <a:xfrm>
              <a:off x="3542040" y="3598560"/>
              <a:ext cx="360" cy="1608480"/>
            </a:xfrm>
            <a:prstGeom prst="straightConnector1">
              <a:avLst/>
            </a:prstGeom>
            <a:ln w="28575">
              <a:solidFill>
                <a:srgbClr val="000000"/>
              </a:solidFill>
              <a:prstDash val="dash"/>
              <a:round/>
            </a:ln>
          </p:spPr>
        </p:cxnSp>
        <p:sp>
          <p:nvSpPr>
            <p:cNvPr id="554" name="Textfeld 40"/>
            <p:cNvSpPr/>
            <p:nvPr/>
          </p:nvSpPr>
          <p:spPr>
            <a:xfrm>
              <a:off x="3266280" y="5336280"/>
              <a:ext cx="58536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400" spc="-1" strike="noStrike">
                  <a:solidFill>
                    <a:schemeClr val="dk1"/>
                  </a:solidFill>
                  <a:latin typeface="Book Antiqua"/>
                </a:rPr>
                <a:t>Q</a:t>
              </a:r>
              <a:endParaRPr b="0" lang="en-GB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555" name="Textfeld 69"/>
          <p:cNvSpPr/>
          <p:nvPr/>
        </p:nvSpPr>
        <p:spPr>
          <a:xfrm>
            <a:off x="5974920" y="2414520"/>
            <a:ext cx="2120400" cy="1425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0" dur="indefinite" restart="never" nodeType="tmRoot">
          <p:childTnLst>
            <p:seq>
              <p:cTn id="71" dur="indefinite" nodeType="mainSeq">
                <p:childTnLst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Beispiele der Preiselastizität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557" name="Picture 1" descr=""/>
          <p:cNvPicPr/>
          <p:nvPr/>
        </p:nvPicPr>
        <p:blipFill>
          <a:blip r:embed="rId1"/>
          <a:stretch/>
        </p:blipFill>
        <p:spPr>
          <a:xfrm>
            <a:off x="2943720" y="1794240"/>
            <a:ext cx="3061440" cy="2860200"/>
          </a:xfrm>
          <a:prstGeom prst="rect">
            <a:avLst/>
          </a:prstGeom>
          <a:ln w="0">
            <a:noFill/>
          </a:ln>
        </p:spPr>
      </p:pic>
      <p:pic>
        <p:nvPicPr>
          <p:cNvPr id="558" name="Picture 3" descr=""/>
          <p:cNvPicPr/>
          <p:nvPr/>
        </p:nvPicPr>
        <p:blipFill>
          <a:blip r:embed="rId2"/>
          <a:stretch/>
        </p:blipFill>
        <p:spPr>
          <a:xfrm>
            <a:off x="5815080" y="1760400"/>
            <a:ext cx="3133080" cy="2927160"/>
          </a:xfrm>
          <a:prstGeom prst="rect">
            <a:avLst/>
          </a:prstGeom>
          <a:ln w="0">
            <a:noFill/>
          </a:ln>
        </p:spPr>
      </p:pic>
      <p:pic>
        <p:nvPicPr>
          <p:cNvPr id="559" name="Picture 4" descr=""/>
          <p:cNvPicPr/>
          <p:nvPr/>
        </p:nvPicPr>
        <p:blipFill>
          <a:blip r:embed="rId3"/>
          <a:stretch/>
        </p:blipFill>
        <p:spPr>
          <a:xfrm>
            <a:off x="0" y="1728720"/>
            <a:ext cx="3133080" cy="2925720"/>
          </a:xfrm>
          <a:prstGeom prst="rect">
            <a:avLst/>
          </a:prstGeom>
          <a:ln w="0">
            <a:noFill/>
          </a:ln>
        </p:spPr>
      </p:pic>
      <p:sp>
        <p:nvSpPr>
          <p:cNvPr id="560" name="TextBox 6"/>
          <p:cNvSpPr/>
          <p:nvPr/>
        </p:nvSpPr>
        <p:spPr>
          <a:xfrm>
            <a:off x="529200" y="4720320"/>
            <a:ext cx="2604240" cy="177552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TextBox 7"/>
          <p:cNvSpPr/>
          <p:nvPr/>
        </p:nvSpPr>
        <p:spPr>
          <a:xfrm>
            <a:off x="6344280" y="4688280"/>
            <a:ext cx="2604240" cy="177552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TextBox 8"/>
          <p:cNvSpPr/>
          <p:nvPr/>
        </p:nvSpPr>
        <p:spPr>
          <a:xfrm>
            <a:off x="3400560" y="4688280"/>
            <a:ext cx="2604240" cy="149832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6" dur="indefinite" restart="never" nodeType="tmRoot">
          <p:childTnLst>
            <p:seq>
              <p:cTn id="97" dur="indefinite" nodeType="mainSeq">
                <p:childTnLst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Auswirkung auf den Umsatz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564" name="Picture 1" descr=""/>
          <p:cNvPicPr/>
          <p:nvPr/>
        </p:nvPicPr>
        <p:blipFill>
          <a:blip r:embed="rId1"/>
          <a:stretch/>
        </p:blipFill>
        <p:spPr>
          <a:xfrm>
            <a:off x="2912760" y="2106000"/>
            <a:ext cx="3061440" cy="2860200"/>
          </a:xfrm>
          <a:prstGeom prst="rect">
            <a:avLst/>
          </a:prstGeom>
          <a:ln w="0">
            <a:noFill/>
          </a:ln>
        </p:spPr>
      </p:pic>
      <p:pic>
        <p:nvPicPr>
          <p:cNvPr id="565" name="Picture 3" descr=""/>
          <p:cNvPicPr/>
          <p:nvPr/>
        </p:nvPicPr>
        <p:blipFill>
          <a:blip r:embed="rId2"/>
          <a:stretch/>
        </p:blipFill>
        <p:spPr>
          <a:xfrm>
            <a:off x="5974200" y="2038680"/>
            <a:ext cx="3133080" cy="2927160"/>
          </a:xfrm>
          <a:prstGeom prst="rect">
            <a:avLst/>
          </a:prstGeom>
          <a:ln w="0">
            <a:noFill/>
          </a:ln>
        </p:spPr>
      </p:pic>
      <p:pic>
        <p:nvPicPr>
          <p:cNvPr id="566" name="Picture 4" descr=""/>
          <p:cNvPicPr/>
          <p:nvPr/>
        </p:nvPicPr>
        <p:blipFill>
          <a:blip r:embed="rId3"/>
          <a:stretch/>
        </p:blipFill>
        <p:spPr>
          <a:xfrm>
            <a:off x="0" y="2073240"/>
            <a:ext cx="3133080" cy="2925720"/>
          </a:xfrm>
          <a:prstGeom prst="rect">
            <a:avLst/>
          </a:prstGeom>
          <a:ln w="0">
            <a:noFill/>
          </a:ln>
        </p:spPr>
      </p:pic>
      <p:sp>
        <p:nvSpPr>
          <p:cNvPr id="567" name="TextBox 6"/>
          <p:cNvSpPr/>
          <p:nvPr/>
        </p:nvSpPr>
        <p:spPr>
          <a:xfrm>
            <a:off x="313200" y="1463400"/>
            <a:ext cx="7566480" cy="64584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TextBox 8"/>
          <p:cNvSpPr/>
          <p:nvPr/>
        </p:nvSpPr>
        <p:spPr>
          <a:xfrm>
            <a:off x="47520" y="4954320"/>
            <a:ext cx="2873880" cy="119988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TextBox 9"/>
          <p:cNvSpPr/>
          <p:nvPr/>
        </p:nvSpPr>
        <p:spPr>
          <a:xfrm>
            <a:off x="2951280" y="4941720"/>
            <a:ext cx="3092040" cy="119988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TextBox 10"/>
          <p:cNvSpPr/>
          <p:nvPr/>
        </p:nvSpPr>
        <p:spPr>
          <a:xfrm>
            <a:off x="6125760" y="4941720"/>
            <a:ext cx="3017880" cy="119988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Auswirkung auf den Umsatz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72" name="TextBox 6"/>
          <p:cNvSpPr/>
          <p:nvPr/>
        </p:nvSpPr>
        <p:spPr>
          <a:xfrm>
            <a:off x="652320" y="1884600"/>
            <a:ext cx="7566480" cy="365832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Vorsicht: Elastizität ≠ Steigung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grpSp>
        <p:nvGrpSpPr>
          <p:cNvPr id="574" name="Group 9"/>
          <p:cNvGrpSpPr/>
          <p:nvPr/>
        </p:nvGrpSpPr>
        <p:grpSpPr>
          <a:xfrm>
            <a:off x="492480" y="2514600"/>
            <a:ext cx="5044680" cy="2785320"/>
            <a:chOff x="492480" y="2514600"/>
            <a:chExt cx="5044680" cy="2785320"/>
          </a:xfrm>
        </p:grpSpPr>
        <p:sp>
          <p:nvSpPr>
            <p:cNvPr id="575" name="Rectangle 20"/>
            <p:cNvSpPr/>
            <p:nvPr/>
          </p:nvSpPr>
          <p:spPr>
            <a:xfrm>
              <a:off x="492480" y="3195720"/>
              <a:ext cx="11898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Preis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 p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6" name="Rectangle 21"/>
            <p:cNvSpPr/>
            <p:nvPr/>
          </p:nvSpPr>
          <p:spPr>
            <a:xfrm>
              <a:off x="4593960" y="5025240"/>
              <a:ext cx="943200" cy="274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800" spc="-1" strike="noStrike">
                  <a:solidFill>
                    <a:srgbClr val="000000"/>
                  </a:solidFill>
                  <a:latin typeface="Arial"/>
                </a:rPr>
                <a:t>Menge </a:t>
              </a:r>
              <a:r>
                <a:rPr b="0" i="1" lang="de-DE" sz="1800" spc="-1" strike="noStrike">
                  <a:solidFill>
                    <a:srgbClr val="000000"/>
                  </a:solidFill>
                  <a:latin typeface="Arial"/>
                </a:rPr>
                <a:t>Q</a:t>
              </a:r>
              <a:endParaRPr b="0" lang="en-GB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77" name="Line 56"/>
            <p:cNvSpPr/>
            <p:nvPr/>
          </p:nvSpPr>
          <p:spPr>
            <a:xfrm>
              <a:off x="1597320" y="4934160"/>
              <a:ext cx="3258000" cy="3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640" bIns="-4464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  <p:sp>
          <p:nvSpPr>
            <p:cNvPr id="578" name="Line 57"/>
            <p:cNvSpPr/>
            <p:nvPr/>
          </p:nvSpPr>
          <p:spPr>
            <a:xfrm flipH="1" flipV="1">
              <a:off x="1585800" y="2514600"/>
              <a:ext cx="11520" cy="2419560"/>
            </a:xfrm>
            <a:prstGeom prst="line">
              <a:avLst/>
            </a:prstGeom>
            <a:ln w="3810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de-DE" sz="2400" spc="-1" strike="noStrike">
                <a:solidFill>
                  <a:schemeClr val="dk1"/>
                </a:solidFill>
                <a:latin typeface="Book Antiqua"/>
              </a:endParaRPr>
            </a:p>
          </p:txBody>
        </p:sp>
      </p:grpSp>
      <p:cxnSp>
        <p:nvCxnSpPr>
          <p:cNvPr id="579" name="Straight Connector 5"/>
          <p:cNvCxnSpPr/>
          <p:nvPr/>
        </p:nvCxnSpPr>
        <p:spPr>
          <a:xfrm>
            <a:off x="1561320" y="2804760"/>
            <a:ext cx="2404800" cy="2129760"/>
          </a:xfrm>
          <a:prstGeom prst="straightConnector1">
            <a:avLst/>
          </a:prstGeom>
          <a:ln>
            <a:solidFill>
              <a:srgbClr val="000000"/>
            </a:solidFill>
            <a:round/>
          </a:ln>
        </p:spPr>
      </p:cxnSp>
      <p:sp>
        <p:nvSpPr>
          <p:cNvPr id="580" name="TextBox 20"/>
          <p:cNvSpPr/>
          <p:nvPr/>
        </p:nvSpPr>
        <p:spPr>
          <a:xfrm>
            <a:off x="918360" y="2547720"/>
            <a:ext cx="2604240" cy="39024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TextBox 22"/>
          <p:cNvSpPr/>
          <p:nvPr/>
        </p:nvSpPr>
        <p:spPr>
          <a:xfrm>
            <a:off x="1867320" y="3371040"/>
            <a:ext cx="2604240" cy="3902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TextBox 23"/>
          <p:cNvSpPr/>
          <p:nvPr/>
        </p:nvSpPr>
        <p:spPr>
          <a:xfrm>
            <a:off x="2991960" y="4444200"/>
            <a:ext cx="2604240" cy="3902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Rectangle 1"/>
          <p:cNvSpPr/>
          <p:nvPr/>
        </p:nvSpPr>
        <p:spPr>
          <a:xfrm>
            <a:off x="5906880" y="1776600"/>
            <a:ext cx="3391200" cy="418608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584" name="Straight Connector 25"/>
          <p:cNvCxnSpPr/>
          <p:nvPr/>
        </p:nvCxnSpPr>
        <p:spPr>
          <a:xfrm>
            <a:off x="2681280" y="3869640"/>
            <a:ext cx="360" cy="1019520"/>
          </a:xfrm>
          <a:prstGeom prst="straightConnector1">
            <a:avLst/>
          </a:prstGeom>
          <a:ln w="38100">
            <a:solidFill>
              <a:srgbClr val="000000"/>
            </a:solidFill>
            <a:prstDash val="dash"/>
            <a:round/>
          </a:ln>
        </p:spPr>
      </p:cxnSp>
      <p:sp>
        <p:nvSpPr>
          <p:cNvPr id="585" name="TextBox 28"/>
          <p:cNvSpPr/>
          <p:nvPr/>
        </p:nvSpPr>
        <p:spPr>
          <a:xfrm>
            <a:off x="2504160" y="5025240"/>
            <a:ext cx="354600" cy="56448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TextBox 29"/>
          <p:cNvSpPr/>
          <p:nvPr/>
        </p:nvSpPr>
        <p:spPr>
          <a:xfrm>
            <a:off x="1422360" y="4995360"/>
            <a:ext cx="229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0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TextBox 30"/>
          <p:cNvSpPr/>
          <p:nvPr/>
        </p:nvSpPr>
        <p:spPr>
          <a:xfrm>
            <a:off x="3831840" y="5034240"/>
            <a:ext cx="354600" cy="56448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TextBox 16"/>
          <p:cNvSpPr/>
          <p:nvPr/>
        </p:nvSpPr>
        <p:spPr>
          <a:xfrm>
            <a:off x="1242360" y="2614680"/>
            <a:ext cx="354600" cy="36900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 – Bsp.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90" name="Rectangle 3"/>
          <p:cNvSpPr/>
          <p:nvPr/>
        </p:nvSpPr>
        <p:spPr>
          <a:xfrm>
            <a:off x="552600" y="1876320"/>
            <a:ext cx="7981560" cy="376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Gründe für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unelastische Nachfrage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Verschiedene Gründe können zu einer Preiselastizität mit einem Betrag zwischen 0 und 1 führen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Preisänderungen werden vom Konsumierenden nicht wahrgenommen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Ein:e Konsument:in nimmt Preisänderungen zwar wahr, hält bei Preiserhöhungen die Suche nach Alternativen aber für zu aufwendig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Es gibt kaum Substitutionsprodukte, auf die bei Preiserhöhungen kurzfristig ausgewichen werden kann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Preiselastizität der Nachfrage – Bsp.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92" name="Rectangle 3"/>
          <p:cNvSpPr/>
          <p:nvPr/>
        </p:nvSpPr>
        <p:spPr>
          <a:xfrm>
            <a:off x="552600" y="1876320"/>
            <a:ext cx="7981560" cy="376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Positive Nachfrageelastizität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: Weitere Effekte können bewirken, dass die Preiselastizität sogar positiv wird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Veblen-Effekt (Snob-Effekt): Ein Produkt stiftet einen höheren Nutzen, wenn es teurer ist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360"/>
              </a:spcBef>
              <a:buClr>
                <a:srgbClr val="cc3300"/>
              </a:buClr>
              <a:buFont typeface="Symbol" charset="2"/>
              <a:buChar char=""/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Qualitäts-Effekt: Bei Produkten, deren Qualität nur schwer beurteilt werden kann, wird der Preis häufig als Qualitätsindikator angesehen 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1921680" y="864360"/>
            <a:ext cx="6746400" cy="459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Kurzfristige gegenüber langfristige Preiselastizität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94" name="Rectangle 3"/>
          <p:cNvSpPr/>
          <p:nvPr/>
        </p:nvSpPr>
        <p:spPr>
          <a:xfrm>
            <a:off x="540000" y="1730880"/>
            <a:ext cx="7981560" cy="194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Preiselastizität der Nachfrage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schwankt mit dem Zeitraum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, der den Konsument:innen zur Verfügung steht, um auf eine Änderung des Preises zu reagieren.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In der Regel ist 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langfristige Preiselastizität 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der Nachfrage elastischer als die kurzfristige Preiselastizität.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95" name="Table 1"/>
          <p:cNvGraphicFramePr/>
          <p:nvPr/>
        </p:nvGraphicFramePr>
        <p:xfrm>
          <a:off x="1705680" y="4033800"/>
          <a:ext cx="5650920" cy="2122920"/>
        </p:xfrm>
        <a:graphic>
          <a:graphicData uri="http://schemas.openxmlformats.org/drawingml/2006/table">
            <a:tbl>
              <a:tblPr/>
              <a:tblGrid>
                <a:gridCol w="2864880"/>
                <a:gridCol w="1392840"/>
                <a:gridCol w="1392840"/>
              </a:tblGrid>
              <a:tr h="22716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 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kurzfristig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langfristig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824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Gesamte landwirtschaftliche Produktion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-0,25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-1,79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824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Tierische Erzeugnisse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-0,38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-2,90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88240"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Pflanzliche Erzeugnisse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-0,17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r>
                        <a:rPr b="0" lang="de-DE" sz="1600" spc="-1" strike="noStrike">
                          <a:solidFill>
                            <a:schemeClr val="dk1"/>
                          </a:solidFill>
                          <a:latin typeface="Arial"/>
                        </a:rPr>
                        <a:t>-1,56</a:t>
                      </a: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499"/>
                        </a:spcAft>
                        <a:tabLst>
                          <a:tab algn="l" pos="0"/>
                        </a:tabLst>
                      </a:pPr>
                      <a:endParaRPr b="0" lang="en-GB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1921680" y="864360"/>
            <a:ext cx="6746400" cy="459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Kreuzpreiselastizität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597" name="Rectangle 3"/>
          <p:cNvSpPr/>
          <p:nvPr/>
        </p:nvSpPr>
        <p:spPr>
          <a:xfrm>
            <a:off x="540000" y="1730880"/>
            <a:ext cx="7981560" cy="3734280"/>
          </a:xfrm>
          <a:prstGeom prst="rect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de-DE" sz="2400" spc="-1" strike="noStrike">
                <a:solidFill>
                  <a:srgbClr val="ffffff">
                    <a:alpha val="1000"/>
                  </a:srgbClr>
                </a:solidFill>
                <a:latin typeface="Book Antiqua"/>
              </a:rPr>
              <a:t> 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Literaturhinweise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305000" y="1774080"/>
            <a:ext cx="6927480" cy="4484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D. Müller (2006)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1"/>
              </a:rPr>
              <a:t>Grundlagen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2"/>
              </a:rPr>
              <a:t>der Betriebswirtschaftslehre für Ingenieure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. 1. Auflage, Heidelberg: Springer (auch als elektronische Version über die TU-Bibliothek verfügbar, der Download kann nur aus dem TU-WLAN durchgeführt)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A.Daum, W. Greife, R. Przywara (2014)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3"/>
              </a:rPr>
              <a:t>BWL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4"/>
              </a:rPr>
              <a:t>für </a:t>
            </a:r>
            <a:r>
              <a:rPr b="0" i="1" lang="de-DE" sz="1400" spc="-1" strike="noStrike" u="sng">
                <a:solidFill>
                  <a:srgbClr val="cc00cc"/>
                </a:solidFill>
                <a:uFillTx/>
                <a:latin typeface="Arial"/>
                <a:hlinkClick r:id="rId5"/>
              </a:rPr>
              <a:t>Ingenieurstudium und -praxis – Was man über Betriebswirtschaft wissen sollte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. 2.Auflage, Wiesbaden: Springer Vieweg (auch als elektronische Version über die TU-Bibliothek verfügbar)</a:t>
            </a:r>
            <a:br>
              <a:rPr sz="1400"/>
            </a:b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K. Spremann (1. Auflage 1996)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Wirtschaft, Investition und Finanzierung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(6. Auflage 2013). München: Oldenbourg (ISBN 3-486-23565-6)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A. J., Schwab (1998),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Managementwissen für Ingenieure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(4. Auflage 2008).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Berlin, Heidelberg, New York: Springer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E. Fischer (1996)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Finanzwirtschaft für Anfänger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(4. Auflage 2005). München: Oldenbourg</a:t>
            </a:r>
            <a:br>
              <a:rPr sz="1400"/>
            </a:b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743040" indent="-285840">
              <a:lnSpc>
                <a:spcPct val="9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S. Peters (1994), </a:t>
            </a:r>
            <a:r>
              <a:rPr b="0" i="1" lang="de-DE" sz="1400" spc="-1" strike="noStrike">
                <a:solidFill>
                  <a:srgbClr val="000000"/>
                </a:solidFill>
                <a:latin typeface="Arial"/>
              </a:rPr>
              <a:t>Betriebswirtschaftslehre</a:t>
            </a: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 (12. Auflage 2005). München: Oldenbourg</a:t>
            </a: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1911240" y="380880"/>
            <a:ext cx="67464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Außenhandel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pic>
        <p:nvPicPr>
          <p:cNvPr id="599" name="Grafik 31" descr=""/>
          <p:cNvPicPr/>
          <p:nvPr/>
        </p:nvPicPr>
        <p:blipFill>
          <a:blip r:embed="rId1"/>
          <a:stretch/>
        </p:blipFill>
        <p:spPr>
          <a:xfrm>
            <a:off x="369720" y="3089880"/>
            <a:ext cx="4112280" cy="3056040"/>
          </a:xfrm>
          <a:prstGeom prst="rect">
            <a:avLst/>
          </a:prstGeom>
          <a:ln w="0">
            <a:noFill/>
          </a:ln>
        </p:spPr>
      </p:pic>
      <p:pic>
        <p:nvPicPr>
          <p:cNvPr id="600" name="Grafik 263" descr=""/>
          <p:cNvPicPr/>
          <p:nvPr/>
        </p:nvPicPr>
        <p:blipFill>
          <a:blip r:embed="rId2"/>
          <a:stretch/>
        </p:blipFill>
        <p:spPr>
          <a:xfrm>
            <a:off x="4798080" y="3123360"/>
            <a:ext cx="4071600" cy="3056040"/>
          </a:xfrm>
          <a:prstGeom prst="rect">
            <a:avLst/>
          </a:prstGeom>
          <a:ln w="0">
            <a:noFill/>
          </a:ln>
        </p:spPr>
      </p:pic>
      <p:sp>
        <p:nvSpPr>
          <p:cNvPr id="601" name="Rectangle 3"/>
          <p:cNvSpPr/>
          <p:nvPr/>
        </p:nvSpPr>
        <p:spPr>
          <a:xfrm>
            <a:off x="676440" y="1773720"/>
            <a:ext cx="7981560" cy="376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Handel zwischen zwei Ländern führt immer zu einem Wohlfahrtsgewinn, kann allerdings die Verteilung zwischen Konsumentenrente und Produzentenrente im Land stark beeinflussen.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Rolle des Staates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/>
          </p:nvPr>
        </p:nvSpPr>
        <p:spPr>
          <a:xfrm>
            <a:off x="1911240" y="1536840"/>
            <a:ext cx="6927480" cy="4995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Marktwirtschaft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: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Staat sorgt für das Funktionieren der Märkte, ohne in diese direkt einzugreifen. Zu den Staatsaufgaben gehören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Schutz des Eigentums, Schutz privater Verträge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Sicherung der Marktfunktion (Wettbewerbsrecht, Verbraucherschutz)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	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Entscheidend ist die Souveränität und Verantwortung des Einzelnen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Soziale Marktwirtschaft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: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Marktwirtschaft, bei der die Marktergebnisse nachträglich durch Umverteilung korrigiert werden (staatliche Sozialversicherungen; Transfers wie z.B. Kindergeld; progressive Einkommensteuer; Umweltschutz)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320"/>
              </a:spcBef>
              <a:buClr>
                <a:srgbClr val="cc33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de-DE" sz="1600" spc="-1" strike="noStrike">
                <a:solidFill>
                  <a:srgbClr val="c00000"/>
                </a:solidFill>
                <a:latin typeface="Arial"/>
              </a:rPr>
              <a:t>Zentralverwaltungswirtschaft (Planwirtschaft):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Verbraucher:innen zuteilt („Jedem nach seinen Bedürfnissen“).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Grundfragen der Wirtschaft 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552600" y="1514520"/>
            <a:ext cx="7981560" cy="4806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t">
            <a:noAutofit/>
          </a:bodyPr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Ziel: Planvolle Deckung menschlicher Bedürfnisse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Knappheiten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→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Allokation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knapper Güter zu Verbrauchenden mit unterschiedlichen Bedürfnissen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Knappheiten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→ </a:t>
            </a: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Opportunitätskosten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Wir können unsere Ressourcen nicht über einsetzen. Opportunitätskosten entsehen dadurch, dass die nächstbeste Alternative nicht gewählt werden kann (= Nachteil in Form des entgangenen Vorteils der abgelehnten Entscheidungsalternative)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Arbeitsteilung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 und Spezialisierung (innerbetrieblich, zwischenbetrieblich, international) 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Markt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Ort, wo Anbietende und Nachfragende zusammenkommen (Gütermärkte, Kapitalmärkte, Arbeitsmärkte, ...) 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Marktwirtschaft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: Nicht der Staat, sondern die Marktteilnehmenden regeln das wirtschaftliche Geschehen 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buClr>
                <a:srgbClr val="cc3300"/>
              </a:buClr>
              <a:buFont typeface="Symbol" charset="2"/>
              <a:buChar char=""/>
            </a:pPr>
            <a:r>
              <a:rPr b="1" lang="de-DE" sz="1600" spc="-1" strike="noStrike">
                <a:solidFill>
                  <a:schemeClr val="dk1"/>
                </a:solidFill>
                <a:latin typeface="Arial"/>
              </a:rPr>
              <a:t>Angebot und Nachfrage </a:t>
            </a:r>
            <a:r>
              <a:rPr b="0" lang="de-DE" sz="1600" spc="-1" strike="noStrike">
                <a:solidFill>
                  <a:schemeClr val="dk1"/>
                </a:solidFill>
                <a:latin typeface="Arial"/>
              </a:rPr>
              <a:t>– über den Preis </a:t>
            </a: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  <a:p>
            <a:pPr indent="0">
              <a:lnSpc>
                <a:spcPct val="90000"/>
              </a:lnSpc>
              <a:spcBef>
                <a:spcPts val="320"/>
              </a:spcBef>
              <a:buNone/>
            </a:pPr>
            <a:endParaRPr b="0" lang="en-US" sz="1600" spc="-1" strike="noStrike">
              <a:solidFill>
                <a:schemeClr val="dk1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62580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Menschliche Bedürfnisse 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4" name="TextBox 4"/>
          <p:cNvSpPr/>
          <p:nvPr/>
        </p:nvSpPr>
        <p:spPr>
          <a:xfrm>
            <a:off x="280440" y="1577520"/>
            <a:ext cx="8492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Die </a:t>
            </a:r>
            <a:r>
              <a:rPr b="1" lang="de-DE" sz="1800" spc="-1" strike="noStrike">
                <a:solidFill>
                  <a:srgbClr val="c00000"/>
                </a:solidFill>
                <a:latin typeface="Arial"/>
              </a:rPr>
              <a:t>Maslowsche Bedürfnispyramide</a:t>
            </a: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 stellt unsere Bedürfnisse hierarchisch dar.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640440" y="2409120"/>
            <a:ext cx="7760160" cy="333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908000" y="380880"/>
            <a:ext cx="6702120" cy="888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2160" rIns="92160" tIns="46080" bIns="46080" anchor="b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de-DE" sz="2800" spc="-1" strike="noStrike">
                <a:solidFill>
                  <a:schemeClr val="dk2"/>
                </a:solidFill>
                <a:latin typeface="Arial"/>
              </a:rPr>
              <a:t>Typische Fragen der Wirtschaftswissenschaften</a:t>
            </a:r>
            <a:endParaRPr b="0" lang="en-US" sz="2800" spc="-1" strike="noStrike">
              <a:solidFill>
                <a:schemeClr val="dk1"/>
              </a:solidFill>
              <a:latin typeface="Book Antiqua"/>
            </a:endParaRPr>
          </a:p>
        </p:txBody>
      </p:sp>
      <p:sp>
        <p:nvSpPr>
          <p:cNvPr id="87" name="Rectangle 22"/>
          <p:cNvSpPr/>
          <p:nvPr/>
        </p:nvSpPr>
        <p:spPr>
          <a:xfrm>
            <a:off x="7170480" y="7569360"/>
            <a:ext cx="136080" cy="90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</a:pP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Q</a:t>
            </a:r>
            <a:r>
              <a:rPr b="1" lang="de-DE" sz="1900" spc="-1" strike="noStrike" baseline="-25000">
                <a:solidFill>
                  <a:srgbClr val="000000"/>
                </a:solidFill>
                <a:latin typeface="Arial"/>
              </a:rPr>
              <a:t>0</a:t>
            </a:r>
            <a:r>
              <a:rPr b="1" i="1" lang="de-DE" sz="1900" spc="-1" strike="noStrike">
                <a:solidFill>
                  <a:srgbClr val="000000"/>
                </a:solidFill>
                <a:latin typeface="Arial"/>
              </a:rPr>
              <a:t>*</a:t>
            </a:r>
            <a:endParaRPr b="0" lang="en-GB" sz="1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TextBox 10"/>
          <p:cNvSpPr/>
          <p:nvPr/>
        </p:nvSpPr>
        <p:spPr>
          <a:xfrm>
            <a:off x="616320" y="1764360"/>
            <a:ext cx="824976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Warum kostet Wasser/Salz/Mehl so wenig, obwohl es uns lebenswichtig ist?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Saphiren sind nicht lebenswichtig. Warum sind sie so teuer?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Warum kostet eine Wohnung in Berlin mehr als in Bielefeld?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viele Autos sollte Volkswagen pro Jahr produzieren? Lieber E-Autos oder Verbrenner?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Lohnt es sich für VW in eine neue Fabrik in Deutschland zu investieren?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Können wir uns als Gesellschaft eine Energiewende leisten, ohne große wirtschaftliche Einbußen?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Was sind die wirtschaftlichen Folgen des Klimawandels?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de-DE" sz="1800" spc="-1" strike="noStrike">
                <a:solidFill>
                  <a:schemeClr val="dk1"/>
                </a:solidFill>
                <a:latin typeface="Arial"/>
              </a:rPr>
              <a:t>Wie reduzieren wir unseren Energieverbrauch, ohne arme Haushalte mit hohen Preisen zu belasten?</a:t>
            </a:r>
            <a:endParaRPr b="0" lang="en-GB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 pitchFamily="0" charset="1"/>
        <a:ea typeface=""/>
        <a:cs typeface=""/>
      </a:majorFont>
      <a:minorFont>
        <a:latin typeface="Times New Roman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Application>LibreOffice/24.2.7.2$Linux_X86_64 LibreOffice_project/420$Build-2</Application>
  <AppVersion>15.0000</AppVersion>
  <Words>3894</Words>
  <Paragraphs>621</Paragraphs>
  <Company>TU-Berlin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2001-06-02T14:11:54Z</dcterms:created>
  <dc:creator>Erdmann</dc:creator>
  <dc:description/>
  <dc:language>en-GB</dc:language>
  <cp:lastModifiedBy/>
  <cp:lastPrinted>2020-11-04T08:40:13Z</cp:lastPrinted>
  <dcterms:modified xsi:type="dcterms:W3CDTF">2026-04-13T15:38:04Z</dcterms:modified>
  <cp:revision>227</cp:revision>
  <dc:subject/>
  <dc:title>Vorlesung Einführung in die Wirtschaftswissenschaften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53</vt:i4>
  </property>
  <property fmtid="{D5CDD505-2E9C-101B-9397-08002B2CF9AE}" pid="3" name="PresentationFormat">
    <vt:lpwstr>On-screen Show (4:3)</vt:lpwstr>
  </property>
  <property fmtid="{D5CDD505-2E9C-101B-9397-08002B2CF9AE}" pid="4" name="Slides">
    <vt:i4>61</vt:i4>
  </property>
</Properties>
</file>