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2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12.xml" ContentType="application/vnd.openxmlformats-officedocument.theme+xml"/>
  <Override PartName="/ppt/theme/theme3.xml" ContentType="application/vnd.openxmlformats-officedocument.theme+xml"/>
  <Override PartName="/ppt/theme/theme1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_rels/presentation.xml.rels" ContentType="application/vnd.openxmlformats-package.relationships+xml"/>
  <Override PartName="/ppt/media/image29.png" ContentType="image/png"/>
  <Override PartName="/ppt/media/image27.png" ContentType="image/png"/>
  <Override PartName="/ppt/media/image30.wmf" ContentType="image/x-wmf"/>
  <Override PartName="/ppt/media/image24.png" ContentType="image/png"/>
  <Override PartName="/ppt/media/image23.png" ContentType="image/png"/>
  <Override PartName="/ppt/media/image26.png" ContentType="image/png"/>
  <Override PartName="/ppt/media/image20.jpeg" ContentType="image/jpeg"/>
  <Override PartName="/ppt/media/image17.png" ContentType="image/png"/>
  <Override PartName="/ppt/media/image21.png" ContentType="image/png"/>
  <Override PartName="/ppt/media/image19.png" ContentType="image/png"/>
  <Override PartName="/ppt/media/image16.png" ContentType="image/png"/>
  <Override PartName="/ppt/media/image15.jpeg" ContentType="image/jpeg"/>
  <Override PartName="/ppt/media/image14.png" ContentType="image/png"/>
  <Override PartName="/ppt/media/image22.jpeg" ContentType="image/jpeg"/>
  <Override PartName="/ppt/media/image37.png" ContentType="image/png"/>
  <Override PartName="/ppt/media/image2.png" ContentType="image/png"/>
  <Override PartName="/ppt/media/image34.png" ContentType="image/png"/>
  <Override PartName="/ppt/media/image3.png" ContentType="image/png"/>
  <Override PartName="/ppt/media/image35.png" ContentType="image/png"/>
  <Override PartName="/ppt/media/image25.png" ContentType="image/png"/>
  <Override PartName="/ppt/media/image4.jpeg" ContentType="image/jpeg"/>
  <Override PartName="/ppt/media/image40.png" ContentType="image/png"/>
  <Override PartName="/ppt/media/image5.jpeg" ContentType="image/jpeg"/>
  <Override PartName="/ppt/media/image50.png" ContentType="image/png"/>
  <Override PartName="/ppt/media/image1.png" ContentType="image/png"/>
  <Override PartName="/ppt/media/image33.png" ContentType="image/png"/>
  <Override PartName="/ppt/media/image36.png" ContentType="image/png"/>
  <Override PartName="/ppt/media/image39.png" ContentType="image/png"/>
  <Override PartName="/ppt/media/image41.png" ContentType="image/png"/>
  <Override PartName="/ppt/media/image44.png" ContentType="image/png"/>
  <Override PartName="/ppt/media/image45.png" ContentType="image/png"/>
  <Override PartName="/ppt/media/image46.png" ContentType="image/png"/>
  <Override PartName="/ppt/media/image47.png" ContentType="image/png"/>
  <Override PartName="/ppt/media/image49.png" ContentType="image/png"/>
  <Override PartName="/ppt/media/image51.png" ContentType="image/png"/>
  <Override PartName="/ppt/media/image53.png" ContentType="image/png"/>
  <Override PartName="/ppt/media/image54.png" ContentType="image/png"/>
  <Override PartName="/ppt/media/image43.png" ContentType="image/png"/>
  <Override PartName="/ppt/media/image55.png" ContentType="image/png"/>
  <Override PartName="/ppt/media/image6.jpeg" ContentType="image/jpeg"/>
  <Override PartName="/ppt/media/image18.png" ContentType="image/png"/>
  <Override PartName="/ppt/media/image32.png" ContentType="image/png"/>
  <Override PartName="/ppt/media/image31.png" ContentType="image/png"/>
  <Override PartName="/ppt/media/image13.jpeg" ContentType="image/jpeg"/>
  <Override PartName="/ppt/media/image12.jpeg" ContentType="image/jpeg"/>
  <Override PartName="/ppt/media/image48.png" ContentType="image/png"/>
  <Override PartName="/ppt/media/image9.jpeg" ContentType="image/jpeg"/>
  <Override PartName="/ppt/media/image38.png" ContentType="image/png"/>
  <Override PartName="/ppt/media/image8.jpeg" ContentType="image/jpeg"/>
  <Override PartName="/ppt/media/image7.jpeg" ContentType="image/jpeg"/>
  <Override PartName="/ppt/media/image28.png" ContentType="image/png"/>
  <Override PartName="/ppt/media/image11.jpeg" ContentType="image/jpeg"/>
  <Override PartName="/ppt/media/image52.png" ContentType="image/png"/>
  <Override PartName="/ppt/media/image10.jpeg" ContentType="image/jpeg"/>
  <Override PartName="/ppt/media/image42.png" ContentType="image/pn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embeddings/oleObject1.bin" ContentType="application/vnd.openxmlformats-officedocument.oleObject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_rels/slide54.xml.rels" ContentType="application/vnd.openxmlformats-package.relationships+xml"/>
  <Override PartName="/ppt/slides/_rels/slide53.xml.rels" ContentType="application/vnd.openxmlformats-package.relationships+xml"/>
  <Override PartName="/ppt/slides/_rels/slide16.xml.rels" ContentType="application/vnd.openxmlformats-package.relationships+xml"/>
  <Override PartName="/ppt/slides/_rels/slide55.xml.rels" ContentType="application/vnd.openxmlformats-package.relationships+xml"/>
  <Override PartName="/ppt/slides/_rels/slide1.xml.rels" ContentType="application/vnd.openxmlformats-package.relationships+xml"/>
  <Override PartName="/ppt/slides/_rels/slide29.xml.rels" ContentType="application/vnd.openxmlformats-package.relationships+xml"/>
  <Override PartName="/ppt/slides/_rels/slide28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61.xml.rels" ContentType="application/vnd.openxmlformats-package.relationships+xml"/>
  <Override PartName="/ppt/slides/_rels/slide19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56.xml.rels" ContentType="application/vnd.openxmlformats-package.relationships+xml"/>
  <Override PartName="/ppt/slides/_rels/slide10.xml.rels" ContentType="application/vnd.openxmlformats-package.relationships+xml"/>
  <Override PartName="/ppt/slides/_rels/slide47.xml.rels" ContentType="application/vnd.openxmlformats-package.relationships+xml"/>
  <Override PartName="/ppt/slides/_rels/slide14.xml.rels" ContentType="application/vnd.openxmlformats-package.relationships+xml"/>
  <Override PartName="/ppt/slides/_rels/slide49.xml.rels" ContentType="application/vnd.openxmlformats-package.relationships+xml"/>
  <Override PartName="/ppt/slides/_rels/slide12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8.xml.rels" ContentType="application/vnd.openxmlformats-package.relationships+xml"/>
  <Override PartName="/ppt/slides/_rels/slide57.xml.rels" ContentType="application/vnd.openxmlformats-package.relationships+xml"/>
  <Override PartName="/ppt/slides/_rels/slide3.xml.rels" ContentType="application/vnd.openxmlformats-package.relationships+xml"/>
  <Override PartName="/ppt/slides/_rels/slide20.xml.rels" ContentType="application/vnd.openxmlformats-package.relationships+xml"/>
  <Override PartName="/ppt/slides/_rels/slide18.xml.rels" ContentType="application/vnd.openxmlformats-package.relationships+xml"/>
  <Override PartName="/ppt/slides/_rels/slide60.xml.rels" ContentType="application/vnd.openxmlformats-package.relationships+xml"/>
  <Override PartName="/ppt/slides/_rels/slide48.xml.rels" ContentType="application/vnd.openxmlformats-package.relationships+xml"/>
  <Override PartName="/ppt/slides/_rels/slide11.xml.rels" ContentType="application/vnd.openxmlformats-package.relationships+xml"/>
  <Override PartName="/ppt/slides/_rels/slide17.xml.rels" ContentType="application/vnd.openxmlformats-package.relationships+xml"/>
  <Override PartName="/ppt/slides/_rels/slide27.xml.rels" ContentType="application/vnd.openxmlformats-package.relationships+xml"/>
  <Override PartName="/ppt/slides/_rels/slide15.xml.rels" ContentType="application/vnd.openxmlformats-package.relationships+xml"/>
  <Override PartName="/ppt/slides/_rels/slide6.xml.rels" ContentType="application/vnd.openxmlformats-package.relationships+xml"/>
  <Override PartName="/ppt/slides/_rels/slide23.xml.rels" ContentType="application/vnd.openxmlformats-package.relationships+xml"/>
  <Override PartName="/ppt/slides/_rels/slide7.xml.rels" ContentType="application/vnd.openxmlformats-package.relationships+xml"/>
  <Override PartName="/ppt/slides/_rels/slide24.xml.rels" ContentType="application/vnd.openxmlformats-package.relationships+xml"/>
  <Override PartName="/ppt/slides/_rels/slide46.xml.rels" ContentType="application/vnd.openxmlformats-package.relationships+xml"/>
  <Override PartName="/ppt/slides/_rels/slide5.xml.rels" ContentType="application/vnd.openxmlformats-package.relationships+xml"/>
  <Override PartName="/ppt/slides/_rels/slide22.xml.rels" ContentType="application/vnd.openxmlformats-package.relationships+xml"/>
  <Override PartName="/ppt/slides/_rels/slide59.xml.rels" ContentType="application/vnd.openxmlformats-package.relationships+xml"/>
  <Override PartName="/ppt/slides/_rels/slide13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35.xml.rels" ContentType="application/vnd.openxmlformats-package.relationships+xml"/>
  <Override PartName="/ppt/slides/_rels/slide36.xml.rels" ContentType="application/vnd.openxmlformats-package.relationships+xml"/>
  <Override PartName="/ppt/slides/_rels/slide37.xml.rels" ContentType="application/vnd.openxmlformats-package.relationships+xml"/>
  <Override PartName="/ppt/slides/_rels/slide38.xml.rels" ContentType="application/vnd.openxmlformats-package.relationships+xml"/>
  <Override PartName="/ppt/slides/_rels/slide39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50.xml.rels" ContentType="application/vnd.openxmlformats-package.relationships+xml"/>
  <Override PartName="/ppt/slides/_rels/slide51.xml.rels" ContentType="application/vnd.openxmlformats-package.relationships+xml"/>
  <Override PartName="/ppt/slides/_rels/slide52.xml.rels" ContentType="application/vnd.openxmlformats-package.relationships+xml"/>
  <Override PartName="/ppt/slides/slide56.xml" ContentType="application/vnd.openxmlformats-officedocument.presentationml.slide+xml"/>
  <Override PartName="/ppt/slides/slide55.xml" ContentType="application/vnd.openxmlformats-officedocument.presentationml.slide+xml"/>
  <Override PartName="/ppt/slides/slide21.xml" ContentType="application/vnd.openxmlformats-officedocument.presentationml.slide+xml"/>
  <Override PartName="/ppt/slides/slide58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49.xml" ContentType="application/vnd.openxmlformats-officedocument.presentationml.slide+xml"/>
  <Override PartName="/ppt/slides/slide18.xml" ContentType="application/vnd.openxmlformats-officedocument.presentationml.slide+xml"/>
  <Override PartName="/ppt/slides/slide60.xml" ContentType="application/vnd.openxmlformats-officedocument.presentationml.slide+xml"/>
  <Override PartName="/ppt/slides/slide20.xml" ContentType="application/vnd.openxmlformats-officedocument.presentationml.slide+xml"/>
  <Override PartName="/ppt/slides/slide57.xml" ContentType="application/vnd.openxmlformats-officedocument.presentationml.slide+xml"/>
  <Override PartName="/ppt/slides/slide48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47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61.xml" ContentType="application/vnd.openxmlformats-officedocument.presentationml.slide+xml"/>
  <Override PartName="/ppt/slides/slide19.xml" ContentType="application/vnd.openxmlformats-officedocument.presentationml.slide+xml"/>
  <Override PartName="/ppt/slides/slide26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1.xml" ContentType="application/vnd.openxmlformats-officedocument.presentationml.slide+xml"/>
  <Override PartName="/ppt/slides/slide46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59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Slides/notesSlide3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_rels/notesSlide27.xml.rels" ContentType="application/vnd.openxmlformats-package.relationships+xml"/>
  <Override PartName="/ppt/notesSlides/_rels/notesSlide55.xml.rels" ContentType="application/vnd.openxmlformats-package.relationships+xml"/>
  <Override PartName="/ppt/notesSlides/_rels/notesSlide47.xml.rels" ContentType="application/vnd.openxmlformats-package.relationships+xml"/>
  <Override PartName="/ppt/notesSlides/_rels/notesSlide1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49.xml.rels" ContentType="application/vnd.openxmlformats-package.relationships+xml"/>
  <Override PartName="/ppt/notesSlides/_rels/notesSlide34.xml.rels" ContentType="application/vnd.openxmlformats-package.relationships+xml"/>
  <Override PartName="/ppt/notesSlides/_rels/notesSlide35.xml.rels" ContentType="application/vnd.openxmlformats-package.relationships+xml"/>
  <Override PartName="/ppt/notesSlides/_rels/notesSlide56.xml.rels" ContentType="application/vnd.openxmlformats-package.relationships+xml"/>
  <Override PartName="/ppt/notesSlides/_rels/notesSlide44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54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53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52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51.xml.rels" ContentType="application/vnd.openxmlformats-package.relationships+xml"/>
  <Override PartName="/ppt/notesSlides/_rels/notesSlide48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59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26.xml.rels" ContentType="application/vnd.openxmlformats-package.relationships+xml"/>
  <Override PartName="/ppt/notesSlides/_rels/notesSlide28.xml.rels" ContentType="application/vnd.openxmlformats-package.relationships+xml"/>
  <Override PartName="/ppt/notesSlides/_rels/notesSlide30.xml.rels" ContentType="application/vnd.openxmlformats-package.relationships+xml"/>
  <Override PartName="/ppt/notesSlides/_rels/notesSlide29.xml.rels" ContentType="application/vnd.openxmlformats-package.relationships+xml"/>
  <Override PartName="/ppt/notesSlides/_rels/notesSlide31.xml.rels" ContentType="application/vnd.openxmlformats-package.relationships+xml"/>
  <Override PartName="/ppt/notesSlides/_rels/notesSlide32.xml.rels" ContentType="application/vnd.openxmlformats-package.relationships+xml"/>
  <Override PartName="/ppt/notesSlides/_rels/notesSlide58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61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33.xml.rels" ContentType="application/vnd.openxmlformats-package.relationships+xml"/>
  <Override PartName="/ppt/notesSlides/_rels/notesSlide57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9.xml.rels" ContentType="application/vnd.openxmlformats-package.relationships+xml"/>
  <Override PartName="/ppt/notesSlides/_rels/notesSlide60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36.xml.rels" ContentType="application/vnd.openxmlformats-package.relationships+xml"/>
  <Override PartName="/ppt/notesSlides/_rels/notesSlide37.xml.rels" ContentType="application/vnd.openxmlformats-package.relationships+xml"/>
  <Override PartName="/ppt/notesSlides/_rels/notesSlide38.xml.rels" ContentType="application/vnd.openxmlformats-package.relationships+xml"/>
  <Override PartName="/ppt/notesSlides/_rels/notesSlide43.xml.rels" ContentType="application/vnd.openxmlformats-package.relationships+xml"/>
  <Override PartName="/ppt/notesSlides/_rels/notesSlide45.xml.rels" ContentType="application/vnd.openxmlformats-package.relationships+xml"/>
  <Override PartName="/ppt/notesSlides/_rels/notesSlide46.xml.rels" ContentType="application/vnd.openxmlformats-package.relationships+xml"/>
  <Override PartName="/ppt/notesSlides/_rels/notesSlide50.xml.rels" ContentType="application/vnd.openxmlformats-package.relationships+xml"/>
  <Override PartName="/ppt/notesSlides/_rels/notesSlide13.xml.rels" ContentType="application/vnd.openxmlformats-package.relationships+xml"/>
  <Override PartName="/ppt/notesSlides/notesSlide5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7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</p:sldMasterIdLst>
  <p:notesMasterIdLst>
    <p:notesMasterId r:id="rId14"/>
  </p:notes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274" r:id="rId33"/>
    <p:sldId id="275" r:id="rId34"/>
    <p:sldId id="276" r:id="rId35"/>
    <p:sldId id="277" r:id="rId36"/>
    <p:sldId id="278" r:id="rId37"/>
    <p:sldId id="279" r:id="rId38"/>
    <p:sldId id="280" r:id="rId39"/>
    <p:sldId id="281" r:id="rId40"/>
    <p:sldId id="282" r:id="rId41"/>
    <p:sldId id="283" r:id="rId42"/>
    <p:sldId id="284" r:id="rId43"/>
    <p:sldId id="285" r:id="rId44"/>
    <p:sldId id="286" r:id="rId45"/>
    <p:sldId id="287" r:id="rId46"/>
    <p:sldId id="288" r:id="rId47"/>
    <p:sldId id="289" r:id="rId48"/>
    <p:sldId id="290" r:id="rId49"/>
    <p:sldId id="291" r:id="rId50"/>
    <p:sldId id="292" r:id="rId51"/>
    <p:sldId id="293" r:id="rId52"/>
    <p:sldId id="294" r:id="rId53"/>
    <p:sldId id="295" r:id="rId54"/>
    <p:sldId id="296" r:id="rId55"/>
    <p:sldId id="297" r:id="rId56"/>
    <p:sldId id="298" r:id="rId57"/>
    <p:sldId id="299" r:id="rId58"/>
    <p:sldId id="300" r:id="rId59"/>
    <p:sldId id="301" r:id="rId60"/>
    <p:sldId id="302" r:id="rId61"/>
    <p:sldId id="303" r:id="rId62"/>
    <p:sldId id="304" r:id="rId63"/>
    <p:sldId id="305" r:id="rId64"/>
    <p:sldId id="306" r:id="rId65"/>
    <p:sldId id="307" r:id="rId66"/>
    <p:sldId id="308" r:id="rId67"/>
    <p:sldId id="309" r:id="rId68"/>
    <p:sldId id="310" r:id="rId69"/>
    <p:sldId id="311" r:id="rId70"/>
    <p:sldId id="312" r:id="rId71"/>
    <p:sldId id="313" r:id="rId72"/>
    <p:sldId id="314" r:id="rId73"/>
    <p:sldId id="315" r:id="rId74"/>
    <p:sldId id="316" r:id="rId75"/>
  </p:sldIdLst>
  <p:sldSz cx="9144000" cy="6858000"/>
  <p:notesSz cx="7099300" cy="102346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notesMaster" Target="notesMasters/notesMaster1.xml"/><Relationship Id="rId15" Type="http://schemas.openxmlformats.org/officeDocument/2006/relationships/slide" Target="slides/slide1.xml"/><Relationship Id="rId16" Type="http://schemas.openxmlformats.org/officeDocument/2006/relationships/slide" Target="slides/slide2.xml"/><Relationship Id="rId17" Type="http://schemas.openxmlformats.org/officeDocument/2006/relationships/slide" Target="slides/slide3.xml"/><Relationship Id="rId18" Type="http://schemas.openxmlformats.org/officeDocument/2006/relationships/slide" Target="slides/slide4.xml"/><Relationship Id="rId19" Type="http://schemas.openxmlformats.org/officeDocument/2006/relationships/slide" Target="slides/slide5.xml"/><Relationship Id="rId20" Type="http://schemas.openxmlformats.org/officeDocument/2006/relationships/slide" Target="slides/slide6.xml"/><Relationship Id="rId21" Type="http://schemas.openxmlformats.org/officeDocument/2006/relationships/slide" Target="slides/slide7.xml"/><Relationship Id="rId22" Type="http://schemas.openxmlformats.org/officeDocument/2006/relationships/slide" Target="slides/slide8.xml"/><Relationship Id="rId23" Type="http://schemas.openxmlformats.org/officeDocument/2006/relationships/slide" Target="slides/slide9.xml"/><Relationship Id="rId24" Type="http://schemas.openxmlformats.org/officeDocument/2006/relationships/slide" Target="slides/slide10.xml"/><Relationship Id="rId25" Type="http://schemas.openxmlformats.org/officeDocument/2006/relationships/slide" Target="slides/slide11.xml"/><Relationship Id="rId26" Type="http://schemas.openxmlformats.org/officeDocument/2006/relationships/slide" Target="slides/slide12.xml"/><Relationship Id="rId27" Type="http://schemas.openxmlformats.org/officeDocument/2006/relationships/slide" Target="slides/slide13.xml"/><Relationship Id="rId28" Type="http://schemas.openxmlformats.org/officeDocument/2006/relationships/slide" Target="slides/slide14.xml"/><Relationship Id="rId29" Type="http://schemas.openxmlformats.org/officeDocument/2006/relationships/slide" Target="slides/slide15.xml"/><Relationship Id="rId30" Type="http://schemas.openxmlformats.org/officeDocument/2006/relationships/slide" Target="slides/slide16.xml"/><Relationship Id="rId31" Type="http://schemas.openxmlformats.org/officeDocument/2006/relationships/slide" Target="slides/slide17.xml"/><Relationship Id="rId32" Type="http://schemas.openxmlformats.org/officeDocument/2006/relationships/slide" Target="slides/slide18.xml"/><Relationship Id="rId33" Type="http://schemas.openxmlformats.org/officeDocument/2006/relationships/slide" Target="slides/slide19.xml"/><Relationship Id="rId34" Type="http://schemas.openxmlformats.org/officeDocument/2006/relationships/slide" Target="slides/slide20.xml"/><Relationship Id="rId35" Type="http://schemas.openxmlformats.org/officeDocument/2006/relationships/slide" Target="slides/slide21.xml"/><Relationship Id="rId36" Type="http://schemas.openxmlformats.org/officeDocument/2006/relationships/slide" Target="slides/slide22.xml"/><Relationship Id="rId37" Type="http://schemas.openxmlformats.org/officeDocument/2006/relationships/slide" Target="slides/slide23.xml"/><Relationship Id="rId38" Type="http://schemas.openxmlformats.org/officeDocument/2006/relationships/slide" Target="slides/slide24.xml"/><Relationship Id="rId39" Type="http://schemas.openxmlformats.org/officeDocument/2006/relationships/slide" Target="slides/slide25.xml"/><Relationship Id="rId40" Type="http://schemas.openxmlformats.org/officeDocument/2006/relationships/slide" Target="slides/slide26.xml"/><Relationship Id="rId41" Type="http://schemas.openxmlformats.org/officeDocument/2006/relationships/slide" Target="slides/slide27.xml"/><Relationship Id="rId42" Type="http://schemas.openxmlformats.org/officeDocument/2006/relationships/slide" Target="slides/slide28.xml"/><Relationship Id="rId43" Type="http://schemas.openxmlformats.org/officeDocument/2006/relationships/slide" Target="slides/slide29.xml"/><Relationship Id="rId44" Type="http://schemas.openxmlformats.org/officeDocument/2006/relationships/slide" Target="slides/slide30.xml"/><Relationship Id="rId45" Type="http://schemas.openxmlformats.org/officeDocument/2006/relationships/slide" Target="slides/slide31.xml"/><Relationship Id="rId46" Type="http://schemas.openxmlformats.org/officeDocument/2006/relationships/slide" Target="slides/slide32.xml"/><Relationship Id="rId47" Type="http://schemas.openxmlformats.org/officeDocument/2006/relationships/slide" Target="slides/slide33.xml"/><Relationship Id="rId48" Type="http://schemas.openxmlformats.org/officeDocument/2006/relationships/slide" Target="slides/slide34.xml"/><Relationship Id="rId49" Type="http://schemas.openxmlformats.org/officeDocument/2006/relationships/slide" Target="slides/slide35.xml"/><Relationship Id="rId50" Type="http://schemas.openxmlformats.org/officeDocument/2006/relationships/slide" Target="slides/slide36.xml"/><Relationship Id="rId51" Type="http://schemas.openxmlformats.org/officeDocument/2006/relationships/slide" Target="slides/slide37.xml"/><Relationship Id="rId52" Type="http://schemas.openxmlformats.org/officeDocument/2006/relationships/slide" Target="slides/slide38.xml"/><Relationship Id="rId53" Type="http://schemas.openxmlformats.org/officeDocument/2006/relationships/slide" Target="slides/slide39.xml"/><Relationship Id="rId54" Type="http://schemas.openxmlformats.org/officeDocument/2006/relationships/slide" Target="slides/slide40.xml"/><Relationship Id="rId55" Type="http://schemas.openxmlformats.org/officeDocument/2006/relationships/slide" Target="slides/slide41.xml"/><Relationship Id="rId56" Type="http://schemas.openxmlformats.org/officeDocument/2006/relationships/slide" Target="slides/slide42.xml"/><Relationship Id="rId57" Type="http://schemas.openxmlformats.org/officeDocument/2006/relationships/slide" Target="slides/slide43.xml"/><Relationship Id="rId58" Type="http://schemas.openxmlformats.org/officeDocument/2006/relationships/slide" Target="slides/slide44.xml"/><Relationship Id="rId59" Type="http://schemas.openxmlformats.org/officeDocument/2006/relationships/slide" Target="slides/slide45.xml"/><Relationship Id="rId60" Type="http://schemas.openxmlformats.org/officeDocument/2006/relationships/slide" Target="slides/slide46.xml"/><Relationship Id="rId61" Type="http://schemas.openxmlformats.org/officeDocument/2006/relationships/slide" Target="slides/slide47.xml"/><Relationship Id="rId62" Type="http://schemas.openxmlformats.org/officeDocument/2006/relationships/slide" Target="slides/slide48.xml"/><Relationship Id="rId63" Type="http://schemas.openxmlformats.org/officeDocument/2006/relationships/slide" Target="slides/slide49.xml"/><Relationship Id="rId64" Type="http://schemas.openxmlformats.org/officeDocument/2006/relationships/slide" Target="slides/slide50.xml"/><Relationship Id="rId65" Type="http://schemas.openxmlformats.org/officeDocument/2006/relationships/slide" Target="slides/slide51.xml"/><Relationship Id="rId66" Type="http://schemas.openxmlformats.org/officeDocument/2006/relationships/slide" Target="slides/slide52.xml"/><Relationship Id="rId67" Type="http://schemas.openxmlformats.org/officeDocument/2006/relationships/slide" Target="slides/slide53.xml"/><Relationship Id="rId68" Type="http://schemas.openxmlformats.org/officeDocument/2006/relationships/slide" Target="slides/slide54.xml"/><Relationship Id="rId69" Type="http://schemas.openxmlformats.org/officeDocument/2006/relationships/slide" Target="slides/slide55.xml"/><Relationship Id="rId70" Type="http://schemas.openxmlformats.org/officeDocument/2006/relationships/slide" Target="slides/slide56.xml"/><Relationship Id="rId71" Type="http://schemas.openxmlformats.org/officeDocument/2006/relationships/slide" Target="slides/slide57.xml"/><Relationship Id="rId72" Type="http://schemas.openxmlformats.org/officeDocument/2006/relationships/slide" Target="slides/slide58.xml"/><Relationship Id="rId73" Type="http://schemas.openxmlformats.org/officeDocument/2006/relationships/slide" Target="slides/slide59.xml"/><Relationship Id="rId74" Type="http://schemas.openxmlformats.org/officeDocument/2006/relationships/slide" Target="slides/slide60.xml"/><Relationship Id="rId75" Type="http://schemas.openxmlformats.org/officeDocument/2006/relationships/slide" Target="slides/slide61.xml"/><Relationship Id="rId76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Click to move the slide</a:t>
            </a: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Click to edit the notes' format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Times New Roman"/>
              </a:rPr>
              <a:t>&lt;header&gt;</a:t>
            </a:r>
            <a:endParaRPr b="0" lang="en-GB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GB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GB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GB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GB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GB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383508FF-A6E7-4145-AB65-B95183A566E6}" type="slidenum">
              <a:rPr b="0" lang="en-GB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GB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
</Relationships>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
</Relationships>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
</Relationships>
</file>

<file path=ppt/notesSlides/_rels/notesSlide32.xml.rels><?xml version="1.0" encoding="UTF-8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
</Relationships>
</file>

<file path=ppt/notesSlides/_rels/notesSlide33.xml.rels><?xml version="1.0" encoding="UTF-8"?>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
</Relationships>
</file>

<file path=ppt/notesSlides/_rels/notesSlide34.xml.rels><?xml version="1.0" encoding="UTF-8"?>
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
</Relationships>
</file>

<file path=ppt/notesSlides/_rels/notesSlide35.xml.rels><?xml version="1.0" encoding="UTF-8"?>
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
</Relationships>
</file>

<file path=ppt/notesSlides/_rels/notesSlide36.xml.rels><?xml version="1.0" encoding="UTF-8"?>
<Relationships xmlns="http://schemas.openxmlformats.org/package/2006/relationships"><Relationship Id="rId1" Type="http://schemas.openxmlformats.org/officeDocument/2006/relationships/slide" Target="../slides/slide36.xml"/><Relationship Id="rId2" Type="http://schemas.openxmlformats.org/officeDocument/2006/relationships/notesMaster" Target="../notesMasters/notesMaster1.xml"/>
</Relationships>
</file>

<file path=ppt/notesSlides/_rels/notesSlide37.xml.rels><?xml version="1.0" encoding="UTF-8"?>
<Relationships xmlns="http://schemas.openxmlformats.org/package/2006/relationships"><Relationship Id="rId1" Type="http://schemas.openxmlformats.org/officeDocument/2006/relationships/slide" Target="../slides/slide37.xml"/><Relationship Id="rId2" Type="http://schemas.openxmlformats.org/officeDocument/2006/relationships/notesMaster" Target="../notesMasters/notesMaster1.xml"/>
</Relationships>
</file>

<file path=ppt/notesSlides/_rels/notesSlide38.xml.rels><?xml version="1.0" encoding="UTF-8"?>
<Relationships xmlns="http://schemas.openxmlformats.org/package/2006/relationships"><Relationship Id="rId1" Type="http://schemas.openxmlformats.org/officeDocument/2006/relationships/slide" Target="../slides/slide38.xml"/><Relationship Id="rId2" Type="http://schemas.openxmlformats.org/officeDocument/2006/relationships/notesMaster" Target="../notesMasters/notesMaster1.xml"/>
</Relationships>
</file>

<file path=ppt/notesSlides/_rels/notesSlide43.xml.rels><?xml version="1.0" encoding="UTF-8"?>
<Relationships xmlns="http://schemas.openxmlformats.org/package/2006/relationships"><Relationship Id="rId1" Type="http://schemas.openxmlformats.org/officeDocument/2006/relationships/slide" Target="../slides/slide43.xml"/><Relationship Id="rId2" Type="http://schemas.openxmlformats.org/officeDocument/2006/relationships/notesMaster" Target="../notesMasters/notesMaster1.xml"/>
</Relationships>
</file>

<file path=ppt/notesSlides/_rels/notesSlide44.xml.rels><?xml version="1.0" encoding="UTF-8"?>
<Relationships xmlns="http://schemas.openxmlformats.org/package/2006/relationships"><Relationship Id="rId1" Type="http://schemas.openxmlformats.org/officeDocument/2006/relationships/slide" Target="../slides/slide44.xml"/><Relationship Id="rId2" Type="http://schemas.openxmlformats.org/officeDocument/2006/relationships/notesMaster" Target="../notesMasters/notesMaster1.xml"/>
</Relationships>
</file>

<file path=ppt/notesSlides/_rels/notesSlide45.xml.rels><?xml version="1.0" encoding="UTF-8"?>
<Relationships xmlns="http://schemas.openxmlformats.org/package/2006/relationships"><Relationship Id="rId1" Type="http://schemas.openxmlformats.org/officeDocument/2006/relationships/slide" Target="../slides/slide45.xml"/><Relationship Id="rId2" Type="http://schemas.openxmlformats.org/officeDocument/2006/relationships/notesMaster" Target="../notesMasters/notesMaster1.xml"/>
</Relationships>
</file>

<file path=ppt/notesSlides/_rels/notesSlide46.xml.rels><?xml version="1.0" encoding="UTF-8"?>
<Relationships xmlns="http://schemas.openxmlformats.org/package/2006/relationships"><Relationship Id="rId1" Type="http://schemas.openxmlformats.org/officeDocument/2006/relationships/slide" Target="../slides/slide46.xml"/><Relationship Id="rId2" Type="http://schemas.openxmlformats.org/officeDocument/2006/relationships/notesMaster" Target="../notesMasters/notesMaster1.xml"/>
</Relationships>
</file>

<file path=ppt/notesSlides/_rels/notesSlide47.xml.rels><?xml version="1.0" encoding="UTF-8"?>
<Relationships xmlns="http://schemas.openxmlformats.org/package/2006/relationships"><Relationship Id="rId1" Type="http://schemas.openxmlformats.org/officeDocument/2006/relationships/slide" Target="../slides/slide47.xml"/><Relationship Id="rId2" Type="http://schemas.openxmlformats.org/officeDocument/2006/relationships/notesMaster" Target="../notesMasters/notesMaster1.xml"/>
</Relationships>
</file>

<file path=ppt/notesSlides/_rels/notesSlide48.xml.rels><?xml version="1.0" encoding="UTF-8"?>
<Relationships xmlns="http://schemas.openxmlformats.org/package/2006/relationships"><Relationship Id="rId1" Type="http://schemas.openxmlformats.org/officeDocument/2006/relationships/slide" Target="../slides/slide48.xml"/><Relationship Id="rId2" Type="http://schemas.openxmlformats.org/officeDocument/2006/relationships/notesMaster" Target="../notesMasters/notesMaster1.xml"/>
</Relationships>
</file>

<file path=ppt/notesSlides/_rels/notesSlide49.xml.rels><?xml version="1.0" encoding="UTF-8"?>
<Relationships xmlns="http://schemas.openxmlformats.org/package/2006/relationships"><Relationship Id="rId1" Type="http://schemas.openxmlformats.org/officeDocument/2006/relationships/slide" Target="../slides/slide49.xml"/><Relationship Id="rId2" Type="http://schemas.openxmlformats.org/officeDocument/2006/relationships/notesMaster" Target="../notesMasters/notesMaster1.xml"/>
</Relationships>
</file>

<file path=ppt/notesSlides/_rels/notesSlide50.xml.rels><?xml version="1.0" encoding="UTF-8"?>
<Relationships xmlns="http://schemas.openxmlformats.org/package/2006/relationships"><Relationship Id="rId1" Type="http://schemas.openxmlformats.org/officeDocument/2006/relationships/slide" Target="../slides/slide50.xml"/><Relationship Id="rId2" Type="http://schemas.openxmlformats.org/officeDocument/2006/relationships/notesMaster" Target="../notesMasters/notesMaster1.xml"/>
</Relationships>
</file>

<file path=ppt/notesSlides/_rels/notesSlide51.xml.rels><?xml version="1.0" encoding="UTF-8"?>
<Relationships xmlns="http://schemas.openxmlformats.org/package/2006/relationships"><Relationship Id="rId1" Type="http://schemas.openxmlformats.org/officeDocument/2006/relationships/slide" Target="../slides/slide51.xml"/><Relationship Id="rId2" Type="http://schemas.openxmlformats.org/officeDocument/2006/relationships/notesMaster" Target="../notesMasters/notesMaster1.xml"/>
</Relationships>
</file>

<file path=ppt/notesSlides/_rels/notesSlide52.xml.rels><?xml version="1.0" encoding="UTF-8"?>
<Relationships xmlns="http://schemas.openxmlformats.org/package/2006/relationships"><Relationship Id="rId1" Type="http://schemas.openxmlformats.org/officeDocument/2006/relationships/slide" Target="../slides/slide52.xml"/><Relationship Id="rId2" Type="http://schemas.openxmlformats.org/officeDocument/2006/relationships/notesMaster" Target="../notesMasters/notesMaster1.xml"/>
</Relationships>
</file>

<file path=ppt/notesSlides/_rels/notesSlide53.xml.rels><?xml version="1.0" encoding="UTF-8"?>
<Relationships xmlns="http://schemas.openxmlformats.org/package/2006/relationships"><Relationship Id="rId1" Type="http://schemas.openxmlformats.org/officeDocument/2006/relationships/slide" Target="../slides/slide53.xml"/><Relationship Id="rId2" Type="http://schemas.openxmlformats.org/officeDocument/2006/relationships/notesMaster" Target="../notesMasters/notesMaster1.xml"/>
</Relationships>
</file>

<file path=ppt/notesSlides/_rels/notesSlide54.xml.rels><?xml version="1.0" encoding="UTF-8"?>
<Relationships xmlns="http://schemas.openxmlformats.org/package/2006/relationships"><Relationship Id="rId1" Type="http://schemas.openxmlformats.org/officeDocument/2006/relationships/slide" Target="../slides/slide54.xml"/><Relationship Id="rId2" Type="http://schemas.openxmlformats.org/officeDocument/2006/relationships/notesMaster" Target="../notesMasters/notesMaster1.xml"/>
</Relationships>
</file>

<file path=ppt/notesSlides/_rels/notesSlide55.xml.rels><?xml version="1.0" encoding="UTF-8"?>
<Relationships xmlns="http://schemas.openxmlformats.org/package/2006/relationships"><Relationship Id="rId1" Type="http://schemas.openxmlformats.org/officeDocument/2006/relationships/slide" Target="../slides/slide55.xml"/><Relationship Id="rId2" Type="http://schemas.openxmlformats.org/officeDocument/2006/relationships/notesMaster" Target="../notesMasters/notesMaster1.xml"/>
</Relationships>
</file>

<file path=ppt/notesSlides/_rels/notesSlide56.xml.rels><?xml version="1.0" encoding="UTF-8"?>
<Relationships xmlns="http://schemas.openxmlformats.org/package/2006/relationships"><Relationship Id="rId1" Type="http://schemas.openxmlformats.org/officeDocument/2006/relationships/slide" Target="../slides/slide56.xml"/><Relationship Id="rId2" Type="http://schemas.openxmlformats.org/officeDocument/2006/relationships/notesMaster" Target="../notesMasters/notesMaster1.xml"/>
</Relationships>
</file>

<file path=ppt/notesSlides/_rels/notesSlide57.xml.rels><?xml version="1.0" encoding="UTF-8"?>
<Relationships xmlns="http://schemas.openxmlformats.org/package/2006/relationships"><Relationship Id="rId1" Type="http://schemas.openxmlformats.org/officeDocument/2006/relationships/slide" Target="../slides/slide57.xml"/><Relationship Id="rId2" Type="http://schemas.openxmlformats.org/officeDocument/2006/relationships/notesMaster" Target="../notesMasters/notesMaster1.xml"/>
</Relationships>
</file>

<file path=ppt/notesSlides/_rels/notesSlide58.xml.rels><?xml version="1.0" encoding="UTF-8"?>
<Relationships xmlns="http://schemas.openxmlformats.org/package/2006/relationships"><Relationship Id="rId1" Type="http://schemas.openxmlformats.org/officeDocument/2006/relationships/slide" Target="../slides/slide58.xml"/><Relationship Id="rId2" Type="http://schemas.openxmlformats.org/officeDocument/2006/relationships/notesMaster" Target="../notesMasters/notesMaster1.xml"/>
</Relationships>
</file>

<file path=ppt/notesSlides/_rels/notesSlide59.xml.rels><?xml version="1.0" encoding="UTF-8"?>
<Relationships xmlns="http://schemas.openxmlformats.org/package/2006/relationships"><Relationship Id="rId1" Type="http://schemas.openxmlformats.org/officeDocument/2006/relationships/slide" Target="../slides/slide59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60.xml.rels><?xml version="1.0" encoding="UTF-8"?>
<Relationships xmlns="http://schemas.openxmlformats.org/package/2006/relationships"><Relationship Id="rId1" Type="http://schemas.openxmlformats.org/officeDocument/2006/relationships/slide" Target="../slides/slide60.xml"/><Relationship Id="rId2" Type="http://schemas.openxmlformats.org/officeDocument/2006/relationships/notesMaster" Target="../notesMasters/notesMaster1.xml"/>
</Relationships>
</file>

<file path=ppt/notesSlides/_rels/notesSlide61.xml.rels><?xml version="1.0" encoding="UTF-8"?>
<Relationships xmlns="http://schemas.openxmlformats.org/package/2006/relationships"><Relationship Id="rId1" Type="http://schemas.openxmlformats.org/officeDocument/2006/relationships/slide" Target="../slides/slide61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PlaceHolder 1"/>
          <p:cNvSpPr>
            <a:spLocks noGrp="1"/>
          </p:cNvSpPr>
          <p:nvPr>
            <p:ph type="sldNum" idx="4"/>
          </p:nvPr>
        </p:nvSpPr>
        <p:spPr>
          <a:xfrm>
            <a:off x="4024440" y="9725040"/>
            <a:ext cx="3074400" cy="509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tabLst>
                <a:tab algn="l" pos="0"/>
              </a:tabLst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  <a:tabLst>
                <a:tab algn="l" pos="0"/>
              </a:tabLst>
            </a:pPr>
            <a:fld id="{A98AE9D9-BDB6-4070-ADE2-CCAF92B2E938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88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240" cy="4930200"/>
          </a:xfrm>
          <a:prstGeom prst="rect">
            <a:avLst/>
          </a:prstGeom>
          <a:ln w="0">
            <a:noFill/>
          </a:ln>
        </p:spPr>
      </p:sp>
      <p:sp>
        <p:nvSpPr>
          <p:cNvPr id="589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1960" cy="39013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PlaceHolder 1"/>
          <p:cNvSpPr>
            <a:spLocks noGrp="1"/>
          </p:cNvSpPr>
          <p:nvPr>
            <p:ph type="sldNum" idx="9"/>
          </p:nvPr>
        </p:nvSpPr>
        <p:spPr>
          <a:xfrm>
            <a:off x="4024440" y="9725040"/>
            <a:ext cx="3074400" cy="509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tabLst>
                <a:tab algn="l" pos="0"/>
              </a:tabLst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  <a:tabLst>
                <a:tab algn="l" pos="0"/>
              </a:tabLst>
            </a:pPr>
            <a:fld id="{5B73C2C5-D9B8-4ADA-8CE8-43F461808E7E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03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240" cy="4930200"/>
          </a:xfrm>
          <a:prstGeom prst="rect">
            <a:avLst/>
          </a:prstGeom>
          <a:ln w="0">
            <a:noFill/>
          </a:ln>
        </p:spPr>
      </p:sp>
      <p:sp>
        <p:nvSpPr>
          <p:cNvPr id="604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1960" cy="39013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PlaceHolder 1"/>
          <p:cNvSpPr>
            <a:spLocks noGrp="1"/>
          </p:cNvSpPr>
          <p:nvPr>
            <p:ph type="sldNum" idx="10"/>
          </p:nvPr>
        </p:nvSpPr>
        <p:spPr>
          <a:xfrm>
            <a:off x="4024440" y="9725040"/>
            <a:ext cx="3074400" cy="509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0480">
              <a:lnSpc>
                <a:spcPct val="100000"/>
              </a:lnSpc>
              <a:buNone/>
              <a:tabLst>
                <a:tab algn="l" pos="0"/>
              </a:tabLst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0480">
              <a:lnSpc>
                <a:spcPct val="100000"/>
              </a:lnSpc>
              <a:buNone/>
              <a:tabLst>
                <a:tab algn="l" pos="0"/>
              </a:tabLst>
            </a:pPr>
            <a:fld id="{87759939-45F6-4753-8A52-0D0DB000D578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06" name="PlaceHolder 2"/>
          <p:cNvSpPr>
            <a:spLocks noGrp="1"/>
          </p:cNvSpPr>
          <p:nvPr>
            <p:ph type="sldImg"/>
          </p:nvPr>
        </p:nvSpPr>
        <p:spPr>
          <a:xfrm>
            <a:off x="225360" y="317520"/>
            <a:ext cx="6573240" cy="4930200"/>
          </a:xfrm>
          <a:prstGeom prst="rect">
            <a:avLst/>
          </a:prstGeom>
          <a:ln w="0">
            <a:noFill/>
          </a:ln>
        </p:spPr>
      </p:sp>
      <p:sp>
        <p:nvSpPr>
          <p:cNvPr id="607" name="PlaceHolder 3"/>
          <p:cNvSpPr>
            <a:spLocks noGrp="1"/>
          </p:cNvSpPr>
          <p:nvPr>
            <p:ph type="body"/>
          </p:nvPr>
        </p:nvSpPr>
        <p:spPr>
          <a:xfrm>
            <a:off x="406440" y="5565600"/>
            <a:ext cx="5961960" cy="38980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PlaceHolder 1"/>
          <p:cNvSpPr>
            <a:spLocks noGrp="1"/>
          </p:cNvSpPr>
          <p:nvPr>
            <p:ph type="sldNum" idx="11"/>
          </p:nvPr>
        </p:nvSpPr>
        <p:spPr>
          <a:xfrm>
            <a:off x="4024440" y="9725040"/>
            <a:ext cx="3074400" cy="509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tabLst>
                <a:tab algn="l" pos="0"/>
              </a:tabLst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  <a:tabLst>
                <a:tab algn="l" pos="0"/>
              </a:tabLst>
            </a:pPr>
            <a:fld id="{6E267690-0544-47C0-B0C9-9DA9BE12423E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09" name="PlaceHolder 2"/>
          <p:cNvSpPr>
            <a:spLocks noGrp="1"/>
          </p:cNvSpPr>
          <p:nvPr>
            <p:ph type="sldImg"/>
          </p:nvPr>
        </p:nvSpPr>
        <p:spPr>
          <a:xfrm>
            <a:off x="99360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610" name="PlaceHolder 3"/>
          <p:cNvSpPr>
            <a:spLocks noGrp="1"/>
          </p:cNvSpPr>
          <p:nvPr>
            <p:ph type="body"/>
          </p:nvPr>
        </p:nvSpPr>
        <p:spPr>
          <a:xfrm>
            <a:off x="947880" y="4861080"/>
            <a:ext cx="5203080" cy="46047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PlaceHolder 1"/>
          <p:cNvSpPr>
            <a:spLocks noGrp="1"/>
          </p:cNvSpPr>
          <p:nvPr>
            <p:ph type="sldNum" idx="12"/>
          </p:nvPr>
        </p:nvSpPr>
        <p:spPr>
          <a:xfrm>
            <a:off x="4024440" y="9725040"/>
            <a:ext cx="3074400" cy="509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tabLst>
                <a:tab algn="l" pos="0"/>
              </a:tabLst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  <a:tabLst>
                <a:tab algn="l" pos="0"/>
              </a:tabLst>
            </a:pPr>
            <a:fld id="{D2F9FBC9-09F7-404D-BF62-CC2099E18396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12" name="PlaceHolder 2"/>
          <p:cNvSpPr>
            <a:spLocks noGrp="1"/>
          </p:cNvSpPr>
          <p:nvPr>
            <p:ph type="sldImg"/>
          </p:nvPr>
        </p:nvSpPr>
        <p:spPr>
          <a:xfrm>
            <a:off x="99360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613" name="PlaceHolder 3"/>
          <p:cNvSpPr>
            <a:spLocks noGrp="1"/>
          </p:cNvSpPr>
          <p:nvPr>
            <p:ph type="body"/>
          </p:nvPr>
        </p:nvSpPr>
        <p:spPr>
          <a:xfrm>
            <a:off x="947880" y="4861080"/>
            <a:ext cx="5203080" cy="46047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PlaceHolder 1"/>
          <p:cNvSpPr>
            <a:spLocks noGrp="1"/>
          </p:cNvSpPr>
          <p:nvPr>
            <p:ph type="sldNum" idx="13"/>
          </p:nvPr>
        </p:nvSpPr>
        <p:spPr>
          <a:xfrm>
            <a:off x="4024440" y="9725040"/>
            <a:ext cx="3074400" cy="509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tabLst>
                <a:tab algn="l" pos="0"/>
              </a:tabLst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  <a:tabLst>
                <a:tab algn="l" pos="0"/>
              </a:tabLst>
            </a:pPr>
            <a:fld id="{04320559-4B05-4A35-BE2F-0EEBD4A86D80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15" name="PlaceHolder 2"/>
          <p:cNvSpPr>
            <a:spLocks noGrp="1"/>
          </p:cNvSpPr>
          <p:nvPr>
            <p:ph type="sldImg"/>
          </p:nvPr>
        </p:nvSpPr>
        <p:spPr>
          <a:xfrm>
            <a:off x="99360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616" name="PlaceHolder 3"/>
          <p:cNvSpPr>
            <a:spLocks noGrp="1"/>
          </p:cNvSpPr>
          <p:nvPr>
            <p:ph type="body"/>
          </p:nvPr>
        </p:nvSpPr>
        <p:spPr>
          <a:xfrm>
            <a:off x="947880" y="4861080"/>
            <a:ext cx="5203080" cy="46047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PlaceHolder 1"/>
          <p:cNvSpPr>
            <a:spLocks noGrp="1"/>
          </p:cNvSpPr>
          <p:nvPr>
            <p:ph type="sldNum" idx="14"/>
          </p:nvPr>
        </p:nvSpPr>
        <p:spPr>
          <a:xfrm>
            <a:off x="4024440" y="9725040"/>
            <a:ext cx="3074400" cy="509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tabLst>
                <a:tab algn="l" pos="0"/>
              </a:tabLst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  <a:tabLst>
                <a:tab algn="l" pos="0"/>
              </a:tabLst>
            </a:pPr>
            <a:fld id="{2C487032-2948-4C5D-82D8-F4AC2C39F0DB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18" name="PlaceHolder 2"/>
          <p:cNvSpPr>
            <a:spLocks noGrp="1"/>
          </p:cNvSpPr>
          <p:nvPr>
            <p:ph type="sldImg"/>
          </p:nvPr>
        </p:nvSpPr>
        <p:spPr>
          <a:xfrm>
            <a:off x="99360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619" name="PlaceHolder 3"/>
          <p:cNvSpPr>
            <a:spLocks noGrp="1"/>
          </p:cNvSpPr>
          <p:nvPr>
            <p:ph type="body"/>
          </p:nvPr>
        </p:nvSpPr>
        <p:spPr>
          <a:xfrm>
            <a:off x="947880" y="4861080"/>
            <a:ext cx="5203080" cy="46047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PlaceHolder 1"/>
          <p:cNvSpPr>
            <a:spLocks noGrp="1"/>
          </p:cNvSpPr>
          <p:nvPr>
            <p:ph type="sldNum" idx="15"/>
          </p:nvPr>
        </p:nvSpPr>
        <p:spPr>
          <a:xfrm>
            <a:off x="4024440" y="9725040"/>
            <a:ext cx="3074400" cy="509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tabLst>
                <a:tab algn="l" pos="0"/>
              </a:tabLst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  <a:tabLst>
                <a:tab algn="l" pos="0"/>
              </a:tabLst>
            </a:pPr>
            <a:fld id="{90647EE7-FCCB-4DCD-8295-7E71B48DEF91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21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240" cy="4930200"/>
          </a:xfrm>
          <a:prstGeom prst="rect">
            <a:avLst/>
          </a:prstGeom>
          <a:ln w="0">
            <a:noFill/>
          </a:ln>
        </p:spPr>
      </p:sp>
      <p:sp>
        <p:nvSpPr>
          <p:cNvPr id="622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1960" cy="39013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PlaceHolder 1"/>
          <p:cNvSpPr>
            <a:spLocks noGrp="1"/>
          </p:cNvSpPr>
          <p:nvPr>
            <p:ph type="sldNum" idx="16"/>
          </p:nvPr>
        </p:nvSpPr>
        <p:spPr>
          <a:xfrm>
            <a:off x="4024440" y="9725040"/>
            <a:ext cx="3074400" cy="509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tabLst>
                <a:tab algn="l" pos="0"/>
              </a:tabLst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  <a:tabLst>
                <a:tab algn="l" pos="0"/>
              </a:tabLst>
            </a:pPr>
            <a:fld id="{5529294B-D476-47BF-9FCC-7EA9DC0C805E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24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240" cy="4930200"/>
          </a:xfrm>
          <a:prstGeom prst="rect">
            <a:avLst/>
          </a:prstGeom>
          <a:ln w="0">
            <a:noFill/>
          </a:ln>
        </p:spPr>
      </p:sp>
      <p:sp>
        <p:nvSpPr>
          <p:cNvPr id="625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1960" cy="39013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PlaceHolder 1"/>
          <p:cNvSpPr>
            <a:spLocks noGrp="1"/>
          </p:cNvSpPr>
          <p:nvPr>
            <p:ph type="sldNum" idx="17"/>
          </p:nvPr>
        </p:nvSpPr>
        <p:spPr>
          <a:xfrm>
            <a:off x="4024440" y="9725040"/>
            <a:ext cx="3074400" cy="509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tabLst>
                <a:tab algn="l" pos="0"/>
              </a:tabLst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  <a:tabLst>
                <a:tab algn="l" pos="0"/>
              </a:tabLst>
            </a:pPr>
            <a:fld id="{B60BAE13-50D4-484F-BEA8-8A8E25CAD5E4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27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240" cy="4930200"/>
          </a:xfrm>
          <a:prstGeom prst="rect">
            <a:avLst/>
          </a:prstGeom>
          <a:ln w="0">
            <a:noFill/>
          </a:ln>
        </p:spPr>
      </p:sp>
      <p:sp>
        <p:nvSpPr>
          <p:cNvPr id="628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1960" cy="39013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PlaceHolder 1"/>
          <p:cNvSpPr>
            <a:spLocks noGrp="1"/>
          </p:cNvSpPr>
          <p:nvPr>
            <p:ph type="sldNum" idx="18"/>
          </p:nvPr>
        </p:nvSpPr>
        <p:spPr>
          <a:xfrm>
            <a:off x="4024440" y="9725040"/>
            <a:ext cx="3074400" cy="509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tabLst>
                <a:tab algn="l" pos="0"/>
              </a:tabLst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  <a:tabLst>
                <a:tab algn="l" pos="0"/>
              </a:tabLst>
            </a:pPr>
            <a:fld id="{1447D93B-30BC-4D5C-AD91-C33A4CA116A8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30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240" cy="4930200"/>
          </a:xfrm>
          <a:prstGeom prst="rect">
            <a:avLst/>
          </a:prstGeom>
          <a:ln w="0">
            <a:noFill/>
          </a:ln>
        </p:spPr>
      </p:sp>
      <p:sp>
        <p:nvSpPr>
          <p:cNvPr id="631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1960" cy="39013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PlaceHolder 1"/>
          <p:cNvSpPr>
            <a:spLocks noGrp="1"/>
          </p:cNvSpPr>
          <p:nvPr>
            <p:ph type="sldNum" idx="19"/>
          </p:nvPr>
        </p:nvSpPr>
        <p:spPr>
          <a:xfrm>
            <a:off x="4024440" y="9725040"/>
            <a:ext cx="3074400" cy="509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tabLst>
                <a:tab algn="l" pos="0"/>
              </a:tabLst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  <a:tabLst>
                <a:tab algn="l" pos="0"/>
              </a:tabLst>
            </a:pPr>
            <a:fld id="{40F91B4E-4A7B-452C-9B1A-53BFDCEAD74A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33" name="PlaceHolder 2"/>
          <p:cNvSpPr>
            <a:spLocks noGrp="1"/>
          </p:cNvSpPr>
          <p:nvPr>
            <p:ph type="sldImg"/>
          </p:nvPr>
        </p:nvSpPr>
        <p:spPr>
          <a:xfrm>
            <a:off x="99360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634" name="PlaceHolder 3"/>
          <p:cNvSpPr>
            <a:spLocks noGrp="1"/>
          </p:cNvSpPr>
          <p:nvPr>
            <p:ph type="body"/>
          </p:nvPr>
        </p:nvSpPr>
        <p:spPr>
          <a:xfrm>
            <a:off x="947880" y="4861080"/>
            <a:ext cx="5203080" cy="46047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PlaceHolder 1"/>
          <p:cNvSpPr>
            <a:spLocks noGrp="1"/>
          </p:cNvSpPr>
          <p:nvPr>
            <p:ph type="sldNum" idx="20"/>
          </p:nvPr>
        </p:nvSpPr>
        <p:spPr>
          <a:xfrm>
            <a:off x="4024440" y="9725040"/>
            <a:ext cx="3074400" cy="509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tabLst>
                <a:tab algn="l" pos="0"/>
              </a:tabLst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  <a:tabLst>
                <a:tab algn="l" pos="0"/>
              </a:tabLst>
            </a:pPr>
            <a:fld id="{0FB6CE13-AD1C-412D-A713-AF20C8C67C9B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36" name="PlaceHolder 2"/>
          <p:cNvSpPr>
            <a:spLocks noGrp="1"/>
          </p:cNvSpPr>
          <p:nvPr>
            <p:ph type="sldImg"/>
          </p:nvPr>
        </p:nvSpPr>
        <p:spPr>
          <a:xfrm>
            <a:off x="99360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637" name="PlaceHolder 3"/>
          <p:cNvSpPr>
            <a:spLocks noGrp="1"/>
          </p:cNvSpPr>
          <p:nvPr>
            <p:ph type="body"/>
          </p:nvPr>
        </p:nvSpPr>
        <p:spPr>
          <a:xfrm>
            <a:off x="947880" y="4861080"/>
            <a:ext cx="5203080" cy="46047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PlaceHolder 1"/>
          <p:cNvSpPr>
            <a:spLocks noGrp="1"/>
          </p:cNvSpPr>
          <p:nvPr>
            <p:ph type="sldNum" idx="21"/>
          </p:nvPr>
        </p:nvSpPr>
        <p:spPr>
          <a:xfrm>
            <a:off x="4024440" y="9725040"/>
            <a:ext cx="3074400" cy="509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tabLst>
                <a:tab algn="l" pos="0"/>
              </a:tabLst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  <a:tabLst>
                <a:tab algn="l" pos="0"/>
              </a:tabLst>
            </a:pPr>
            <a:fld id="{BED1E925-24F6-47D1-A411-21C0D3EBA2A9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39" name="PlaceHolder 2"/>
          <p:cNvSpPr>
            <a:spLocks noGrp="1"/>
          </p:cNvSpPr>
          <p:nvPr>
            <p:ph type="sldImg"/>
          </p:nvPr>
        </p:nvSpPr>
        <p:spPr>
          <a:xfrm>
            <a:off x="99360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640" name="PlaceHolder 3"/>
          <p:cNvSpPr>
            <a:spLocks noGrp="1"/>
          </p:cNvSpPr>
          <p:nvPr>
            <p:ph type="body"/>
          </p:nvPr>
        </p:nvSpPr>
        <p:spPr>
          <a:xfrm>
            <a:off x="947880" y="4861080"/>
            <a:ext cx="5203080" cy="46047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PlaceHolder 1"/>
          <p:cNvSpPr>
            <a:spLocks noGrp="1"/>
          </p:cNvSpPr>
          <p:nvPr>
            <p:ph type="sldNum" idx="22"/>
          </p:nvPr>
        </p:nvSpPr>
        <p:spPr>
          <a:xfrm>
            <a:off x="4024440" y="9725040"/>
            <a:ext cx="3074400" cy="509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tabLst>
                <a:tab algn="l" pos="0"/>
              </a:tabLst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  <a:tabLst>
                <a:tab algn="l" pos="0"/>
              </a:tabLst>
            </a:pPr>
            <a:fld id="{FC704CD9-639A-48AD-9FE8-7C3E43930FF8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42" name="PlaceHolder 2"/>
          <p:cNvSpPr>
            <a:spLocks noGrp="1"/>
          </p:cNvSpPr>
          <p:nvPr>
            <p:ph type="sldImg"/>
          </p:nvPr>
        </p:nvSpPr>
        <p:spPr>
          <a:xfrm>
            <a:off x="99360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643" name="PlaceHolder 3"/>
          <p:cNvSpPr>
            <a:spLocks noGrp="1"/>
          </p:cNvSpPr>
          <p:nvPr>
            <p:ph type="body"/>
          </p:nvPr>
        </p:nvSpPr>
        <p:spPr>
          <a:xfrm>
            <a:off x="947880" y="4861080"/>
            <a:ext cx="5203080" cy="46047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PlaceHolder 1"/>
          <p:cNvSpPr>
            <a:spLocks noGrp="1"/>
          </p:cNvSpPr>
          <p:nvPr>
            <p:ph type="sldNum" idx="23"/>
          </p:nvPr>
        </p:nvSpPr>
        <p:spPr>
          <a:xfrm>
            <a:off x="4024440" y="9725040"/>
            <a:ext cx="3074400" cy="509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tabLst>
                <a:tab algn="l" pos="0"/>
              </a:tabLst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  <a:tabLst>
                <a:tab algn="l" pos="0"/>
              </a:tabLst>
            </a:pPr>
            <a:fld id="{4A366117-8A84-448C-910C-76BF60BD0E37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45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240" cy="4930200"/>
          </a:xfrm>
          <a:prstGeom prst="rect">
            <a:avLst/>
          </a:prstGeom>
          <a:ln w="0">
            <a:noFill/>
          </a:ln>
        </p:spPr>
      </p:sp>
      <p:sp>
        <p:nvSpPr>
          <p:cNvPr id="646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1960" cy="39013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PlaceHolder 1"/>
          <p:cNvSpPr>
            <a:spLocks noGrp="1"/>
          </p:cNvSpPr>
          <p:nvPr>
            <p:ph type="sldNum" idx="24"/>
          </p:nvPr>
        </p:nvSpPr>
        <p:spPr>
          <a:xfrm>
            <a:off x="4024440" y="9725040"/>
            <a:ext cx="3074400" cy="509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tabLst>
                <a:tab algn="l" pos="0"/>
              </a:tabLst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  <a:tabLst>
                <a:tab algn="l" pos="0"/>
              </a:tabLst>
            </a:pPr>
            <a:fld id="{8B9DF6E5-2839-4A70-889E-DCB1FFA3C389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48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240" cy="4930200"/>
          </a:xfrm>
          <a:prstGeom prst="rect">
            <a:avLst/>
          </a:prstGeom>
          <a:ln w="0">
            <a:noFill/>
          </a:ln>
        </p:spPr>
      </p:sp>
      <p:sp>
        <p:nvSpPr>
          <p:cNvPr id="649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1960" cy="39013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PlaceHolder 1"/>
          <p:cNvSpPr>
            <a:spLocks noGrp="1"/>
          </p:cNvSpPr>
          <p:nvPr>
            <p:ph type="sldNum" idx="25"/>
          </p:nvPr>
        </p:nvSpPr>
        <p:spPr>
          <a:xfrm>
            <a:off x="4024440" y="9725040"/>
            <a:ext cx="3074400" cy="509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tabLst>
                <a:tab algn="l" pos="0"/>
              </a:tabLst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  <a:tabLst>
                <a:tab algn="l" pos="0"/>
              </a:tabLst>
            </a:pPr>
            <a:fld id="{DB43297C-05F8-43FA-97F9-C97C6A4B7B90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51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240" cy="4930200"/>
          </a:xfrm>
          <a:prstGeom prst="rect">
            <a:avLst/>
          </a:prstGeom>
          <a:ln w="0">
            <a:noFill/>
          </a:ln>
        </p:spPr>
      </p:sp>
      <p:sp>
        <p:nvSpPr>
          <p:cNvPr id="652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1960" cy="39013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PlaceHolder 1"/>
          <p:cNvSpPr>
            <a:spLocks noGrp="1"/>
          </p:cNvSpPr>
          <p:nvPr>
            <p:ph type="sldNum" idx="26"/>
          </p:nvPr>
        </p:nvSpPr>
        <p:spPr>
          <a:xfrm>
            <a:off x="4024440" y="9725040"/>
            <a:ext cx="3074400" cy="509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tabLst>
                <a:tab algn="l" pos="0"/>
              </a:tabLst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  <a:tabLst>
                <a:tab algn="l" pos="0"/>
              </a:tabLst>
            </a:pPr>
            <a:fld id="{95274EB7-B76A-46F1-AE04-6EE1D2783198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54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240" cy="4930200"/>
          </a:xfrm>
          <a:prstGeom prst="rect">
            <a:avLst/>
          </a:prstGeom>
          <a:ln w="0">
            <a:noFill/>
          </a:ln>
        </p:spPr>
      </p:sp>
      <p:sp>
        <p:nvSpPr>
          <p:cNvPr id="655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1960" cy="39013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PlaceHolder 1"/>
          <p:cNvSpPr>
            <a:spLocks noGrp="1"/>
          </p:cNvSpPr>
          <p:nvPr>
            <p:ph type="sldNum" idx="27"/>
          </p:nvPr>
        </p:nvSpPr>
        <p:spPr>
          <a:xfrm>
            <a:off x="4024440" y="9725040"/>
            <a:ext cx="3074400" cy="509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tabLst>
                <a:tab algn="l" pos="0"/>
              </a:tabLst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  <a:tabLst>
                <a:tab algn="l" pos="0"/>
              </a:tabLst>
            </a:pPr>
            <a:fld id="{9BAE92B4-E40E-4712-B532-AAA3B2982CFE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57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240" cy="4930200"/>
          </a:xfrm>
          <a:prstGeom prst="rect">
            <a:avLst/>
          </a:prstGeom>
          <a:ln w="0">
            <a:noFill/>
          </a:ln>
        </p:spPr>
      </p:sp>
      <p:sp>
        <p:nvSpPr>
          <p:cNvPr id="658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1960" cy="39013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PlaceHolder 1"/>
          <p:cNvSpPr>
            <a:spLocks noGrp="1"/>
          </p:cNvSpPr>
          <p:nvPr>
            <p:ph type="sldNum" idx="28"/>
          </p:nvPr>
        </p:nvSpPr>
        <p:spPr>
          <a:xfrm>
            <a:off x="4024440" y="9725040"/>
            <a:ext cx="3074400" cy="509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tabLst>
                <a:tab algn="l" pos="0"/>
              </a:tabLst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  <a:tabLst>
                <a:tab algn="l" pos="0"/>
              </a:tabLst>
            </a:pPr>
            <a:fld id="{3EFA1D64-8049-4318-BB2E-232EA8F0301B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60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240" cy="4930200"/>
          </a:xfrm>
          <a:prstGeom prst="rect">
            <a:avLst/>
          </a:prstGeom>
          <a:ln w="0">
            <a:noFill/>
          </a:ln>
        </p:spPr>
      </p:sp>
      <p:sp>
        <p:nvSpPr>
          <p:cNvPr id="661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1960" cy="39013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PlaceHolder 1"/>
          <p:cNvSpPr>
            <a:spLocks noGrp="1"/>
          </p:cNvSpPr>
          <p:nvPr>
            <p:ph type="sldNum" idx="29"/>
          </p:nvPr>
        </p:nvSpPr>
        <p:spPr>
          <a:xfrm>
            <a:off x="4024440" y="9725040"/>
            <a:ext cx="3074400" cy="509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tabLst>
                <a:tab algn="l" pos="0"/>
              </a:tabLst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  <a:tabLst>
                <a:tab algn="l" pos="0"/>
              </a:tabLst>
            </a:pPr>
            <a:fld id="{F0249691-3ACA-455B-A811-87F0C787E682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63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240" cy="4930200"/>
          </a:xfrm>
          <a:prstGeom prst="rect">
            <a:avLst/>
          </a:prstGeom>
          <a:ln w="0">
            <a:noFill/>
          </a:ln>
        </p:spPr>
      </p:sp>
      <p:sp>
        <p:nvSpPr>
          <p:cNvPr id="664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1960" cy="39013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PlaceHolder 1"/>
          <p:cNvSpPr>
            <a:spLocks noGrp="1"/>
          </p:cNvSpPr>
          <p:nvPr>
            <p:ph type="sldNum" idx="30"/>
          </p:nvPr>
        </p:nvSpPr>
        <p:spPr>
          <a:xfrm>
            <a:off x="4024440" y="9725040"/>
            <a:ext cx="3074400" cy="509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tabLst>
                <a:tab algn="l" pos="0"/>
              </a:tabLst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  <a:tabLst>
                <a:tab algn="l" pos="0"/>
              </a:tabLst>
            </a:pPr>
            <a:fld id="{9594434A-BC3C-48AF-86CB-A73AA1CD4155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66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240" cy="4930200"/>
          </a:xfrm>
          <a:prstGeom prst="rect">
            <a:avLst/>
          </a:prstGeom>
          <a:ln w="0">
            <a:noFill/>
          </a:ln>
        </p:spPr>
      </p:sp>
      <p:sp>
        <p:nvSpPr>
          <p:cNvPr id="667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1960" cy="39013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PlaceHolder 1"/>
          <p:cNvSpPr>
            <a:spLocks noGrp="1"/>
          </p:cNvSpPr>
          <p:nvPr>
            <p:ph type="sldNum" idx="31"/>
          </p:nvPr>
        </p:nvSpPr>
        <p:spPr>
          <a:xfrm>
            <a:off x="4024440" y="9725040"/>
            <a:ext cx="3074400" cy="509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tabLst>
                <a:tab algn="l" pos="0"/>
              </a:tabLst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  <a:tabLst>
                <a:tab algn="l" pos="0"/>
              </a:tabLst>
            </a:pPr>
            <a:fld id="{C18BF9D9-459C-4B61-A1FE-DA4019B7C6B4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69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240" cy="4930200"/>
          </a:xfrm>
          <a:prstGeom prst="rect">
            <a:avLst/>
          </a:prstGeom>
          <a:ln w="0">
            <a:noFill/>
          </a:ln>
        </p:spPr>
      </p:sp>
      <p:sp>
        <p:nvSpPr>
          <p:cNvPr id="670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1960" cy="39013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PlaceHolder 1"/>
          <p:cNvSpPr>
            <a:spLocks noGrp="1"/>
          </p:cNvSpPr>
          <p:nvPr>
            <p:ph type="sldNum" idx="32"/>
          </p:nvPr>
        </p:nvSpPr>
        <p:spPr>
          <a:xfrm>
            <a:off x="4024440" y="9725040"/>
            <a:ext cx="3074400" cy="509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tabLst>
                <a:tab algn="l" pos="0"/>
              </a:tabLst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  <a:tabLst>
                <a:tab algn="l" pos="0"/>
              </a:tabLst>
            </a:pPr>
            <a:fld id="{292C61CD-1200-4DC1-9B73-BE77EE49296F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72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240" cy="4930200"/>
          </a:xfrm>
          <a:prstGeom prst="rect">
            <a:avLst/>
          </a:prstGeom>
          <a:ln w="0">
            <a:noFill/>
          </a:ln>
        </p:spPr>
      </p:sp>
      <p:sp>
        <p:nvSpPr>
          <p:cNvPr id="673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1960" cy="39013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PlaceHolder 1"/>
          <p:cNvSpPr>
            <a:spLocks noGrp="1"/>
          </p:cNvSpPr>
          <p:nvPr>
            <p:ph type="sldNum" idx="33"/>
          </p:nvPr>
        </p:nvSpPr>
        <p:spPr>
          <a:xfrm>
            <a:off x="4024440" y="9725040"/>
            <a:ext cx="3074400" cy="509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tabLst>
                <a:tab algn="l" pos="0"/>
              </a:tabLst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  <a:tabLst>
                <a:tab algn="l" pos="0"/>
              </a:tabLst>
            </a:pPr>
            <a:fld id="{DFAA6D14-4694-4E09-93D4-EDABB29A44A1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75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240" cy="4930200"/>
          </a:xfrm>
          <a:prstGeom prst="rect">
            <a:avLst/>
          </a:prstGeom>
          <a:ln w="0">
            <a:noFill/>
          </a:ln>
        </p:spPr>
      </p:sp>
      <p:sp>
        <p:nvSpPr>
          <p:cNvPr id="676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1960" cy="39013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PlaceHolder 1"/>
          <p:cNvSpPr>
            <a:spLocks noGrp="1"/>
          </p:cNvSpPr>
          <p:nvPr>
            <p:ph type="sldNum" idx="34"/>
          </p:nvPr>
        </p:nvSpPr>
        <p:spPr>
          <a:xfrm>
            <a:off x="4024440" y="9725040"/>
            <a:ext cx="3074400" cy="509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tabLst>
                <a:tab algn="l" pos="0"/>
              </a:tabLst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  <a:tabLst>
                <a:tab algn="l" pos="0"/>
              </a:tabLst>
            </a:pPr>
            <a:fld id="{10C38BD0-CBB6-4E20-9DD0-FD325EE0F598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78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240" cy="4930200"/>
          </a:xfrm>
          <a:prstGeom prst="rect">
            <a:avLst/>
          </a:prstGeom>
          <a:ln w="0">
            <a:noFill/>
          </a:ln>
        </p:spPr>
      </p:sp>
      <p:sp>
        <p:nvSpPr>
          <p:cNvPr id="679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1960" cy="39013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PlaceHolder 1"/>
          <p:cNvSpPr>
            <a:spLocks noGrp="1"/>
          </p:cNvSpPr>
          <p:nvPr>
            <p:ph type="sldNum" idx="35"/>
          </p:nvPr>
        </p:nvSpPr>
        <p:spPr>
          <a:xfrm>
            <a:off x="4024440" y="9725040"/>
            <a:ext cx="3074400" cy="509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tabLst>
                <a:tab algn="l" pos="0"/>
              </a:tabLst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  <a:tabLst>
                <a:tab algn="l" pos="0"/>
              </a:tabLst>
            </a:pPr>
            <a:fld id="{10C224EA-D902-4266-BBAC-5E187F540AAF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81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240" cy="4930200"/>
          </a:xfrm>
          <a:prstGeom prst="rect">
            <a:avLst/>
          </a:prstGeom>
          <a:ln w="0">
            <a:noFill/>
          </a:ln>
        </p:spPr>
      </p:sp>
      <p:sp>
        <p:nvSpPr>
          <p:cNvPr id="682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1960" cy="39013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PlaceHolder 1"/>
          <p:cNvSpPr>
            <a:spLocks noGrp="1"/>
          </p:cNvSpPr>
          <p:nvPr>
            <p:ph type="sldNum" idx="36"/>
          </p:nvPr>
        </p:nvSpPr>
        <p:spPr>
          <a:xfrm>
            <a:off x="4024440" y="9725040"/>
            <a:ext cx="3074400" cy="509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tabLst>
                <a:tab algn="l" pos="0"/>
              </a:tabLst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  <a:tabLst>
                <a:tab algn="l" pos="0"/>
              </a:tabLst>
            </a:pPr>
            <a:fld id="{5924865F-DDA2-4247-9B2B-3CBC8FC68B37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84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240" cy="4930200"/>
          </a:xfrm>
          <a:prstGeom prst="rect">
            <a:avLst/>
          </a:prstGeom>
          <a:ln w="0">
            <a:noFill/>
          </a:ln>
        </p:spPr>
      </p:sp>
      <p:sp>
        <p:nvSpPr>
          <p:cNvPr id="685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1960" cy="39013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PlaceHolder 1"/>
          <p:cNvSpPr>
            <a:spLocks noGrp="1"/>
          </p:cNvSpPr>
          <p:nvPr>
            <p:ph type="sldNum" idx="37"/>
          </p:nvPr>
        </p:nvSpPr>
        <p:spPr>
          <a:xfrm>
            <a:off x="4024440" y="9725040"/>
            <a:ext cx="3074400" cy="509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tabLst>
                <a:tab algn="l" pos="0"/>
              </a:tabLst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  <a:tabLst>
                <a:tab algn="l" pos="0"/>
              </a:tabLst>
            </a:pPr>
            <a:fld id="{9A262CF3-911C-46DB-B2F9-53FD2A6DFD3F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87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240" cy="4930200"/>
          </a:xfrm>
          <a:prstGeom prst="rect">
            <a:avLst/>
          </a:prstGeom>
          <a:ln w="0">
            <a:noFill/>
          </a:ln>
        </p:spPr>
      </p:sp>
      <p:sp>
        <p:nvSpPr>
          <p:cNvPr id="688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1960" cy="39013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PlaceHolder 1"/>
          <p:cNvSpPr>
            <a:spLocks noGrp="1"/>
          </p:cNvSpPr>
          <p:nvPr>
            <p:ph type="sldNum" idx="38"/>
          </p:nvPr>
        </p:nvSpPr>
        <p:spPr>
          <a:xfrm>
            <a:off x="4024440" y="9725040"/>
            <a:ext cx="3074400" cy="509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tabLst>
                <a:tab algn="l" pos="0"/>
              </a:tabLst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  <a:tabLst>
                <a:tab algn="l" pos="0"/>
              </a:tabLst>
            </a:pPr>
            <a:fld id="{53BD4FC7-4911-4117-8F37-B818D1EA670C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90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240" cy="4930200"/>
          </a:xfrm>
          <a:prstGeom prst="rect">
            <a:avLst/>
          </a:prstGeom>
          <a:ln w="0">
            <a:noFill/>
          </a:ln>
        </p:spPr>
      </p:sp>
      <p:sp>
        <p:nvSpPr>
          <p:cNvPr id="691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1960" cy="39013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PlaceHolder 1"/>
          <p:cNvSpPr>
            <a:spLocks noGrp="1"/>
          </p:cNvSpPr>
          <p:nvPr>
            <p:ph type="sldNum" idx="39"/>
          </p:nvPr>
        </p:nvSpPr>
        <p:spPr>
          <a:xfrm>
            <a:off x="4024440" y="9725040"/>
            <a:ext cx="3074400" cy="509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tabLst>
                <a:tab algn="l" pos="0"/>
              </a:tabLst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  <a:tabLst>
                <a:tab algn="l" pos="0"/>
              </a:tabLst>
            </a:pPr>
            <a:fld id="{0E2653E4-1677-425E-BB2F-F26EB6943690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93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240" cy="4930200"/>
          </a:xfrm>
          <a:prstGeom prst="rect">
            <a:avLst/>
          </a:prstGeom>
          <a:ln w="0">
            <a:noFill/>
          </a:ln>
        </p:spPr>
      </p:sp>
      <p:sp>
        <p:nvSpPr>
          <p:cNvPr id="694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1960" cy="39013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PlaceHolder 1"/>
          <p:cNvSpPr>
            <a:spLocks noGrp="1"/>
          </p:cNvSpPr>
          <p:nvPr>
            <p:ph type="sldNum" idx="40"/>
          </p:nvPr>
        </p:nvSpPr>
        <p:spPr>
          <a:xfrm>
            <a:off x="4024440" y="9725040"/>
            <a:ext cx="3074400" cy="509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tabLst>
                <a:tab algn="l" pos="0"/>
              </a:tabLst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  <a:tabLst>
                <a:tab algn="l" pos="0"/>
              </a:tabLst>
            </a:pPr>
            <a:fld id="{50EB88F4-9470-4EF5-BB02-B17C1623417C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96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240" cy="4930200"/>
          </a:xfrm>
          <a:prstGeom prst="rect">
            <a:avLst/>
          </a:prstGeom>
          <a:ln w="0">
            <a:noFill/>
          </a:ln>
        </p:spPr>
      </p:sp>
      <p:sp>
        <p:nvSpPr>
          <p:cNvPr id="697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1960" cy="39013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PlaceHolder 1"/>
          <p:cNvSpPr>
            <a:spLocks noGrp="1"/>
          </p:cNvSpPr>
          <p:nvPr>
            <p:ph type="sldNum" idx="41"/>
          </p:nvPr>
        </p:nvSpPr>
        <p:spPr>
          <a:xfrm>
            <a:off x="4024440" y="9725040"/>
            <a:ext cx="3074400" cy="509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tabLst>
                <a:tab algn="l" pos="0"/>
              </a:tabLst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  <a:tabLst>
                <a:tab algn="l" pos="0"/>
              </a:tabLst>
            </a:pPr>
            <a:fld id="{74851FB4-0E4D-4024-9974-1DDFD8578E2A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99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240" cy="4930200"/>
          </a:xfrm>
          <a:prstGeom prst="rect">
            <a:avLst/>
          </a:prstGeom>
          <a:ln w="0">
            <a:noFill/>
          </a:ln>
        </p:spPr>
      </p:sp>
      <p:sp>
        <p:nvSpPr>
          <p:cNvPr id="700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1960" cy="39013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PlaceHolder 1"/>
          <p:cNvSpPr>
            <a:spLocks noGrp="1"/>
          </p:cNvSpPr>
          <p:nvPr>
            <p:ph type="sldNum" idx="42"/>
          </p:nvPr>
        </p:nvSpPr>
        <p:spPr>
          <a:xfrm>
            <a:off x="4024440" y="9725040"/>
            <a:ext cx="3074400" cy="509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tabLst>
                <a:tab algn="l" pos="0"/>
              </a:tabLst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  <a:tabLst>
                <a:tab algn="l" pos="0"/>
              </a:tabLst>
            </a:pPr>
            <a:fld id="{84C3B14C-EA2D-4540-B882-34E6BD6AC134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2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240" cy="4930200"/>
          </a:xfrm>
          <a:prstGeom prst="rect">
            <a:avLst/>
          </a:prstGeom>
          <a:ln w="0">
            <a:noFill/>
          </a:ln>
        </p:spPr>
      </p:sp>
      <p:sp>
        <p:nvSpPr>
          <p:cNvPr id="703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1960" cy="39013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PlaceHolder 1"/>
          <p:cNvSpPr>
            <a:spLocks noGrp="1"/>
          </p:cNvSpPr>
          <p:nvPr>
            <p:ph type="sldNum" idx="43"/>
          </p:nvPr>
        </p:nvSpPr>
        <p:spPr>
          <a:xfrm>
            <a:off x="4024440" y="9725040"/>
            <a:ext cx="3074400" cy="509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tabLst>
                <a:tab algn="l" pos="0"/>
              </a:tabLst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  <a:tabLst>
                <a:tab algn="l" pos="0"/>
              </a:tabLst>
            </a:pPr>
            <a:fld id="{693FFDEB-5A5F-420D-AD7A-AEC5CDF3A294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5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240" cy="4930200"/>
          </a:xfrm>
          <a:prstGeom prst="rect">
            <a:avLst/>
          </a:prstGeom>
          <a:ln w="0">
            <a:noFill/>
          </a:ln>
        </p:spPr>
      </p:sp>
      <p:sp>
        <p:nvSpPr>
          <p:cNvPr id="706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1960" cy="39013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PlaceHolder 1"/>
          <p:cNvSpPr>
            <a:spLocks noGrp="1"/>
          </p:cNvSpPr>
          <p:nvPr>
            <p:ph type="sldNum" idx="44"/>
          </p:nvPr>
        </p:nvSpPr>
        <p:spPr>
          <a:xfrm>
            <a:off x="4024440" y="9725040"/>
            <a:ext cx="3074400" cy="509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tabLst>
                <a:tab algn="l" pos="0"/>
              </a:tabLst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  <a:tabLst>
                <a:tab algn="l" pos="0"/>
              </a:tabLst>
            </a:pPr>
            <a:fld id="{B9778B89-EB6D-42BC-944C-EF33A4C829F1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8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240" cy="4930200"/>
          </a:xfrm>
          <a:prstGeom prst="rect">
            <a:avLst/>
          </a:prstGeom>
          <a:ln w="0">
            <a:noFill/>
          </a:ln>
        </p:spPr>
      </p:sp>
      <p:sp>
        <p:nvSpPr>
          <p:cNvPr id="709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1960" cy="39013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PlaceHolder 1"/>
          <p:cNvSpPr>
            <a:spLocks noGrp="1"/>
          </p:cNvSpPr>
          <p:nvPr>
            <p:ph type="sldNum" idx="45"/>
          </p:nvPr>
        </p:nvSpPr>
        <p:spPr>
          <a:xfrm>
            <a:off x="4024440" y="9725040"/>
            <a:ext cx="3074400" cy="509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tabLst>
                <a:tab algn="l" pos="0"/>
              </a:tabLst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  <a:tabLst>
                <a:tab algn="l" pos="0"/>
              </a:tabLst>
            </a:pPr>
            <a:fld id="{EE579C68-A968-41C0-953E-3EAA15CE4A4B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1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240" cy="4930200"/>
          </a:xfrm>
          <a:prstGeom prst="rect">
            <a:avLst/>
          </a:prstGeom>
          <a:ln w="0">
            <a:noFill/>
          </a:ln>
        </p:spPr>
      </p:sp>
      <p:sp>
        <p:nvSpPr>
          <p:cNvPr id="712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1960" cy="39013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PlaceHolder 1"/>
          <p:cNvSpPr>
            <a:spLocks noGrp="1"/>
          </p:cNvSpPr>
          <p:nvPr>
            <p:ph type="sldNum" idx="46"/>
          </p:nvPr>
        </p:nvSpPr>
        <p:spPr>
          <a:xfrm>
            <a:off x="4024440" y="9725040"/>
            <a:ext cx="3074400" cy="509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tabLst>
                <a:tab algn="l" pos="0"/>
              </a:tabLst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  <a:tabLst>
                <a:tab algn="l" pos="0"/>
              </a:tabLst>
            </a:pPr>
            <a:fld id="{1A7CD1E2-DBEB-4F78-ADF7-142A40D788E2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4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240" cy="4930200"/>
          </a:xfrm>
          <a:prstGeom prst="rect">
            <a:avLst/>
          </a:prstGeom>
          <a:ln w="0">
            <a:noFill/>
          </a:ln>
        </p:spPr>
      </p:sp>
      <p:sp>
        <p:nvSpPr>
          <p:cNvPr id="715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1960" cy="39013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PlaceHolder 1"/>
          <p:cNvSpPr>
            <a:spLocks noGrp="1"/>
          </p:cNvSpPr>
          <p:nvPr>
            <p:ph type="sldNum" idx="47"/>
          </p:nvPr>
        </p:nvSpPr>
        <p:spPr>
          <a:xfrm>
            <a:off x="4024440" y="9725040"/>
            <a:ext cx="3074400" cy="509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tabLst>
                <a:tab algn="l" pos="0"/>
              </a:tabLst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  <a:tabLst>
                <a:tab algn="l" pos="0"/>
              </a:tabLst>
            </a:pPr>
            <a:fld id="{BA4072DA-685A-407F-810A-CF950535693B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7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240" cy="4930200"/>
          </a:xfrm>
          <a:prstGeom prst="rect">
            <a:avLst/>
          </a:prstGeom>
          <a:ln w="0">
            <a:noFill/>
          </a:ln>
        </p:spPr>
      </p:sp>
      <p:sp>
        <p:nvSpPr>
          <p:cNvPr id="718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1960" cy="39013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PlaceHolder 1"/>
          <p:cNvSpPr>
            <a:spLocks noGrp="1"/>
          </p:cNvSpPr>
          <p:nvPr>
            <p:ph type="sldNum" idx="48"/>
          </p:nvPr>
        </p:nvSpPr>
        <p:spPr>
          <a:xfrm>
            <a:off x="4024440" y="9725040"/>
            <a:ext cx="3074400" cy="509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tabLst>
                <a:tab algn="l" pos="0"/>
              </a:tabLst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  <a:tabLst>
                <a:tab algn="l" pos="0"/>
              </a:tabLst>
            </a:pPr>
            <a:fld id="{C42C30D1-94B2-4435-A015-9EB7DA6B0FAD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20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240" cy="4930200"/>
          </a:xfrm>
          <a:prstGeom prst="rect">
            <a:avLst/>
          </a:prstGeom>
          <a:ln w="0">
            <a:noFill/>
          </a:ln>
        </p:spPr>
      </p:sp>
      <p:sp>
        <p:nvSpPr>
          <p:cNvPr id="721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1960" cy="39013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PlaceHolder 1"/>
          <p:cNvSpPr>
            <a:spLocks noGrp="1"/>
          </p:cNvSpPr>
          <p:nvPr>
            <p:ph type="sldNum" idx="49"/>
          </p:nvPr>
        </p:nvSpPr>
        <p:spPr>
          <a:xfrm>
            <a:off x="4024440" y="9725040"/>
            <a:ext cx="3074400" cy="509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tabLst>
                <a:tab algn="l" pos="0"/>
              </a:tabLst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  <a:tabLst>
                <a:tab algn="l" pos="0"/>
              </a:tabLst>
            </a:pPr>
            <a:fld id="{771CA8C9-44B4-48E8-B45A-9AC70CBD52E6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23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240" cy="4930200"/>
          </a:xfrm>
          <a:prstGeom prst="rect">
            <a:avLst/>
          </a:prstGeom>
          <a:ln w="0">
            <a:noFill/>
          </a:ln>
        </p:spPr>
      </p:sp>
      <p:sp>
        <p:nvSpPr>
          <p:cNvPr id="724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1960" cy="39013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PlaceHolder 1"/>
          <p:cNvSpPr>
            <a:spLocks noGrp="1"/>
          </p:cNvSpPr>
          <p:nvPr>
            <p:ph type="sldNum" idx="50"/>
          </p:nvPr>
        </p:nvSpPr>
        <p:spPr>
          <a:xfrm>
            <a:off x="4024440" y="9725040"/>
            <a:ext cx="3074400" cy="509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tabLst>
                <a:tab algn="l" pos="0"/>
              </a:tabLst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  <a:tabLst>
                <a:tab algn="l" pos="0"/>
              </a:tabLst>
            </a:pPr>
            <a:fld id="{6D00A646-2BED-476A-AFAA-6F99F6F1CCFA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26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240" cy="4930200"/>
          </a:xfrm>
          <a:prstGeom prst="rect">
            <a:avLst/>
          </a:prstGeom>
          <a:ln w="0">
            <a:noFill/>
          </a:ln>
        </p:spPr>
      </p:sp>
      <p:sp>
        <p:nvSpPr>
          <p:cNvPr id="727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1960" cy="39013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PlaceHolder 1"/>
          <p:cNvSpPr>
            <a:spLocks noGrp="1"/>
          </p:cNvSpPr>
          <p:nvPr>
            <p:ph type="sldNum" idx="51"/>
          </p:nvPr>
        </p:nvSpPr>
        <p:spPr>
          <a:xfrm>
            <a:off x="4024440" y="9725040"/>
            <a:ext cx="3074400" cy="509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tabLst>
                <a:tab algn="l" pos="0"/>
              </a:tabLst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  <a:tabLst>
                <a:tab algn="l" pos="0"/>
              </a:tabLst>
            </a:pPr>
            <a:fld id="{C6BAE170-D8EE-485A-BD5C-CAE5BB4E06F7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29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240" cy="4930200"/>
          </a:xfrm>
          <a:prstGeom prst="rect">
            <a:avLst/>
          </a:prstGeom>
          <a:ln w="0">
            <a:noFill/>
          </a:ln>
        </p:spPr>
      </p:sp>
      <p:sp>
        <p:nvSpPr>
          <p:cNvPr id="730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1960" cy="39013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PlaceHolder 1"/>
          <p:cNvSpPr>
            <a:spLocks noGrp="1"/>
          </p:cNvSpPr>
          <p:nvPr>
            <p:ph type="sldNum" idx="52"/>
          </p:nvPr>
        </p:nvSpPr>
        <p:spPr>
          <a:xfrm>
            <a:off x="4024440" y="9725040"/>
            <a:ext cx="3074400" cy="509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tabLst>
                <a:tab algn="l" pos="0"/>
              </a:tabLst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  <a:tabLst>
                <a:tab algn="l" pos="0"/>
              </a:tabLst>
            </a:pPr>
            <a:fld id="{F4CDACB7-0635-429F-8250-30AE27ADFB48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32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240" cy="4930200"/>
          </a:xfrm>
          <a:prstGeom prst="rect">
            <a:avLst/>
          </a:prstGeom>
          <a:ln w="0">
            <a:noFill/>
          </a:ln>
        </p:spPr>
      </p:sp>
      <p:sp>
        <p:nvSpPr>
          <p:cNvPr id="733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1960" cy="39013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PlaceHolder 1"/>
          <p:cNvSpPr>
            <a:spLocks noGrp="1"/>
          </p:cNvSpPr>
          <p:nvPr>
            <p:ph type="sldNum" idx="53"/>
          </p:nvPr>
        </p:nvSpPr>
        <p:spPr>
          <a:xfrm>
            <a:off x="4024440" y="9725040"/>
            <a:ext cx="3074400" cy="509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tabLst>
                <a:tab algn="l" pos="0"/>
              </a:tabLst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  <a:tabLst>
                <a:tab algn="l" pos="0"/>
              </a:tabLst>
            </a:pPr>
            <a:fld id="{6BD53432-6808-4B6C-9774-1070D54D562E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35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240" cy="4930200"/>
          </a:xfrm>
          <a:prstGeom prst="rect">
            <a:avLst/>
          </a:prstGeom>
          <a:ln w="0">
            <a:noFill/>
          </a:ln>
        </p:spPr>
      </p:sp>
      <p:sp>
        <p:nvSpPr>
          <p:cNvPr id="736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1960" cy="39013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PlaceHolder 1"/>
          <p:cNvSpPr>
            <a:spLocks noGrp="1"/>
          </p:cNvSpPr>
          <p:nvPr>
            <p:ph type="sldNum" idx="54"/>
          </p:nvPr>
        </p:nvSpPr>
        <p:spPr>
          <a:xfrm>
            <a:off x="4024440" y="9725040"/>
            <a:ext cx="3074400" cy="509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tabLst>
                <a:tab algn="l" pos="0"/>
              </a:tabLst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  <a:tabLst>
                <a:tab algn="l" pos="0"/>
              </a:tabLst>
            </a:pPr>
            <a:fld id="{01711B26-6418-4DD3-86C0-DBDD80C1E90E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38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240" cy="4930200"/>
          </a:xfrm>
          <a:prstGeom prst="rect">
            <a:avLst/>
          </a:prstGeom>
          <a:ln w="0">
            <a:noFill/>
          </a:ln>
        </p:spPr>
      </p:sp>
      <p:sp>
        <p:nvSpPr>
          <p:cNvPr id="739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1960" cy="39013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PlaceHolder 1"/>
          <p:cNvSpPr>
            <a:spLocks noGrp="1"/>
          </p:cNvSpPr>
          <p:nvPr>
            <p:ph type="sldNum" idx="5"/>
          </p:nvPr>
        </p:nvSpPr>
        <p:spPr>
          <a:xfrm>
            <a:off x="4024440" y="9725040"/>
            <a:ext cx="3074400" cy="509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tabLst>
                <a:tab algn="l" pos="0"/>
              </a:tabLst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  <a:tabLst>
                <a:tab algn="l" pos="0"/>
              </a:tabLst>
            </a:pPr>
            <a:fld id="{32F026C7-9563-4434-8C0E-59831AA52AB3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1" name="PlaceHolder 2"/>
          <p:cNvSpPr>
            <a:spLocks noGrp="1"/>
          </p:cNvSpPr>
          <p:nvPr>
            <p:ph type="sldImg"/>
          </p:nvPr>
        </p:nvSpPr>
        <p:spPr>
          <a:xfrm>
            <a:off x="99360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592" name="PlaceHolder 3"/>
          <p:cNvSpPr>
            <a:spLocks noGrp="1"/>
          </p:cNvSpPr>
          <p:nvPr>
            <p:ph type="body"/>
          </p:nvPr>
        </p:nvSpPr>
        <p:spPr>
          <a:xfrm>
            <a:off x="947880" y="4861080"/>
            <a:ext cx="5203080" cy="46047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PlaceHolder 1"/>
          <p:cNvSpPr>
            <a:spLocks noGrp="1"/>
          </p:cNvSpPr>
          <p:nvPr>
            <p:ph type="sldNum" idx="55"/>
          </p:nvPr>
        </p:nvSpPr>
        <p:spPr>
          <a:xfrm>
            <a:off x="4024440" y="9725040"/>
            <a:ext cx="3074400" cy="509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tabLst>
                <a:tab algn="l" pos="0"/>
              </a:tabLst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  <a:tabLst>
                <a:tab algn="l" pos="0"/>
              </a:tabLst>
            </a:pPr>
            <a:fld id="{058626B4-60D7-4E03-902C-EDE014883CD3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41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240" cy="4930200"/>
          </a:xfrm>
          <a:prstGeom prst="rect">
            <a:avLst/>
          </a:prstGeom>
          <a:ln w="0">
            <a:noFill/>
          </a:ln>
        </p:spPr>
      </p:sp>
      <p:sp>
        <p:nvSpPr>
          <p:cNvPr id="742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1960" cy="39013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PlaceHolder 1"/>
          <p:cNvSpPr>
            <a:spLocks noGrp="1"/>
          </p:cNvSpPr>
          <p:nvPr>
            <p:ph type="sldNum" idx="56"/>
          </p:nvPr>
        </p:nvSpPr>
        <p:spPr>
          <a:xfrm>
            <a:off x="4024440" y="9725040"/>
            <a:ext cx="3074400" cy="509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tabLst>
                <a:tab algn="l" pos="0"/>
              </a:tabLst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  <a:tabLst>
                <a:tab algn="l" pos="0"/>
              </a:tabLst>
            </a:pPr>
            <a:fld id="{8F0E96D3-27B4-4599-A46F-8D41327FDA18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44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240" cy="4930200"/>
          </a:xfrm>
          <a:prstGeom prst="rect">
            <a:avLst/>
          </a:prstGeom>
          <a:ln w="0">
            <a:noFill/>
          </a:ln>
        </p:spPr>
      </p:sp>
      <p:sp>
        <p:nvSpPr>
          <p:cNvPr id="745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1960" cy="39013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PlaceHolder 1"/>
          <p:cNvSpPr>
            <a:spLocks noGrp="1"/>
          </p:cNvSpPr>
          <p:nvPr>
            <p:ph type="sldNum" idx="6"/>
          </p:nvPr>
        </p:nvSpPr>
        <p:spPr>
          <a:xfrm>
            <a:off x="4024440" y="9725040"/>
            <a:ext cx="3074400" cy="509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tabLst>
                <a:tab algn="l" pos="0"/>
              </a:tabLst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  <a:tabLst>
                <a:tab algn="l" pos="0"/>
              </a:tabLst>
            </a:pPr>
            <a:fld id="{745075FC-FE6E-458B-9A0F-FA5FE5598678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4" name="PlaceHolder 2"/>
          <p:cNvSpPr>
            <a:spLocks noGrp="1"/>
          </p:cNvSpPr>
          <p:nvPr>
            <p:ph type="sldImg"/>
          </p:nvPr>
        </p:nvSpPr>
        <p:spPr>
          <a:xfrm>
            <a:off x="99360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595" name="PlaceHolder 3"/>
          <p:cNvSpPr>
            <a:spLocks noGrp="1"/>
          </p:cNvSpPr>
          <p:nvPr>
            <p:ph type="body"/>
          </p:nvPr>
        </p:nvSpPr>
        <p:spPr>
          <a:xfrm>
            <a:off x="947880" y="4861080"/>
            <a:ext cx="5203080" cy="46047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PlaceHolder 1"/>
          <p:cNvSpPr>
            <a:spLocks noGrp="1"/>
          </p:cNvSpPr>
          <p:nvPr>
            <p:ph type="sldNum" idx="7"/>
          </p:nvPr>
        </p:nvSpPr>
        <p:spPr>
          <a:xfrm>
            <a:off x="4024440" y="9725040"/>
            <a:ext cx="3074400" cy="509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tabLst>
                <a:tab algn="l" pos="0"/>
              </a:tabLst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  <a:tabLst>
                <a:tab algn="l" pos="0"/>
              </a:tabLst>
            </a:pPr>
            <a:fld id="{6311B649-649F-4008-BC72-6722A4856F1A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7" name="PlaceHolder 2"/>
          <p:cNvSpPr>
            <a:spLocks noGrp="1"/>
          </p:cNvSpPr>
          <p:nvPr>
            <p:ph type="sldImg"/>
          </p:nvPr>
        </p:nvSpPr>
        <p:spPr>
          <a:xfrm>
            <a:off x="99360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598" name="PlaceHolder 3"/>
          <p:cNvSpPr>
            <a:spLocks noGrp="1"/>
          </p:cNvSpPr>
          <p:nvPr>
            <p:ph type="body"/>
          </p:nvPr>
        </p:nvSpPr>
        <p:spPr>
          <a:xfrm>
            <a:off x="947880" y="4861080"/>
            <a:ext cx="5203080" cy="46047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PlaceHolder 1"/>
          <p:cNvSpPr>
            <a:spLocks noGrp="1"/>
          </p:cNvSpPr>
          <p:nvPr>
            <p:ph type="sldNum" idx="8"/>
          </p:nvPr>
        </p:nvSpPr>
        <p:spPr>
          <a:xfrm>
            <a:off x="4024440" y="9725040"/>
            <a:ext cx="3074400" cy="509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tabLst>
                <a:tab algn="l" pos="0"/>
              </a:tabLst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  <a:tabLst>
                <a:tab algn="l" pos="0"/>
              </a:tabLst>
            </a:pPr>
            <a:fld id="{1597664F-18C3-403C-AA32-26EEF9C03B43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00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240" cy="4930200"/>
          </a:xfrm>
          <a:prstGeom prst="rect">
            <a:avLst/>
          </a:prstGeom>
          <a:ln w="0">
            <a:noFill/>
          </a:ln>
        </p:spPr>
      </p:sp>
      <p:sp>
        <p:nvSpPr>
          <p:cNvPr id="601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1960" cy="39013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920" cy="959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1908000" y="1981080"/>
            <a:ext cx="6911280" cy="411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920" cy="959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1908000" y="1981080"/>
            <a:ext cx="6911280" cy="411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920" cy="959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1908000" y="1981080"/>
            <a:ext cx="6911280" cy="411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920" cy="959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1908000" y="1981080"/>
            <a:ext cx="3372480" cy="411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5449320" y="1981080"/>
            <a:ext cx="3372480" cy="411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920" cy="959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Text Box 14"/>
          <p:cNvSpPr/>
          <p:nvPr/>
        </p:nvSpPr>
        <p:spPr>
          <a:xfrm>
            <a:off x="762120" y="6248520"/>
            <a:ext cx="608760" cy="2422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fld id="{B743850C-FA8E-4DE5-B8B0-7945125D7AEE}" type="slidenum">
              <a:rPr b="0" lang="de-DE" sz="1000" spc="-1" strike="noStrike">
                <a:solidFill>
                  <a:schemeClr val="dk1"/>
                </a:solidFill>
                <a:latin typeface="Arial"/>
              </a:rPr>
              <a:t>1</a:t>
            </a:fld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6000" cy="73440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920" cy="95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Box 14"/>
          <p:cNvSpPr/>
          <p:nvPr/>
        </p:nvSpPr>
        <p:spPr>
          <a:xfrm>
            <a:off x="762120" y="6248520"/>
            <a:ext cx="608760" cy="2422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fld id="{42FF3B4C-E69F-480F-9538-0D537B470FE4}" type="slidenum">
              <a:rPr b="0" lang="de-DE" sz="1000" spc="-1" strike="noStrike">
                <a:solidFill>
                  <a:schemeClr val="dk1"/>
                </a:solidFill>
                <a:latin typeface="Arial"/>
              </a:rPr>
              <a:t>&lt;number&gt;</a:t>
            </a:fld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0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6000" cy="73440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3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Box 14"/>
          <p:cNvSpPr/>
          <p:nvPr/>
        </p:nvSpPr>
        <p:spPr>
          <a:xfrm>
            <a:off x="762120" y="6248520"/>
            <a:ext cx="608760" cy="2422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fld id="{9D9BE9AB-8B9D-44B3-8B59-6A86AE645D90}" type="slidenum">
              <a:rPr b="0" lang="de-DE" sz="1000" spc="-1" strike="noStrike">
                <a:solidFill>
                  <a:schemeClr val="dk1"/>
                </a:solidFill>
                <a:latin typeface="Arial"/>
              </a:rPr>
              <a:t>&lt;number&gt;</a:t>
            </a:fld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2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6000" cy="73440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3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Box 14"/>
          <p:cNvSpPr/>
          <p:nvPr/>
        </p:nvSpPr>
        <p:spPr>
          <a:xfrm>
            <a:off x="762120" y="6248520"/>
            <a:ext cx="608760" cy="2422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fld id="{FEC352C4-95E9-43F9-A70C-B595BA5B3E4F}" type="slidenum">
              <a:rPr b="0" lang="de-DE" sz="1000" spc="-1" strike="noStrike">
                <a:solidFill>
                  <a:schemeClr val="dk1"/>
                </a:solidFill>
                <a:latin typeface="Arial"/>
              </a:rPr>
              <a:t>&lt;number&gt;</a:t>
            </a:fld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4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6000" cy="73440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4"/>
          <p:cNvSpPr/>
          <p:nvPr/>
        </p:nvSpPr>
        <p:spPr>
          <a:xfrm>
            <a:off x="762120" y="6248520"/>
            <a:ext cx="608760" cy="2422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fld id="{2A8A8A99-8073-4FF5-829A-158B52E30AD1}" type="slidenum">
              <a:rPr b="0" lang="de-DE" sz="1000" spc="-1" strike="noStrike">
                <a:solidFill>
                  <a:schemeClr val="dk1"/>
                </a:solidFill>
                <a:latin typeface="Arial"/>
              </a:rPr>
              <a:t>&lt;number&gt;</a:t>
            </a:fld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6000" cy="73440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4"/>
          <p:cNvSpPr/>
          <p:nvPr/>
        </p:nvSpPr>
        <p:spPr>
          <a:xfrm>
            <a:off x="762120" y="6248520"/>
            <a:ext cx="608760" cy="2422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fld id="{268E6C77-2B64-4C07-856D-ECA2E40BCFD2}" type="slidenum">
              <a:rPr b="0" lang="de-DE" sz="1000" spc="-1" strike="noStrike">
                <a:solidFill>
                  <a:schemeClr val="dk1"/>
                </a:solidFill>
                <a:latin typeface="Arial"/>
              </a:rPr>
              <a:t>&lt;number&gt;</a:t>
            </a:fld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6000" cy="73440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4"/>
          <p:cNvSpPr/>
          <p:nvPr/>
        </p:nvSpPr>
        <p:spPr>
          <a:xfrm>
            <a:off x="762120" y="6248520"/>
            <a:ext cx="608760" cy="2422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fld id="{B04C54CD-129E-4549-9A8D-3E6E822EC8CF}" type="slidenum">
              <a:rPr b="0" lang="de-DE" sz="1000" spc="-1" strike="noStrike">
                <a:solidFill>
                  <a:schemeClr val="dk1"/>
                </a:solidFill>
                <a:latin typeface="Arial"/>
              </a:rPr>
              <a:t>&lt;number&gt;</a:t>
            </a:fld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6000" cy="734400"/>
          </a:xfrm>
          <a:prstGeom prst="rect">
            <a:avLst/>
          </a:prstGeom>
          <a:ln w="0">
            <a:noFill/>
          </a:ln>
        </p:spPr>
      </p:pic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920" cy="95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1908000" y="1981080"/>
            <a:ext cx="6911280" cy="411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4"/>
          <p:cNvSpPr/>
          <p:nvPr/>
        </p:nvSpPr>
        <p:spPr>
          <a:xfrm>
            <a:off x="762120" y="6248520"/>
            <a:ext cx="608760" cy="2422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fld id="{E1CBEAEE-5AF7-4209-8439-20132AA21960}" type="slidenum">
              <a:rPr b="0" lang="de-DE" sz="1000" spc="-1" strike="noStrike">
                <a:solidFill>
                  <a:schemeClr val="dk1"/>
                </a:solidFill>
                <a:latin typeface="Arial"/>
              </a:rPr>
              <a:t>&lt;number&gt;</a:t>
            </a:fld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6000" cy="734400"/>
          </a:xfrm>
          <a:prstGeom prst="rect">
            <a:avLst/>
          </a:prstGeom>
          <a:ln w="0">
            <a:noFill/>
          </a:ln>
        </p:spPr>
      </p:pic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920" cy="95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1908000" y="1981080"/>
            <a:ext cx="6911280" cy="4114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14"/>
          <p:cNvSpPr/>
          <p:nvPr/>
        </p:nvSpPr>
        <p:spPr>
          <a:xfrm>
            <a:off x="762120" y="6248520"/>
            <a:ext cx="608760" cy="2422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fld id="{308212EC-3824-4FDB-A48D-9DC382A0EBFE}" type="slidenum">
              <a:rPr b="0" lang="de-DE" sz="1000" spc="-1" strike="noStrike">
                <a:solidFill>
                  <a:schemeClr val="dk1"/>
                </a:solidFill>
                <a:latin typeface="Arial"/>
              </a:rPr>
              <a:t>&lt;number&gt;</a:t>
            </a:fld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6000" cy="73440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14"/>
          <p:cNvSpPr/>
          <p:nvPr/>
        </p:nvSpPr>
        <p:spPr>
          <a:xfrm>
            <a:off x="762120" y="6248520"/>
            <a:ext cx="608760" cy="2422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fld id="{9C20362B-D4CB-459B-8D3B-64F3714DDE6F}" type="slidenum">
              <a:rPr b="0" lang="de-DE" sz="1000" spc="-1" strike="noStrike">
                <a:solidFill>
                  <a:schemeClr val="dk1"/>
                </a:solidFill>
                <a:latin typeface="Arial"/>
              </a:rPr>
              <a:t>&lt;number&gt;</a:t>
            </a:fld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6000" cy="734400"/>
          </a:xfrm>
          <a:prstGeom prst="rect">
            <a:avLst/>
          </a:prstGeom>
          <a:ln w="0">
            <a:noFill/>
          </a:ln>
        </p:spPr>
      </p:pic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920" cy="95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908000" y="1981080"/>
            <a:ext cx="3372480" cy="4114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rmAutofit fontScale="81111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50040" y="1981080"/>
            <a:ext cx="3372480" cy="4114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rmAutofit fontScale="81111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Box 14"/>
          <p:cNvSpPr/>
          <p:nvPr/>
        </p:nvSpPr>
        <p:spPr>
          <a:xfrm>
            <a:off x="762120" y="6248520"/>
            <a:ext cx="608760" cy="2422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fld id="{1448041A-FDD0-4514-94D2-1A79AD3DA355}" type="slidenum">
              <a:rPr b="0" lang="de-DE" sz="1000" spc="-1" strike="noStrike">
                <a:solidFill>
                  <a:schemeClr val="dk1"/>
                </a:solidFill>
                <a:latin typeface="Arial"/>
              </a:rPr>
              <a:t>&lt;number&gt;</a:t>
            </a:fld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3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6000" cy="73440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3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Box 14"/>
          <p:cNvSpPr/>
          <p:nvPr/>
        </p:nvSpPr>
        <p:spPr>
          <a:xfrm>
            <a:off x="762120" y="6248520"/>
            <a:ext cx="608760" cy="2422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fld id="{09210BDC-DB17-4A3F-8213-9C6CCC528882}" type="slidenum">
              <a:rPr b="0" lang="de-DE" sz="1000" spc="-1" strike="noStrike">
                <a:solidFill>
                  <a:schemeClr val="dk1"/>
                </a:solidFill>
                <a:latin typeface="Arial"/>
              </a:rPr>
              <a:t>&lt;number&gt;</a:t>
            </a:fld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5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6000" cy="734400"/>
          </a:xfrm>
          <a:prstGeom prst="rect">
            <a:avLst/>
          </a:prstGeom>
          <a:ln w="0">
            <a:noFill/>
          </a:ln>
        </p:spPr>
      </p:pic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920" cy="95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hyperlink" Target="https://www.tu.berlin/ensys" TargetMode="Externa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hyperlink" Target="https://www.theice.com/products/27996665/Dutch-TTF-Gas-Futures/data?marketId=5439161" TargetMode="Externa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9.xml"/><Relationship Id="rId4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slideLayout" Target="../slideLayouts/slideLayout5.xml"/><Relationship Id="rId6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5.xml"/><Relationship Id="rId4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slideLayout" Target="../slideLayouts/slideLayout5.xml"/><Relationship Id="rId5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hyperlink" Target="https://isis.tu-berlin.de/course/view.php?id=44800" TargetMode="External"/><Relationship Id="rId2" Type="http://schemas.openxmlformats.org/officeDocument/2006/relationships/slideLayout" Target="../slideLayouts/slideLayout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5.xml"/><Relationship Id="rId4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3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32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3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4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9.xml"/><Relationship Id="rId4" Type="http://schemas.openxmlformats.org/officeDocument/2006/relationships/notesSlide" Target="../notesSlides/notesSlide3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36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7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8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9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9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hyperlink" Target="https://www.epexspot.com/en/market-data?market_area=DE-LU&amp;trading_date=2021-04-13&amp;delivery_date=2021-04-14&amp;underlying_year=&amp;modality=Auction&amp;sub_modality=DayAhead&amp;product=60&amp;data_mode=aggregated&amp;period=" TargetMode="External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9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4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5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46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47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48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0.wmf"/><Relationship Id="rId3" Type="http://schemas.openxmlformats.org/officeDocument/2006/relationships/slideLayout" Target="../slideLayouts/slideLayout9.xml"/><Relationship Id="rId4" Type="http://schemas.openxmlformats.org/officeDocument/2006/relationships/notesSlide" Target="../notesSlides/notesSlide4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slideLayout" Target="../slideLayouts/slideLayout9.xml"/><Relationship Id="rId5" Type="http://schemas.openxmlformats.org/officeDocument/2006/relationships/notesSlide" Target="../notesSlides/notesSlide50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51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slideLayout" Target="../slideLayouts/slideLayout9.xml"/><Relationship Id="rId8" Type="http://schemas.openxmlformats.org/officeDocument/2006/relationships/notesSlide" Target="../notesSlides/notesSlide52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4.png"/><Relationship Id="rId8" Type="http://schemas.openxmlformats.org/officeDocument/2006/relationships/slideLayout" Target="../slideLayouts/slideLayout9.xml"/><Relationship Id="rId9" Type="http://schemas.openxmlformats.org/officeDocument/2006/relationships/notesSlide" Target="../notesSlides/notesSlide53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54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image" Target="../media/image47.png"/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7" Type="http://schemas.openxmlformats.org/officeDocument/2006/relationships/image" Target="../media/image52.png"/><Relationship Id="rId8" Type="http://schemas.openxmlformats.org/officeDocument/2006/relationships/slideLayout" Target="../slideLayouts/slideLayout9.xml"/><Relationship Id="rId9" Type="http://schemas.openxmlformats.org/officeDocument/2006/relationships/notesSlide" Target="../notesSlides/notesSlide55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6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7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8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image" Target="../media/image53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5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hyperlink" Target="http://link.springer.com/book/10.1007%2F3-540-32195-0" TargetMode="External"/><Relationship Id="rId2" Type="http://schemas.openxmlformats.org/officeDocument/2006/relationships/hyperlink" Target="http://link.springer.com/book/10.1007%2F3-540-32195-0" TargetMode="External"/><Relationship Id="rId3" Type="http://schemas.openxmlformats.org/officeDocument/2006/relationships/hyperlink" Target="http://link.springer.com/book/10.1007/978-3-658-05362-8" TargetMode="External"/><Relationship Id="rId4" Type="http://schemas.openxmlformats.org/officeDocument/2006/relationships/hyperlink" Target="http://link.springer.com/book/10.1007/978-3-658-05362-8" TargetMode="External"/><Relationship Id="rId5" Type="http://schemas.openxmlformats.org/officeDocument/2006/relationships/hyperlink" Target="http://link.springer.com/book/10.1007/978-3-658-05362-8" TargetMode="External"/><Relationship Id="rId6" Type="http://schemas.openxmlformats.org/officeDocument/2006/relationships/slideLayout" Target="../slideLayouts/slideLayout5.xml"/><Relationship Id="rId7" Type="http://schemas.openxmlformats.org/officeDocument/2006/relationships/notesSlide" Target="../notesSlides/notesSlide6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image" Target="../media/image54.png"/><Relationship Id="rId2" Type="http://schemas.openxmlformats.org/officeDocument/2006/relationships/image" Target="../media/image55.png"/><Relationship Id="rId3" Type="http://schemas.openxmlformats.org/officeDocument/2006/relationships/slideLayout" Target="../slideLayouts/slideLayout9.xml"/><Relationship Id="rId4" Type="http://schemas.openxmlformats.org/officeDocument/2006/relationships/notesSlide" Target="../notesSlides/notesSlide60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1920960" y="1262160"/>
            <a:ext cx="6800040" cy="2493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de-DE" sz="2800" spc="-1" strike="noStrike">
                <a:solidFill>
                  <a:schemeClr val="dk2"/>
                </a:solidFill>
                <a:latin typeface="Arial"/>
              </a:rPr>
              <a:t>Wirtschaftliche Grundlagen</a:t>
            </a:r>
            <a:br>
              <a:rPr sz="2800"/>
            </a:b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im Sommersemester 2026</a:t>
            </a:r>
            <a:br>
              <a:rPr sz="2400"/>
            </a:br>
            <a:br>
              <a:rPr sz="2400"/>
            </a:br>
            <a:r>
              <a:rPr b="1" lang="de-DE" sz="2400" spc="-1" strike="noStrike">
                <a:solidFill>
                  <a:schemeClr val="dk2"/>
                </a:solidFill>
                <a:latin typeface="Arial"/>
              </a:rPr>
              <a:t>Angebot, Nachfrage und Elastizität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Rectangle 7"/>
          <p:cNvSpPr/>
          <p:nvPr/>
        </p:nvSpPr>
        <p:spPr>
          <a:xfrm>
            <a:off x="863640" y="5060880"/>
            <a:ext cx="6183720" cy="52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1047600">
              <a:lnSpc>
                <a:spcPct val="90000"/>
              </a:lnSpc>
            </a:pPr>
            <a:r>
              <a:rPr b="0" lang="de-DE" sz="16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Prof. Tom Brown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defTabSz="1047600">
              <a:lnSpc>
                <a:spcPct val="90000"/>
              </a:lnSpc>
            </a:pPr>
            <a:r>
              <a:rPr b="0" lang="de-DE" sz="16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Fachgebiet </a:t>
            </a:r>
            <a:r>
              <a:rPr b="0" lang="de-DE" sz="1600" spc="-1" strike="noStrike" u="sng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Arial"/>
                <a:hlinkClick r:id="rId1"/>
              </a:rPr>
              <a:t>Digitaler Wandel in Energiesystemen</a:t>
            </a:r>
            <a:r>
              <a:rPr b="0" lang="de-DE" sz="16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 / TU Berlin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01760" cy="888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Hohe Preise in Energiemärkten 2021-3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TextBox 10"/>
          <p:cNvSpPr/>
          <p:nvPr/>
        </p:nvSpPr>
        <p:spPr>
          <a:xfrm>
            <a:off x="425880" y="1600920"/>
            <a:ext cx="84398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Hohe Gaspreise: vergleichbare Ölpreisschocks 1973 und 1979 haben schwere Rezessionen ausgelöst. Neue Krise im Nahen Osten?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TextBox 2"/>
          <p:cNvSpPr/>
          <p:nvPr/>
        </p:nvSpPr>
        <p:spPr>
          <a:xfrm>
            <a:off x="7306920" y="6489360"/>
            <a:ext cx="196308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200" spc="-1" strike="noStrike">
                <a:solidFill>
                  <a:schemeClr val="dk1"/>
                </a:solidFill>
                <a:latin typeface="Arial"/>
              </a:rPr>
              <a:t>Quelle: </a:t>
            </a:r>
            <a:r>
              <a:rPr b="0" lang="de-DE" sz="1200" spc="-1" strike="noStrike" u="sng">
                <a:solidFill>
                  <a:schemeClr val="dk1"/>
                </a:solidFill>
                <a:uFillTx/>
                <a:latin typeface="Arial"/>
                <a:hlinkClick r:id="rId1"/>
              </a:rPr>
              <a:t>ICE, 2023</a:t>
            </a: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5" name="Picture 3" descr=""/>
          <p:cNvPicPr/>
          <p:nvPr/>
        </p:nvPicPr>
        <p:blipFill>
          <a:blip r:embed="rId2"/>
          <a:stretch/>
        </p:blipFill>
        <p:spPr>
          <a:xfrm>
            <a:off x="425880" y="2811960"/>
            <a:ext cx="8096760" cy="3090600"/>
          </a:xfrm>
          <a:prstGeom prst="rect">
            <a:avLst/>
          </a:prstGeom>
          <a:ln w="0">
            <a:noFill/>
          </a:ln>
        </p:spPr>
      </p:pic>
      <p:sp>
        <p:nvSpPr>
          <p:cNvPr id="76" name="TextBox 1"/>
          <p:cNvSpPr/>
          <p:nvPr/>
        </p:nvSpPr>
        <p:spPr>
          <a:xfrm>
            <a:off x="425880" y="2658240"/>
            <a:ext cx="86184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400" spc="-1" strike="noStrike">
                <a:solidFill>
                  <a:schemeClr val="dk1"/>
                </a:solidFill>
                <a:latin typeface="Arial"/>
              </a:rPr>
              <a:t>€</a:t>
            </a:r>
            <a:r>
              <a:rPr b="0" lang="de-DE" sz="1400" spc="-1" strike="noStrike">
                <a:solidFill>
                  <a:schemeClr val="dk1"/>
                </a:solidFill>
                <a:latin typeface="Arial"/>
              </a:rPr>
              <a:t>/MWh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01760" cy="95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Grundlegende Marktformen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78" name="Table 2"/>
          <p:cNvGraphicFramePr/>
          <p:nvPr/>
        </p:nvGraphicFramePr>
        <p:xfrm>
          <a:off x="1097280" y="1829520"/>
          <a:ext cx="7497360" cy="4591080"/>
        </p:xfrm>
        <a:graphic>
          <a:graphicData uri="http://schemas.openxmlformats.org/drawingml/2006/table">
            <a:tbl>
              <a:tblPr/>
              <a:tblGrid>
                <a:gridCol w="936720"/>
                <a:gridCol w="936720"/>
                <a:gridCol w="1873440"/>
                <a:gridCol w="1873440"/>
                <a:gridCol w="1877400"/>
              </a:tblGrid>
              <a:tr h="474480">
                <a:tc gridSpan="2" rowSpan="2">
                  <a:txBody>
                    <a:bodyPr lIns="90000" rIns="90000"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r" defTabSz="914400">
                        <a:lnSpc>
                          <a:spcPct val="100000"/>
                        </a:lnSpc>
                      </a:pP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Anzahl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7da7d8"/>
                    </a:solidFill>
                  </a:tcPr>
                </a:tc>
                <a:tc hMerge="1" rowSpan="1">
                  <a:txBody>
                    <a:bodyPr lIns="90000" rIns="90000" tIns="45000" bIns="45000" anchor="t">
                      <a:noAutofit/>
                    </a:bodyPr>
                    <a:p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3">
                  <a:txBody>
                    <a:bodyPr lIns="90000" rIns="900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Anbietende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7da7d8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474480">
                <a:tc vMerge="1" gridSpan="1">
                  <a:txBody>
                    <a:bodyPr lIns="90000" rIns="90000" tIns="45000" bIns="45000" anchor="t">
                      <a:noAutofit/>
                    </a:bodyPr>
                    <a:p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 h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wenige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viele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adc5e7"/>
                    </a:solidFill>
                  </a:tcPr>
                </a:tc>
              </a:tr>
              <a:tr h="1083960">
                <a:tc rowSpan="3">
                  <a:txBody>
                    <a:bodyPr lIns="90000" rIns="90000" anchor="t">
                      <a:noAutofit/>
                    </a:bodyPr>
                    <a:p>
                      <a:endParaRPr b="0" lang="de-DE" sz="1800" spc="-1" strike="noStrike">
                        <a:solidFill>
                          <a:schemeClr val="dk1"/>
                        </a:solidFill>
                        <a:latin typeface="Times New Roman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7da7d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bilaterales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Monopol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endParaRPr b="0" lang="de-DE" sz="1800" spc="-1" strike="noStrike">
                        <a:solidFill>
                          <a:schemeClr val="dk1"/>
                        </a:solidFill>
                        <a:latin typeface="Times New Roman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Nachfrage-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monopol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</a:tr>
              <a:tr h="10839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wenige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adc5e7"/>
                    </a:solidFill>
                  </a:tcPr>
                </a:tc>
                <a:tc gridSpan="3">
                  <a:txBody>
                    <a:bodyPr lIns="90000" rIns="900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Oligopolistische Marktformen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10890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viele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Angebots-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monopol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endParaRPr b="0" lang="de-DE" sz="1800" spc="-1" strike="noStrike">
                        <a:solidFill>
                          <a:schemeClr val="dk1"/>
                        </a:solidFill>
                        <a:latin typeface="Times New Roman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vollkommene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Konkurrenz / Polypol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  <p:sp>
        <p:nvSpPr>
          <p:cNvPr id="79" name="TextShape 3"/>
          <p:cNvSpPr/>
          <p:nvPr/>
        </p:nvSpPr>
        <p:spPr>
          <a:xfrm rot="16200000">
            <a:off x="618840" y="3962160"/>
            <a:ext cx="1899360" cy="31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de-DE" sz="1600" spc="-1" strike="noStrike">
                <a:solidFill>
                  <a:schemeClr val="dk1"/>
                </a:solidFill>
                <a:latin typeface="Arial"/>
              </a:rPr>
              <a:t>Nachfragende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TextBox 1"/>
          <p:cNvSpPr/>
          <p:nvPr/>
        </p:nvSpPr>
        <p:spPr>
          <a:xfrm>
            <a:off x="1719360" y="6420240"/>
            <a:ext cx="620028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Griechisch: mono: eine, oligo: wenige, poly: viele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625440" cy="888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Beispiele: Angebotsmonopole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554400" y="1681200"/>
            <a:ext cx="4665960" cy="3768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t">
            <a:noAutofit/>
          </a:bodyPr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Betriebssysteme: Microsoft 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Schienennetze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Stromnetze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Hochgeschwindigkeitsverkehr mit der Bahn: Deutsche Bahn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Alkohol in Schweden: Systembolaget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Patente (z.B. für neue Impfstoffe)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201"/>
              </a:spcBef>
              <a:buNone/>
              <a:tabLst>
                <a:tab algn="l" pos="0"/>
              </a:tabLst>
            </a:pPr>
            <a:endParaRPr b="0" lang="en-GB" sz="1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Anbieter*in hat </a:t>
            </a: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Marktmacht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, d.h. kann den Marktpreis beeinflussen.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3" name="Picture 1" descr=""/>
          <p:cNvPicPr/>
          <p:nvPr/>
        </p:nvPicPr>
        <p:blipFill>
          <a:blip r:embed="rId1"/>
          <a:stretch/>
        </p:blipFill>
        <p:spPr>
          <a:xfrm>
            <a:off x="1113840" y="4950360"/>
            <a:ext cx="3177720" cy="1643400"/>
          </a:xfrm>
          <a:prstGeom prst="rect">
            <a:avLst/>
          </a:prstGeom>
          <a:ln w="0">
            <a:noFill/>
          </a:ln>
        </p:spPr>
      </p:pic>
      <p:pic>
        <p:nvPicPr>
          <p:cNvPr id="84" name="Picture 2" descr=""/>
          <p:cNvPicPr/>
          <p:nvPr/>
        </p:nvPicPr>
        <p:blipFill>
          <a:blip r:embed="rId2"/>
          <a:stretch/>
        </p:blipFill>
        <p:spPr>
          <a:xfrm>
            <a:off x="5744160" y="2936520"/>
            <a:ext cx="2718360" cy="1590480"/>
          </a:xfrm>
          <a:prstGeom prst="rect">
            <a:avLst/>
          </a:prstGeom>
          <a:ln w="0">
            <a:noFill/>
          </a:ln>
        </p:spPr>
      </p:pic>
      <p:pic>
        <p:nvPicPr>
          <p:cNvPr id="85" name="Picture 5" descr=""/>
          <p:cNvPicPr/>
          <p:nvPr/>
        </p:nvPicPr>
        <p:blipFill>
          <a:blip r:embed="rId3"/>
          <a:stretch/>
        </p:blipFill>
        <p:spPr>
          <a:xfrm>
            <a:off x="5815080" y="1459080"/>
            <a:ext cx="2576520" cy="1287720"/>
          </a:xfrm>
          <a:prstGeom prst="rect">
            <a:avLst/>
          </a:prstGeom>
          <a:ln w="0">
            <a:noFill/>
          </a:ln>
        </p:spPr>
      </p:pic>
      <p:pic>
        <p:nvPicPr>
          <p:cNvPr id="86" name="Picture 6" descr=""/>
          <p:cNvPicPr/>
          <p:nvPr/>
        </p:nvPicPr>
        <p:blipFill>
          <a:blip r:embed="rId4"/>
          <a:stretch/>
        </p:blipFill>
        <p:spPr>
          <a:xfrm>
            <a:off x="5722560" y="4950360"/>
            <a:ext cx="2739960" cy="1643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625440" cy="888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Beispiele: Angebotsoligopole (wenige Anbietende)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552600" y="1876320"/>
            <a:ext cx="7981200" cy="1492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t">
            <a:noAutofit/>
          </a:bodyPr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Wirtschaftsprüfungsgesellschaften:  Deloitte, Ernst &amp; Young, KPMG und PricewaterhouseCoopers („Big Four“)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Langstreckenflugzeuge: Boeing und Airbus (Duopol)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Cola: Coca Cola und Pepsi (Duopol)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9" name="Picture 1" descr=""/>
          <p:cNvPicPr/>
          <p:nvPr/>
        </p:nvPicPr>
        <p:blipFill>
          <a:blip r:embed="rId1"/>
          <a:stretch/>
        </p:blipFill>
        <p:spPr>
          <a:xfrm>
            <a:off x="552600" y="3685680"/>
            <a:ext cx="4139640" cy="2069640"/>
          </a:xfrm>
          <a:prstGeom prst="rect">
            <a:avLst/>
          </a:prstGeom>
          <a:ln w="0">
            <a:noFill/>
          </a:ln>
        </p:spPr>
      </p:pic>
      <p:pic>
        <p:nvPicPr>
          <p:cNvPr id="90" name="Picture 2" descr=""/>
          <p:cNvPicPr/>
          <p:nvPr/>
        </p:nvPicPr>
        <p:blipFill>
          <a:blip r:embed="rId2"/>
          <a:stretch/>
        </p:blipFill>
        <p:spPr>
          <a:xfrm>
            <a:off x="4919040" y="3685680"/>
            <a:ext cx="3679560" cy="206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625440" cy="888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Beispiele: Nachfragemonopole = Monopson 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552600" y="1703160"/>
            <a:ext cx="4296240" cy="4690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t">
            <a:noAutofit/>
          </a:bodyPr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Flugzeugträger, Kampfflugzeuge, Panzer: Der Staat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Corona-Impfstoffe: Der Staat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Schienen: Deutsche Bahn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Nachfrager*in hat </a:t>
            </a: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Marktmacht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, d.h. kann den Marktpreis beeinflussen.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3" name="Picture 3" descr=""/>
          <p:cNvPicPr/>
          <p:nvPr/>
        </p:nvPicPr>
        <p:blipFill>
          <a:blip r:embed="rId1"/>
          <a:stretch/>
        </p:blipFill>
        <p:spPr>
          <a:xfrm>
            <a:off x="1138680" y="4300200"/>
            <a:ext cx="3124080" cy="2235240"/>
          </a:xfrm>
          <a:prstGeom prst="rect">
            <a:avLst/>
          </a:prstGeom>
          <a:ln w="0">
            <a:noFill/>
          </a:ln>
        </p:spPr>
      </p:pic>
      <p:pic>
        <p:nvPicPr>
          <p:cNvPr id="94" name="Picture 1" descr=""/>
          <p:cNvPicPr/>
          <p:nvPr/>
        </p:nvPicPr>
        <p:blipFill>
          <a:blip r:embed="rId2"/>
          <a:stretch/>
        </p:blipFill>
        <p:spPr>
          <a:xfrm>
            <a:off x="5221440" y="4441680"/>
            <a:ext cx="3470760" cy="1951920"/>
          </a:xfrm>
          <a:prstGeom prst="rect">
            <a:avLst/>
          </a:prstGeom>
          <a:ln w="0">
            <a:noFill/>
          </a:ln>
        </p:spPr>
      </p:pic>
      <p:pic>
        <p:nvPicPr>
          <p:cNvPr id="95" name="Picture 2" descr=""/>
          <p:cNvPicPr/>
          <p:nvPr/>
        </p:nvPicPr>
        <p:blipFill>
          <a:blip r:embed="rId3"/>
          <a:stretch/>
        </p:blipFill>
        <p:spPr>
          <a:xfrm>
            <a:off x="5221440" y="1703160"/>
            <a:ext cx="3459600" cy="2304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625440" cy="888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Konkurrenzmarkt (Polypol) - Annahmen 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552600" y="1582200"/>
            <a:ext cx="8175240" cy="39182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t">
            <a:noAutofit/>
          </a:bodyPr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Voraussetzungen für einen </a:t>
            </a: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vollkommenen Markt (Polypol):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Viele Anbietende, viele Nachfragende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Die Güter sind homogen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Es herrscht völlige Markttransparenz (vollständige Information)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Es herrscht freier Marktzu- und –austritt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Konsequenz: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 Keine:r kann Marktmacht ausüben oder den Marktpreis beeinflussen. Anbietende und Nachfragende sind </a:t>
            </a: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Preisnehmende 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und </a:t>
            </a: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Mengenanpassende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.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Ursachen für </a:t>
            </a: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Marktunvollkommenheit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 sind: 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"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Asymmetrische Informationsverteilung (Information über Güterqualität und –preis zum allgemeinen Marktwissen der Marktakteure, der Preis signalisiert alle relevanten Informationen über die auf dem Markt befindlichen Güter, Preisunsicherheit, Qualitätsunsicherheit)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"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Marktzutrittsbarrieren (Investitionskosten, vorgeschriebene Verfahrensweisen bzw. Produktionsstandards)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"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Räumliche Platzierung der Anbietenden (Fahrtkosten, etc.)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01760" cy="888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Inverse Angebotsfunktion von Grenzkosten einer individuellen Firma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99" name="Group 57"/>
          <p:cNvGrpSpPr/>
          <p:nvPr/>
        </p:nvGrpSpPr>
        <p:grpSpPr>
          <a:xfrm>
            <a:off x="2294640" y="3459240"/>
            <a:ext cx="4560120" cy="2743560"/>
            <a:chOff x="2294640" y="3459240"/>
            <a:chExt cx="4560120" cy="2743560"/>
          </a:xfrm>
        </p:grpSpPr>
        <p:sp>
          <p:nvSpPr>
            <p:cNvPr id="100" name="Rectangle 20"/>
            <p:cNvSpPr/>
            <p:nvPr/>
          </p:nvSpPr>
          <p:spPr>
            <a:xfrm>
              <a:off x="2294640" y="3687480"/>
              <a:ext cx="1189440" cy="274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800" spc="-1" strike="noStrike">
                  <a:solidFill>
                    <a:srgbClr val="000000"/>
                  </a:solidFill>
                  <a:latin typeface="Arial"/>
                </a:rPr>
                <a:t>Preis</a:t>
              </a:r>
              <a:r>
                <a:rPr b="0" i="1" lang="de-DE" sz="1800" spc="-1" strike="noStrike">
                  <a:solidFill>
                    <a:srgbClr val="000000"/>
                  </a:solidFill>
                  <a:latin typeface="Arial"/>
                </a:rPr>
                <a:t> p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1" name="Rectangle 21"/>
            <p:cNvSpPr/>
            <p:nvPr/>
          </p:nvSpPr>
          <p:spPr>
            <a:xfrm>
              <a:off x="5844960" y="5928480"/>
              <a:ext cx="1009800" cy="274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800" spc="-1" strike="noStrike">
                  <a:solidFill>
                    <a:srgbClr val="000000"/>
                  </a:solidFill>
                  <a:latin typeface="Arial"/>
                </a:rPr>
                <a:t>Menge</a:t>
              </a:r>
              <a:r>
                <a:rPr b="0" i="1" lang="de-DE" sz="1800" spc="-1" strike="noStrike">
                  <a:solidFill>
                    <a:srgbClr val="000000"/>
                  </a:solidFill>
                  <a:latin typeface="Arial"/>
                </a:rPr>
                <a:t> Q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2" name="Line 56"/>
            <p:cNvSpPr/>
            <p:nvPr/>
          </p:nvSpPr>
          <p:spPr>
            <a:xfrm>
              <a:off x="3261600" y="5878800"/>
              <a:ext cx="3258360" cy="360"/>
            </a:xfrm>
            <a:prstGeom prst="line">
              <a:avLst/>
            </a:prstGeom>
            <a:ln w="3810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03" name="Line 57"/>
            <p:cNvSpPr/>
            <p:nvPr/>
          </p:nvSpPr>
          <p:spPr>
            <a:xfrm flipH="1" flipV="1">
              <a:off x="3250440" y="3459240"/>
              <a:ext cx="11160" cy="2419560"/>
            </a:xfrm>
            <a:prstGeom prst="line">
              <a:avLst/>
            </a:prstGeom>
            <a:ln w="3810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04" name="Freeform 60"/>
            <p:cNvSpPr/>
            <p:nvPr/>
          </p:nvSpPr>
          <p:spPr>
            <a:xfrm>
              <a:off x="3250440" y="4382280"/>
              <a:ext cx="3039120" cy="640440"/>
            </a:xfrm>
            <a:custGeom>
              <a:avLst/>
              <a:gdLst>
                <a:gd name="textAreaLeft" fmla="*/ 0 w 3039120"/>
                <a:gd name="textAreaRight" fmla="*/ 3039840 w 3039120"/>
                <a:gd name="textAreaTop" fmla="*/ 0 h 640440"/>
                <a:gd name="textAreaBottom" fmla="*/ 641160 h 640440"/>
              </a:gdLst>
              <a:ahLst/>
              <a:rect l="textAreaLeft" t="textAreaTop" r="textAreaRight" b="textAreaBottom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  <p:sp>
        <p:nvSpPr>
          <p:cNvPr id="105" name="TextBox 10"/>
          <p:cNvSpPr/>
          <p:nvPr/>
        </p:nvSpPr>
        <p:spPr>
          <a:xfrm>
            <a:off x="1070280" y="1764360"/>
            <a:ext cx="779544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Für Produzierende bezeichnet die </a:t>
            </a: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inverse Angebotsfunktion 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den Preis, ab dem sich die Produktion einer Menge lohnt. Sie stellt die</a:t>
            </a:r>
            <a:r>
              <a:rPr b="0" lang="de-DE" sz="1800" spc="-1" strike="noStrike">
                <a:solidFill>
                  <a:srgbClr val="c00000"/>
                </a:solidFill>
                <a:latin typeface="Arial"/>
              </a:rPr>
              <a:t> </a:t>
            </a: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Grenzkosten der Produktion</a:t>
            </a:r>
            <a:r>
              <a:rPr b="0" lang="de-DE" sz="1800" spc="-1" strike="noStrike">
                <a:solidFill>
                  <a:srgbClr val="c00000"/>
                </a:solidFill>
                <a:latin typeface="Arial"/>
              </a:rPr>
              <a:t> 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dar, die durch die Produktion einer zusätzlichen Mengeneinheit entstehen. Normalerweise (aber nicht immer) gilt: je höher der Preis, desto größer die Menge.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01760" cy="888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Beispiel: inverse Angebotsfunktion eines Dosenherstellers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Rectangle 22"/>
          <p:cNvSpPr/>
          <p:nvPr/>
        </p:nvSpPr>
        <p:spPr>
          <a:xfrm>
            <a:off x="7170480" y="7569360"/>
            <a:ext cx="135720" cy="90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Q</a:t>
            </a:r>
            <a:r>
              <a:rPr b="1" lang="de-DE" sz="1900" spc="-1" strike="noStrike" baseline="-25000">
                <a:solidFill>
                  <a:srgbClr val="000000"/>
                </a:solidFill>
                <a:latin typeface="Arial"/>
              </a:rPr>
              <a:t>0</a:t>
            </a: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*</a:t>
            </a:r>
            <a:endParaRPr b="0" lang="en-GB" sz="1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Rectangle 20"/>
          <p:cNvSpPr/>
          <p:nvPr/>
        </p:nvSpPr>
        <p:spPr>
          <a:xfrm>
            <a:off x="2243520" y="2914560"/>
            <a:ext cx="1189440" cy="54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Preis</a:t>
            </a:r>
            <a:r>
              <a:rPr b="0" i="1" lang="de-DE" sz="1800" spc="-1" strike="noStrike">
                <a:solidFill>
                  <a:srgbClr val="000000"/>
                </a:solidFill>
                <a:latin typeface="Arial"/>
              </a:rPr>
              <a:t> p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€</a:t>
            </a: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/Stück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Rectangle 21"/>
          <p:cNvSpPr/>
          <p:nvPr/>
        </p:nvSpPr>
        <p:spPr>
          <a:xfrm>
            <a:off x="6030360" y="4998240"/>
            <a:ext cx="3112920" cy="27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Menge</a:t>
            </a:r>
            <a:r>
              <a:rPr b="0" i="1" lang="de-DE" sz="1800" spc="-1" strike="noStrike">
                <a:solidFill>
                  <a:srgbClr val="000000"/>
                </a:solidFill>
                <a:latin typeface="Arial"/>
              </a:rPr>
              <a:t> Q </a:t>
            </a: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(Dosen pro Stunde)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Line 56"/>
          <p:cNvSpPr/>
          <p:nvPr/>
        </p:nvSpPr>
        <p:spPr>
          <a:xfrm>
            <a:off x="3220560" y="5324760"/>
            <a:ext cx="3858120" cy="360"/>
          </a:xfrm>
          <a:prstGeom prst="line">
            <a:avLst/>
          </a:prstGeom>
          <a:ln w="381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11" name="Line 57"/>
          <p:cNvSpPr/>
          <p:nvPr/>
        </p:nvSpPr>
        <p:spPr>
          <a:xfrm flipH="1" flipV="1">
            <a:off x="3209400" y="2905200"/>
            <a:ext cx="11160" cy="2419560"/>
          </a:xfrm>
          <a:prstGeom prst="line">
            <a:avLst/>
          </a:prstGeom>
          <a:ln w="381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12" name="TextBox 10"/>
          <p:cNvSpPr/>
          <p:nvPr/>
        </p:nvSpPr>
        <p:spPr>
          <a:xfrm>
            <a:off x="1073160" y="1575720"/>
            <a:ext cx="779544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Eine Firma besitzt 2 Maschinen, die jeweils 100 Dosen pro Stunden herstellen können. Die neue Maschine kostet 10 €/Stück für Strom und Rohstoffe zu betreiben. Die alte ineffizientere Maschine kostet 20 €/Stück.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13" name="Elbow Connector 5"/>
          <p:cNvCxnSpPr/>
          <p:nvPr/>
        </p:nvCxnSpPr>
        <p:spPr>
          <a:xfrm flipV="1">
            <a:off x="3209400" y="3978720"/>
            <a:ext cx="3140640" cy="696240"/>
          </a:xfrm>
          <a:prstGeom prst="bentConnector3">
            <a:avLst>
              <a:gd name="adj1" fmla="val 50005"/>
            </a:avLst>
          </a:prstGeom>
          <a:ln w="0">
            <a:solidFill>
              <a:srgbClr val="000000"/>
            </a:solidFill>
          </a:ln>
        </p:spPr>
      </p:cxnSp>
      <p:sp>
        <p:nvSpPr>
          <p:cNvPr id="114" name="Rectangle 20"/>
          <p:cNvSpPr/>
          <p:nvPr/>
        </p:nvSpPr>
        <p:spPr>
          <a:xfrm>
            <a:off x="2838240" y="3795480"/>
            <a:ext cx="1189440" cy="27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20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Rectangle 20"/>
          <p:cNvSpPr/>
          <p:nvPr/>
        </p:nvSpPr>
        <p:spPr>
          <a:xfrm>
            <a:off x="2830680" y="4536000"/>
            <a:ext cx="1189440" cy="27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10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Left Brace 6"/>
          <p:cNvSpPr/>
          <p:nvPr/>
        </p:nvSpPr>
        <p:spPr>
          <a:xfrm flipH="1" rot="5400000">
            <a:off x="3862800" y="5005080"/>
            <a:ext cx="300960" cy="1609200"/>
          </a:xfrm>
          <a:prstGeom prst="leftBrace">
            <a:avLst>
              <a:gd name="adj1" fmla="val 0"/>
              <a:gd name="adj2" fmla="val 50000"/>
            </a:avLst>
          </a:prstGeom>
          <a:noFill/>
          <a:ln>
            <a:solidFill>
              <a:srgbClr val="b9005c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/>
        </p:style>
        <p:txBody>
          <a:bodyPr numCol="1" spcCol="0" lIns="90000" rIns="90000" tIns="45000" bIns="45000" anchor="t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17" name="Left Brace 20"/>
          <p:cNvSpPr/>
          <p:nvPr/>
        </p:nvSpPr>
        <p:spPr>
          <a:xfrm flipH="1" rot="5400000">
            <a:off x="5522400" y="5010480"/>
            <a:ext cx="300960" cy="1609200"/>
          </a:xfrm>
          <a:prstGeom prst="leftBrace">
            <a:avLst>
              <a:gd name="adj1" fmla="val 0"/>
              <a:gd name="adj2" fmla="val 50000"/>
            </a:avLst>
          </a:prstGeom>
          <a:noFill/>
          <a:ln>
            <a:solidFill>
              <a:srgbClr val="b9005c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/>
        </p:style>
        <p:txBody>
          <a:bodyPr numCol="1" spcCol="0" lIns="90000" rIns="90000" tIns="45000" bIns="45000" anchor="t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18" name="Rectangle 20"/>
          <p:cNvSpPr/>
          <p:nvPr/>
        </p:nvSpPr>
        <p:spPr>
          <a:xfrm>
            <a:off x="3150360" y="6016680"/>
            <a:ext cx="1628280" cy="54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Kapazität neuer Maschine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Rectangle 20"/>
          <p:cNvSpPr/>
          <p:nvPr/>
        </p:nvSpPr>
        <p:spPr>
          <a:xfrm>
            <a:off x="5100480" y="6016680"/>
            <a:ext cx="1506960" cy="54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Kapazität alter Maschine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Rectangle 20"/>
          <p:cNvSpPr/>
          <p:nvPr/>
        </p:nvSpPr>
        <p:spPr>
          <a:xfrm>
            <a:off x="6330600" y="5365080"/>
            <a:ext cx="1189440" cy="27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200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Rectangle 20"/>
          <p:cNvSpPr/>
          <p:nvPr/>
        </p:nvSpPr>
        <p:spPr>
          <a:xfrm>
            <a:off x="4664520" y="5353200"/>
            <a:ext cx="1189440" cy="27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100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Freeform 64"/>
          <p:cNvSpPr/>
          <p:nvPr/>
        </p:nvSpPr>
        <p:spPr>
          <a:xfrm>
            <a:off x="3251520" y="4407480"/>
            <a:ext cx="2932920" cy="717840"/>
          </a:xfrm>
          <a:custGeom>
            <a:avLst/>
            <a:gdLst>
              <a:gd name="textAreaLeft" fmla="*/ 0 w 2932920"/>
              <a:gd name="textAreaRight" fmla="*/ 2933640 w 2932920"/>
              <a:gd name="textAreaTop" fmla="*/ 0 h 717840"/>
              <a:gd name="textAreaBottom" fmla="*/ 718560 h 717840"/>
            </a:gdLst>
            <a:ahLst/>
            <a:rect l="textAreaLeft" t="textAreaTop" r="textAreaRight" b="textAreaBottom"/>
            <a:pathLst>
              <a:path w="1406" h="1044">
                <a:moveTo>
                  <a:pt x="0" y="0"/>
                </a:moveTo>
                <a:lnTo>
                  <a:pt x="1406" y="0"/>
                </a:lnTo>
                <a:lnTo>
                  <a:pt x="1134" y="273"/>
                </a:lnTo>
                <a:lnTo>
                  <a:pt x="862" y="545"/>
                </a:lnTo>
                <a:lnTo>
                  <a:pt x="363" y="862"/>
                </a:lnTo>
                <a:lnTo>
                  <a:pt x="0" y="1044"/>
                </a:lnTo>
                <a:lnTo>
                  <a:pt x="0" y="0"/>
                </a:lnTo>
                <a:close/>
              </a:path>
            </a:pathLst>
          </a:custGeom>
          <a:solidFill>
            <a:srgbClr val="b3ffb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01760" cy="888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Inverse Angebotsfunktion, Marktpreis und Produzentenrente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Rectangle 22"/>
          <p:cNvSpPr/>
          <p:nvPr/>
        </p:nvSpPr>
        <p:spPr>
          <a:xfrm>
            <a:off x="7170480" y="7569360"/>
            <a:ext cx="135720" cy="90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Q</a:t>
            </a:r>
            <a:r>
              <a:rPr b="1" lang="de-DE" sz="1900" spc="-1" strike="noStrike" baseline="-25000">
                <a:solidFill>
                  <a:srgbClr val="000000"/>
                </a:solidFill>
                <a:latin typeface="Arial"/>
              </a:rPr>
              <a:t>0</a:t>
            </a: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*</a:t>
            </a:r>
            <a:endParaRPr b="0" lang="en-GB" sz="19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25" name="Group 57"/>
          <p:cNvGrpSpPr/>
          <p:nvPr/>
        </p:nvGrpSpPr>
        <p:grpSpPr>
          <a:xfrm>
            <a:off x="2284560" y="3459240"/>
            <a:ext cx="4559760" cy="2743560"/>
            <a:chOff x="2284560" y="3459240"/>
            <a:chExt cx="4559760" cy="2743560"/>
          </a:xfrm>
        </p:grpSpPr>
        <p:sp>
          <p:nvSpPr>
            <p:cNvPr id="126" name="Rectangle 20"/>
            <p:cNvSpPr/>
            <p:nvPr/>
          </p:nvSpPr>
          <p:spPr>
            <a:xfrm>
              <a:off x="2284560" y="3687480"/>
              <a:ext cx="1189440" cy="274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800" spc="-1" strike="noStrike">
                  <a:solidFill>
                    <a:srgbClr val="000000"/>
                  </a:solidFill>
                  <a:latin typeface="Arial"/>
                </a:rPr>
                <a:t>Preis</a:t>
              </a:r>
              <a:r>
                <a:rPr b="0" i="1" lang="de-DE" sz="1800" spc="-1" strike="noStrike">
                  <a:solidFill>
                    <a:srgbClr val="000000"/>
                  </a:solidFill>
                  <a:latin typeface="Arial"/>
                </a:rPr>
                <a:t> p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7" name="Rectangle 21"/>
            <p:cNvSpPr/>
            <p:nvPr/>
          </p:nvSpPr>
          <p:spPr>
            <a:xfrm>
              <a:off x="5834520" y="5928480"/>
              <a:ext cx="1009800" cy="274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800" spc="-1" strike="noStrike">
                  <a:solidFill>
                    <a:srgbClr val="000000"/>
                  </a:solidFill>
                  <a:latin typeface="Arial"/>
                </a:rPr>
                <a:t>Menge</a:t>
              </a:r>
              <a:r>
                <a:rPr b="0" i="1" lang="de-DE" sz="1800" spc="-1" strike="noStrike">
                  <a:solidFill>
                    <a:srgbClr val="000000"/>
                  </a:solidFill>
                  <a:latin typeface="Arial"/>
                </a:rPr>
                <a:t> Q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8" name="Line 56"/>
            <p:cNvSpPr/>
            <p:nvPr/>
          </p:nvSpPr>
          <p:spPr>
            <a:xfrm>
              <a:off x="3251520" y="5878800"/>
              <a:ext cx="3258000" cy="360"/>
            </a:xfrm>
            <a:prstGeom prst="line">
              <a:avLst/>
            </a:prstGeom>
            <a:ln w="3810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29" name="Line 57"/>
            <p:cNvSpPr/>
            <p:nvPr/>
          </p:nvSpPr>
          <p:spPr>
            <a:xfrm flipH="1" flipV="1">
              <a:off x="3240000" y="3459240"/>
              <a:ext cx="11520" cy="2419560"/>
            </a:xfrm>
            <a:prstGeom prst="line">
              <a:avLst/>
            </a:prstGeom>
            <a:ln w="3810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0" name="Freeform 60"/>
            <p:cNvSpPr/>
            <p:nvPr/>
          </p:nvSpPr>
          <p:spPr>
            <a:xfrm>
              <a:off x="3240360" y="4204080"/>
              <a:ext cx="3447360" cy="921240"/>
            </a:xfrm>
            <a:custGeom>
              <a:avLst/>
              <a:gdLst>
                <a:gd name="textAreaLeft" fmla="*/ 0 w 3447360"/>
                <a:gd name="textAreaRight" fmla="*/ 3448080 w 3447360"/>
                <a:gd name="textAreaTop" fmla="*/ 0 h 921240"/>
                <a:gd name="textAreaBottom" fmla="*/ 921960 h 921240"/>
              </a:gdLst>
              <a:ahLst/>
              <a:rect l="textAreaLeft" t="textAreaTop" r="textAreaRight" b="textAreaBottom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  <p:sp>
        <p:nvSpPr>
          <p:cNvPr id="131" name="TextBox 10"/>
          <p:cNvSpPr/>
          <p:nvPr/>
        </p:nvSpPr>
        <p:spPr>
          <a:xfrm>
            <a:off x="1070280" y="1764360"/>
            <a:ext cx="779544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Im Polypol haben Produzierende keinen Einfluss auf den Marktpreis (sie sind </a:t>
            </a: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Preisnehmende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).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Die </a:t>
            </a: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Produzentenrente 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(Erlös minus Kosten) bezeichnet die Fläche zwischen der inversen Angebotsfunktion und dem Marktpreis.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32" name="Straight Connector 2"/>
          <p:cNvCxnSpPr/>
          <p:nvPr/>
        </p:nvCxnSpPr>
        <p:spPr>
          <a:xfrm>
            <a:off x="3251520" y="4407120"/>
            <a:ext cx="2831400" cy="720"/>
          </a:xfrm>
          <a:prstGeom prst="straightConnector1">
            <a:avLst/>
          </a:prstGeom>
          <a:ln w="0">
            <a:solidFill>
              <a:srgbClr val="c00000"/>
            </a:solidFill>
          </a:ln>
        </p:spPr>
      </p:cxnSp>
      <p:sp>
        <p:nvSpPr>
          <p:cNvPr id="133" name="Rectangle 20"/>
          <p:cNvSpPr/>
          <p:nvPr/>
        </p:nvSpPr>
        <p:spPr>
          <a:xfrm>
            <a:off x="1578600" y="4232880"/>
            <a:ext cx="1561320" cy="31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Marktpreis</a:t>
            </a:r>
            <a:r>
              <a:rPr b="1" i="1" lang="de-DE" sz="1800" spc="-1" strike="noStrike">
                <a:solidFill>
                  <a:srgbClr val="c00000"/>
                </a:solidFill>
                <a:latin typeface="Arial"/>
              </a:rPr>
              <a:t> p</a:t>
            </a:r>
            <a:r>
              <a:rPr b="1" i="1" lang="de-DE" sz="1800" spc="-1" strike="noStrike" baseline="-25000">
                <a:solidFill>
                  <a:srgbClr val="c00000"/>
                </a:solidFill>
                <a:latin typeface="Arial"/>
              </a:rPr>
              <a:t>0</a:t>
            </a:r>
            <a:r>
              <a:rPr b="1" i="1" lang="de-DE" sz="1800" spc="-1" strike="noStrike">
                <a:solidFill>
                  <a:srgbClr val="c00000"/>
                </a:solidFill>
                <a:latin typeface="Arial"/>
              </a:rPr>
              <a:t>*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01760" cy="888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Aggregation von inversen Angebotsfunktionen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Rectangle 22"/>
          <p:cNvSpPr/>
          <p:nvPr/>
        </p:nvSpPr>
        <p:spPr>
          <a:xfrm>
            <a:off x="7170480" y="7569360"/>
            <a:ext cx="135720" cy="90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Q</a:t>
            </a:r>
            <a:r>
              <a:rPr b="1" lang="de-DE" sz="1900" spc="-1" strike="noStrike" baseline="-25000">
                <a:solidFill>
                  <a:srgbClr val="000000"/>
                </a:solidFill>
                <a:latin typeface="Arial"/>
              </a:rPr>
              <a:t>0</a:t>
            </a: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*</a:t>
            </a:r>
            <a:endParaRPr b="0" lang="en-GB" sz="19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36" name="Group 29"/>
          <p:cNvGrpSpPr/>
          <p:nvPr/>
        </p:nvGrpSpPr>
        <p:grpSpPr>
          <a:xfrm>
            <a:off x="961200" y="1640880"/>
            <a:ext cx="1336680" cy="1825200"/>
            <a:chOff x="961200" y="1640880"/>
            <a:chExt cx="1336680" cy="1825200"/>
          </a:xfrm>
        </p:grpSpPr>
        <p:grpSp>
          <p:nvGrpSpPr>
            <p:cNvPr id="137" name="Group 30"/>
            <p:cNvGrpSpPr/>
            <p:nvPr/>
          </p:nvGrpSpPr>
          <p:grpSpPr>
            <a:xfrm>
              <a:off x="961200" y="1640880"/>
              <a:ext cx="1336680" cy="1430640"/>
              <a:chOff x="961200" y="1640880"/>
              <a:chExt cx="1336680" cy="1430640"/>
            </a:xfrm>
          </p:grpSpPr>
          <p:sp>
            <p:nvSpPr>
              <p:cNvPr id="138" name="Rectangle 20"/>
              <p:cNvSpPr/>
              <p:nvPr/>
            </p:nvSpPr>
            <p:spPr>
              <a:xfrm>
                <a:off x="961200" y="1866960"/>
                <a:ext cx="186480" cy="2739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0" i="1" lang="de-DE" sz="1800" spc="-1" strike="noStrike">
                    <a:solidFill>
                      <a:srgbClr val="000000"/>
                    </a:solidFill>
                    <a:latin typeface="Arial"/>
                  </a:rPr>
                  <a:t>p</a:t>
                </a:r>
                <a:endParaRPr b="0" lang="en-GB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39" name="Rectangle 21"/>
              <p:cNvSpPr/>
              <p:nvPr/>
            </p:nvSpPr>
            <p:spPr>
              <a:xfrm>
                <a:off x="2060640" y="2797200"/>
                <a:ext cx="137160" cy="2743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0" i="1" lang="de-DE" sz="1800" spc="-1" strike="noStrike">
                    <a:solidFill>
                      <a:srgbClr val="000000"/>
                    </a:solidFill>
                    <a:latin typeface="Arial"/>
                  </a:rPr>
                  <a:t>Q</a:t>
                </a:r>
                <a:endParaRPr b="0" lang="en-GB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0" name="Line 56"/>
              <p:cNvSpPr/>
              <p:nvPr/>
            </p:nvSpPr>
            <p:spPr>
              <a:xfrm>
                <a:off x="1152360" y="2769120"/>
                <a:ext cx="1145520" cy="360"/>
              </a:xfrm>
              <a:prstGeom prst="line">
                <a:avLst/>
              </a:prstGeom>
              <a:ln w="3810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640" bIns="-44640" anchor="ctr">
                <a:noAutofit/>
              </a:bodyPr>
              <a:p>
                <a:endParaRPr b="0" lang="de-DE" sz="2400" spc="-1" strike="noStrike">
                  <a:solidFill>
                    <a:schemeClr val="dk1"/>
                  </a:solidFill>
                  <a:latin typeface="Book Antiqua"/>
                </a:endParaRPr>
              </a:p>
            </p:txBody>
          </p:sp>
          <p:sp>
            <p:nvSpPr>
              <p:cNvPr id="141" name="Line 57"/>
              <p:cNvSpPr/>
              <p:nvPr/>
            </p:nvSpPr>
            <p:spPr>
              <a:xfrm flipH="1" flipV="1">
                <a:off x="1144440" y="1640880"/>
                <a:ext cx="7920" cy="1128240"/>
              </a:xfrm>
              <a:prstGeom prst="line">
                <a:avLst/>
              </a:prstGeom>
              <a:ln w="3810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0" lang="de-DE" sz="2400" spc="-1" strike="noStrike">
                  <a:solidFill>
                    <a:schemeClr val="dk1"/>
                  </a:solidFill>
                  <a:latin typeface="Book Antiqua"/>
                </a:endParaRPr>
              </a:p>
            </p:txBody>
          </p:sp>
          <p:sp>
            <p:nvSpPr>
              <p:cNvPr id="142" name="Freeform 60"/>
              <p:cNvSpPr/>
              <p:nvPr/>
            </p:nvSpPr>
            <p:spPr>
              <a:xfrm>
                <a:off x="1144440" y="2465280"/>
                <a:ext cx="501480" cy="45000"/>
              </a:xfrm>
              <a:custGeom>
                <a:avLst/>
                <a:gdLst>
                  <a:gd name="textAreaLeft" fmla="*/ 0 w 501480"/>
                  <a:gd name="textAreaRight" fmla="*/ 502200 w 501480"/>
                  <a:gd name="textAreaTop" fmla="*/ 0 h 45000"/>
                  <a:gd name="textAreaBottom" fmla="*/ 45720 h 45000"/>
                </a:gdLst>
                <a:ahLst/>
                <a:rect l="textAreaLeft" t="textAreaTop" r="textAreaRight" b="textAreaBottom"/>
                <a:pathLst>
                  <a:path w="2289" h="2142">
                    <a:moveTo>
                      <a:pt x="0" y="2142"/>
                    </a:moveTo>
                    <a:cubicBezTo>
                      <a:pt x="91" y="2089"/>
                      <a:pt x="387" y="1926"/>
                      <a:pt x="546" y="1824"/>
                    </a:cubicBezTo>
                    <a:cubicBezTo>
                      <a:pt x="705" y="1722"/>
                      <a:pt x="805" y="1655"/>
                      <a:pt x="955" y="1528"/>
                    </a:cubicBezTo>
                    <a:cubicBezTo>
                      <a:pt x="1105" y="1401"/>
                      <a:pt x="1318" y="1196"/>
                      <a:pt x="1449" y="1065"/>
                    </a:cubicBezTo>
                    <a:cubicBezTo>
                      <a:pt x="1580" y="934"/>
                      <a:pt x="1601" y="919"/>
                      <a:pt x="1741" y="742"/>
                    </a:cubicBezTo>
                    <a:cubicBezTo>
                      <a:pt x="1881" y="565"/>
                      <a:pt x="2175" y="155"/>
                      <a:pt x="2289" y="0"/>
                    </a:cubicBez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720" bIns="7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de-DE" sz="2400" spc="-1" strike="noStrike">
                  <a:solidFill>
                    <a:schemeClr val="dk1"/>
                  </a:solidFill>
                  <a:latin typeface="Book Antiqua"/>
                </a:endParaRPr>
              </a:p>
            </p:txBody>
          </p:sp>
        </p:grpSp>
        <p:sp>
          <p:nvSpPr>
            <p:cNvPr id="143" name="TextBox 31"/>
            <p:cNvSpPr/>
            <p:nvPr/>
          </p:nvSpPr>
          <p:spPr>
            <a:xfrm>
              <a:off x="1238040" y="3102120"/>
              <a:ext cx="97344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800" spc="-1" strike="noStrike">
                  <a:solidFill>
                    <a:schemeClr val="dk1"/>
                  </a:solidFill>
                  <a:latin typeface="Arial"/>
                </a:rPr>
                <a:t>Firma 1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44" name="Group 6"/>
          <p:cNvGrpSpPr/>
          <p:nvPr/>
        </p:nvGrpSpPr>
        <p:grpSpPr>
          <a:xfrm>
            <a:off x="5855400" y="1634040"/>
            <a:ext cx="1336320" cy="1825560"/>
            <a:chOff x="5855400" y="1634040"/>
            <a:chExt cx="1336320" cy="1825560"/>
          </a:xfrm>
        </p:grpSpPr>
        <p:grpSp>
          <p:nvGrpSpPr>
            <p:cNvPr id="145" name="Group 4"/>
            <p:cNvGrpSpPr/>
            <p:nvPr/>
          </p:nvGrpSpPr>
          <p:grpSpPr>
            <a:xfrm>
              <a:off x="5855400" y="1634040"/>
              <a:ext cx="1336320" cy="1431000"/>
              <a:chOff x="5855400" y="1634040"/>
              <a:chExt cx="1336320" cy="1431000"/>
            </a:xfrm>
          </p:grpSpPr>
          <p:sp>
            <p:nvSpPr>
              <p:cNvPr id="146" name="Rectangle 20"/>
              <p:cNvSpPr/>
              <p:nvPr/>
            </p:nvSpPr>
            <p:spPr>
              <a:xfrm>
                <a:off x="5855400" y="1860480"/>
                <a:ext cx="186480" cy="2739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0" i="1" lang="de-DE" sz="1800" spc="-1" strike="noStrike">
                    <a:solidFill>
                      <a:srgbClr val="000000"/>
                    </a:solidFill>
                    <a:latin typeface="Arial"/>
                  </a:rPr>
                  <a:t>p</a:t>
                </a:r>
                <a:endParaRPr b="0" lang="en-GB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7" name="Rectangle 21"/>
              <p:cNvSpPr/>
              <p:nvPr/>
            </p:nvSpPr>
            <p:spPr>
              <a:xfrm>
                <a:off x="6954480" y="2790720"/>
                <a:ext cx="137160" cy="2743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0" i="1" lang="de-DE" sz="1800" spc="-1" strike="noStrike">
                    <a:solidFill>
                      <a:srgbClr val="000000"/>
                    </a:solidFill>
                    <a:latin typeface="Arial"/>
                  </a:rPr>
                  <a:t>Q</a:t>
                </a:r>
                <a:endParaRPr b="0" lang="en-GB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8" name="Line 56"/>
              <p:cNvSpPr/>
              <p:nvPr/>
            </p:nvSpPr>
            <p:spPr>
              <a:xfrm>
                <a:off x="6046200" y="2762640"/>
                <a:ext cx="1145520" cy="360"/>
              </a:xfrm>
              <a:prstGeom prst="line">
                <a:avLst/>
              </a:prstGeom>
              <a:ln w="3810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640" bIns="-44640" anchor="ctr">
                <a:noAutofit/>
              </a:bodyPr>
              <a:p>
                <a:endParaRPr b="0" lang="de-DE" sz="2400" spc="-1" strike="noStrike">
                  <a:solidFill>
                    <a:schemeClr val="dk1"/>
                  </a:solidFill>
                  <a:latin typeface="Book Antiqua"/>
                </a:endParaRPr>
              </a:p>
            </p:txBody>
          </p:sp>
          <p:sp>
            <p:nvSpPr>
              <p:cNvPr id="149" name="Line 57"/>
              <p:cNvSpPr/>
              <p:nvPr/>
            </p:nvSpPr>
            <p:spPr>
              <a:xfrm flipH="1" flipV="1">
                <a:off x="6038280" y="1634040"/>
                <a:ext cx="7920" cy="1128600"/>
              </a:xfrm>
              <a:prstGeom prst="line">
                <a:avLst/>
              </a:prstGeom>
              <a:ln w="3810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0" lang="de-DE" sz="2400" spc="-1" strike="noStrike">
                  <a:solidFill>
                    <a:schemeClr val="dk1"/>
                  </a:solidFill>
                  <a:latin typeface="Book Antiqua"/>
                </a:endParaRPr>
              </a:p>
            </p:txBody>
          </p:sp>
          <p:sp>
            <p:nvSpPr>
              <p:cNvPr id="150" name="Freeform 60"/>
              <p:cNvSpPr/>
              <p:nvPr/>
            </p:nvSpPr>
            <p:spPr>
              <a:xfrm>
                <a:off x="6038280" y="2278440"/>
                <a:ext cx="844200" cy="45000"/>
              </a:xfrm>
              <a:custGeom>
                <a:avLst/>
                <a:gdLst>
                  <a:gd name="textAreaLeft" fmla="*/ 0 w 844200"/>
                  <a:gd name="textAreaRight" fmla="*/ 844920 w 844200"/>
                  <a:gd name="textAreaTop" fmla="*/ 0 h 45000"/>
                  <a:gd name="textAreaBottom" fmla="*/ 45720 h 45000"/>
                </a:gdLst>
                <a:ahLst/>
                <a:rect l="textAreaLeft" t="textAreaTop" r="textAreaRight" b="textAreaBottom"/>
                <a:pathLst>
                  <a:path w="2289" h="2142">
                    <a:moveTo>
                      <a:pt x="0" y="2142"/>
                    </a:moveTo>
                    <a:cubicBezTo>
                      <a:pt x="91" y="2089"/>
                      <a:pt x="387" y="1926"/>
                      <a:pt x="546" y="1824"/>
                    </a:cubicBezTo>
                    <a:cubicBezTo>
                      <a:pt x="705" y="1722"/>
                      <a:pt x="805" y="1655"/>
                      <a:pt x="955" y="1528"/>
                    </a:cubicBezTo>
                    <a:cubicBezTo>
                      <a:pt x="1105" y="1401"/>
                      <a:pt x="1318" y="1196"/>
                      <a:pt x="1449" y="1065"/>
                    </a:cubicBezTo>
                    <a:cubicBezTo>
                      <a:pt x="1580" y="934"/>
                      <a:pt x="1601" y="919"/>
                      <a:pt x="1741" y="742"/>
                    </a:cubicBezTo>
                    <a:cubicBezTo>
                      <a:pt x="1881" y="565"/>
                      <a:pt x="2175" y="155"/>
                      <a:pt x="2289" y="0"/>
                    </a:cubicBez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720" bIns="7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de-DE" sz="2400" spc="-1" strike="noStrike">
                  <a:solidFill>
                    <a:schemeClr val="dk1"/>
                  </a:solidFill>
                  <a:latin typeface="Book Antiqua"/>
                </a:endParaRPr>
              </a:p>
            </p:txBody>
          </p:sp>
        </p:grpSp>
        <p:sp>
          <p:nvSpPr>
            <p:cNvPr id="151" name="TextBox 5"/>
            <p:cNvSpPr/>
            <p:nvPr/>
          </p:nvSpPr>
          <p:spPr>
            <a:xfrm>
              <a:off x="6131880" y="3095640"/>
              <a:ext cx="97344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800" spc="-1" strike="noStrike">
                  <a:solidFill>
                    <a:schemeClr val="dk1"/>
                  </a:solidFill>
                  <a:latin typeface="Arial"/>
                </a:rPr>
                <a:t>Firma 4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52" name="Rectangle 20"/>
          <p:cNvSpPr/>
          <p:nvPr/>
        </p:nvSpPr>
        <p:spPr>
          <a:xfrm>
            <a:off x="2484720" y="1866960"/>
            <a:ext cx="186480" cy="27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i="1" lang="de-DE" sz="1800" spc="-1" strike="noStrike">
                <a:solidFill>
                  <a:srgbClr val="000000"/>
                </a:solidFill>
                <a:latin typeface="Arial"/>
              </a:rPr>
              <a:t>p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Rectangle 21"/>
          <p:cNvSpPr/>
          <p:nvPr/>
        </p:nvSpPr>
        <p:spPr>
          <a:xfrm>
            <a:off x="3583800" y="2797200"/>
            <a:ext cx="137160" cy="27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i="1" lang="de-DE" sz="1800" spc="-1" strike="noStrike">
                <a:solidFill>
                  <a:srgbClr val="000000"/>
                </a:solidFill>
                <a:latin typeface="Arial"/>
              </a:rPr>
              <a:t>Q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Line 56"/>
          <p:cNvSpPr/>
          <p:nvPr/>
        </p:nvSpPr>
        <p:spPr>
          <a:xfrm>
            <a:off x="2675520" y="2769120"/>
            <a:ext cx="1145520" cy="360"/>
          </a:xfrm>
          <a:prstGeom prst="line">
            <a:avLst/>
          </a:prstGeom>
          <a:ln w="381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55" name="Line 57"/>
          <p:cNvSpPr/>
          <p:nvPr/>
        </p:nvSpPr>
        <p:spPr>
          <a:xfrm flipH="1" flipV="1">
            <a:off x="2667600" y="1640880"/>
            <a:ext cx="7920" cy="1128240"/>
          </a:xfrm>
          <a:prstGeom prst="line">
            <a:avLst/>
          </a:prstGeom>
          <a:ln w="381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56" name="Freeform 60"/>
          <p:cNvSpPr/>
          <p:nvPr/>
        </p:nvSpPr>
        <p:spPr>
          <a:xfrm>
            <a:off x="2656080" y="1876320"/>
            <a:ext cx="772560" cy="287280"/>
          </a:xfrm>
          <a:custGeom>
            <a:avLst/>
            <a:gdLst>
              <a:gd name="textAreaLeft" fmla="*/ 0 w 772560"/>
              <a:gd name="textAreaRight" fmla="*/ 773280 w 772560"/>
              <a:gd name="textAreaTop" fmla="*/ 0 h 287280"/>
              <a:gd name="textAreaBottom" fmla="*/ 288000 h 287280"/>
            </a:gdLst>
            <a:ahLst/>
            <a:rect l="textAreaLeft" t="textAreaTop" r="textAreaRight" b="textAreaBottom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57" name="TextBox 39"/>
          <p:cNvSpPr/>
          <p:nvPr/>
        </p:nvSpPr>
        <p:spPr>
          <a:xfrm>
            <a:off x="2761560" y="3102120"/>
            <a:ext cx="9734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Firma 2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58" name="Group 45"/>
          <p:cNvGrpSpPr/>
          <p:nvPr/>
        </p:nvGrpSpPr>
        <p:grpSpPr>
          <a:xfrm>
            <a:off x="4199040" y="1640880"/>
            <a:ext cx="1336320" cy="1825200"/>
            <a:chOff x="4199040" y="1640880"/>
            <a:chExt cx="1336320" cy="1825200"/>
          </a:xfrm>
        </p:grpSpPr>
        <p:grpSp>
          <p:nvGrpSpPr>
            <p:cNvPr id="159" name="Group 46"/>
            <p:cNvGrpSpPr/>
            <p:nvPr/>
          </p:nvGrpSpPr>
          <p:grpSpPr>
            <a:xfrm>
              <a:off x="4199040" y="1640880"/>
              <a:ext cx="1336320" cy="1430640"/>
              <a:chOff x="4199040" y="1640880"/>
              <a:chExt cx="1336320" cy="1430640"/>
            </a:xfrm>
          </p:grpSpPr>
          <p:sp>
            <p:nvSpPr>
              <p:cNvPr id="160" name="Rectangle 20"/>
              <p:cNvSpPr/>
              <p:nvPr/>
            </p:nvSpPr>
            <p:spPr>
              <a:xfrm>
                <a:off x="4199040" y="1866960"/>
                <a:ext cx="186480" cy="2739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0" i="1" lang="de-DE" sz="1800" spc="-1" strike="noStrike">
                    <a:solidFill>
                      <a:srgbClr val="000000"/>
                    </a:solidFill>
                    <a:latin typeface="Arial"/>
                  </a:rPr>
                  <a:t>p</a:t>
                </a:r>
                <a:endParaRPr b="0" lang="en-GB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61" name="Rectangle 21"/>
              <p:cNvSpPr/>
              <p:nvPr/>
            </p:nvSpPr>
            <p:spPr>
              <a:xfrm>
                <a:off x="5298480" y="2797200"/>
                <a:ext cx="137160" cy="2743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0" i="1" lang="de-DE" sz="1800" spc="-1" strike="noStrike">
                    <a:solidFill>
                      <a:srgbClr val="000000"/>
                    </a:solidFill>
                    <a:latin typeface="Arial"/>
                  </a:rPr>
                  <a:t>Q</a:t>
                </a:r>
                <a:endParaRPr b="0" lang="en-GB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62" name="Line 56"/>
              <p:cNvSpPr/>
              <p:nvPr/>
            </p:nvSpPr>
            <p:spPr>
              <a:xfrm>
                <a:off x="4389840" y="2769120"/>
                <a:ext cx="1145520" cy="360"/>
              </a:xfrm>
              <a:prstGeom prst="line">
                <a:avLst/>
              </a:prstGeom>
              <a:ln w="3810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640" bIns="-44640" anchor="ctr">
                <a:noAutofit/>
              </a:bodyPr>
              <a:p>
                <a:endParaRPr b="0" lang="de-DE" sz="2400" spc="-1" strike="noStrike">
                  <a:solidFill>
                    <a:schemeClr val="dk1"/>
                  </a:solidFill>
                  <a:latin typeface="Book Antiqua"/>
                </a:endParaRPr>
              </a:p>
            </p:txBody>
          </p:sp>
          <p:sp>
            <p:nvSpPr>
              <p:cNvPr id="163" name="Line 57"/>
              <p:cNvSpPr/>
              <p:nvPr/>
            </p:nvSpPr>
            <p:spPr>
              <a:xfrm flipH="1" flipV="1">
                <a:off x="4381920" y="1640880"/>
                <a:ext cx="7920" cy="1128240"/>
              </a:xfrm>
              <a:prstGeom prst="line">
                <a:avLst/>
              </a:prstGeom>
              <a:ln w="3810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0" lang="de-DE" sz="2400" spc="-1" strike="noStrike">
                  <a:solidFill>
                    <a:schemeClr val="dk1"/>
                  </a:solidFill>
                  <a:latin typeface="Book Antiqua"/>
                </a:endParaRPr>
              </a:p>
            </p:txBody>
          </p:sp>
          <p:sp>
            <p:nvSpPr>
              <p:cNvPr id="164" name="Freeform 60"/>
              <p:cNvSpPr/>
              <p:nvPr/>
            </p:nvSpPr>
            <p:spPr>
              <a:xfrm>
                <a:off x="4390200" y="1712520"/>
                <a:ext cx="995760" cy="824040"/>
              </a:xfrm>
              <a:custGeom>
                <a:avLst/>
                <a:gdLst>
                  <a:gd name="textAreaLeft" fmla="*/ 0 w 995760"/>
                  <a:gd name="textAreaRight" fmla="*/ 996480 w 995760"/>
                  <a:gd name="textAreaTop" fmla="*/ 0 h 824040"/>
                  <a:gd name="textAreaBottom" fmla="*/ 824760 h 824040"/>
                </a:gdLst>
                <a:ahLst/>
                <a:rect l="textAreaLeft" t="textAreaTop" r="textAreaRight" b="textAreaBottom"/>
                <a:pathLst>
                  <a:path w="2289" h="2142">
                    <a:moveTo>
                      <a:pt x="0" y="2142"/>
                    </a:moveTo>
                    <a:cubicBezTo>
                      <a:pt x="91" y="2089"/>
                      <a:pt x="387" y="1926"/>
                      <a:pt x="546" y="1824"/>
                    </a:cubicBezTo>
                    <a:cubicBezTo>
                      <a:pt x="705" y="1722"/>
                      <a:pt x="805" y="1655"/>
                      <a:pt x="955" y="1528"/>
                    </a:cubicBezTo>
                    <a:cubicBezTo>
                      <a:pt x="1105" y="1401"/>
                      <a:pt x="1318" y="1196"/>
                      <a:pt x="1449" y="1065"/>
                    </a:cubicBezTo>
                    <a:cubicBezTo>
                      <a:pt x="1580" y="934"/>
                      <a:pt x="1601" y="919"/>
                      <a:pt x="1741" y="742"/>
                    </a:cubicBezTo>
                    <a:cubicBezTo>
                      <a:pt x="1881" y="565"/>
                      <a:pt x="2175" y="155"/>
                      <a:pt x="2289" y="0"/>
                    </a:cubicBez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de-DE" sz="2400" spc="-1" strike="noStrike">
                  <a:solidFill>
                    <a:schemeClr val="dk1"/>
                  </a:solidFill>
                  <a:latin typeface="Book Antiqua"/>
                </a:endParaRPr>
              </a:p>
            </p:txBody>
          </p:sp>
        </p:grpSp>
        <p:sp>
          <p:nvSpPr>
            <p:cNvPr id="165" name="TextBox 47"/>
            <p:cNvSpPr/>
            <p:nvPr/>
          </p:nvSpPr>
          <p:spPr>
            <a:xfrm>
              <a:off x="4475880" y="3102120"/>
              <a:ext cx="97344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800" spc="-1" strike="noStrike">
                  <a:solidFill>
                    <a:schemeClr val="dk1"/>
                  </a:solidFill>
                  <a:latin typeface="Arial"/>
                </a:rPr>
                <a:t>Firma 3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66" name="TextBox 8"/>
          <p:cNvSpPr/>
          <p:nvPr/>
        </p:nvSpPr>
        <p:spPr>
          <a:xfrm>
            <a:off x="7561800" y="1866960"/>
            <a:ext cx="9547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…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TextBox 55"/>
          <p:cNvSpPr/>
          <p:nvPr/>
        </p:nvSpPr>
        <p:spPr>
          <a:xfrm>
            <a:off x="7561800" y="3102120"/>
            <a:ext cx="9547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…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68" name="Group 57"/>
          <p:cNvGrpSpPr/>
          <p:nvPr/>
        </p:nvGrpSpPr>
        <p:grpSpPr>
          <a:xfrm>
            <a:off x="2109960" y="3930840"/>
            <a:ext cx="4559760" cy="2430720"/>
            <a:chOff x="2109960" y="3930840"/>
            <a:chExt cx="4559760" cy="2430720"/>
          </a:xfrm>
        </p:grpSpPr>
        <p:sp>
          <p:nvSpPr>
            <p:cNvPr id="169" name="Rectangle 20"/>
            <p:cNvSpPr/>
            <p:nvPr/>
          </p:nvSpPr>
          <p:spPr>
            <a:xfrm>
              <a:off x="2109960" y="4130280"/>
              <a:ext cx="1189440" cy="274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800" spc="-1" strike="noStrike">
                  <a:solidFill>
                    <a:srgbClr val="000000"/>
                  </a:solidFill>
                  <a:latin typeface="Arial"/>
                </a:rPr>
                <a:t>Preise</a:t>
              </a:r>
              <a:r>
                <a:rPr b="0" i="1" lang="de-DE" sz="1800" spc="-1" strike="noStrike">
                  <a:solidFill>
                    <a:srgbClr val="000000"/>
                  </a:solidFill>
                  <a:latin typeface="Arial"/>
                </a:rPr>
                <a:t> p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0" name="Rectangle 21"/>
            <p:cNvSpPr/>
            <p:nvPr/>
          </p:nvSpPr>
          <p:spPr>
            <a:xfrm>
              <a:off x="5659920" y="6087240"/>
              <a:ext cx="1009800" cy="274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800" spc="-1" strike="noStrike">
                  <a:solidFill>
                    <a:srgbClr val="000000"/>
                  </a:solidFill>
                  <a:latin typeface="Arial"/>
                </a:rPr>
                <a:t>Menge</a:t>
              </a:r>
              <a:r>
                <a:rPr b="0" i="1" lang="de-DE" sz="1800" spc="-1" strike="noStrike">
                  <a:solidFill>
                    <a:srgbClr val="000000"/>
                  </a:solidFill>
                  <a:latin typeface="Arial"/>
                </a:rPr>
                <a:t> Q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1" name="Line 56"/>
            <p:cNvSpPr/>
            <p:nvPr/>
          </p:nvSpPr>
          <p:spPr>
            <a:xfrm>
              <a:off x="3076560" y="6043680"/>
              <a:ext cx="3258360" cy="360"/>
            </a:xfrm>
            <a:prstGeom prst="line">
              <a:avLst/>
            </a:prstGeom>
            <a:ln w="3810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72" name="Line 57"/>
            <p:cNvSpPr/>
            <p:nvPr/>
          </p:nvSpPr>
          <p:spPr>
            <a:xfrm flipH="1" flipV="1">
              <a:off x="3065400" y="3930840"/>
              <a:ext cx="11160" cy="2112840"/>
            </a:xfrm>
            <a:prstGeom prst="line">
              <a:avLst/>
            </a:prstGeom>
            <a:ln w="3810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73" name="Freeform 60"/>
            <p:cNvSpPr/>
            <p:nvPr/>
          </p:nvSpPr>
          <p:spPr>
            <a:xfrm>
              <a:off x="3076920" y="4206960"/>
              <a:ext cx="3039120" cy="1577880"/>
            </a:xfrm>
            <a:custGeom>
              <a:avLst/>
              <a:gdLst>
                <a:gd name="textAreaLeft" fmla="*/ 0 w 3039120"/>
                <a:gd name="textAreaRight" fmla="*/ 3039840 w 3039120"/>
                <a:gd name="textAreaTop" fmla="*/ 0 h 1577880"/>
                <a:gd name="textAreaBottom" fmla="*/ 1578600 h 1577880"/>
              </a:gdLst>
              <a:ahLst/>
              <a:rect l="textAreaLeft" t="textAreaTop" r="textAreaRight" b="textAreaBottom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  <p:sp>
        <p:nvSpPr>
          <p:cNvPr id="174" name="Down Arrow 9"/>
          <p:cNvSpPr/>
          <p:nvPr/>
        </p:nvSpPr>
        <p:spPr>
          <a:xfrm>
            <a:off x="4382280" y="3606120"/>
            <a:ext cx="915480" cy="648720"/>
          </a:xfrm>
          <a:prstGeom prst="downArrow">
            <a:avLst>
              <a:gd name="adj1" fmla="val 50000"/>
              <a:gd name="adj2" fmla="val 50000"/>
            </a:avLst>
          </a:prstGeom>
          <a:noFill/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75" name="TextBox 10"/>
          <p:cNvSpPr/>
          <p:nvPr/>
        </p:nvSpPr>
        <p:spPr>
          <a:xfrm>
            <a:off x="6750000" y="4097160"/>
            <a:ext cx="2228760" cy="200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Am Markt werden inverse Angebotsfunktionen von allen Produzierenden sortiert und kumuliert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920" cy="95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Organisatorisches: Lehrangebot 1/2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488520" y="1430640"/>
            <a:ext cx="8331120" cy="4571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cc3300"/>
              </a:buClr>
              <a:buFont typeface="Symbol" charset="2"/>
              <a:buChar char=""/>
            </a:pPr>
            <a:r>
              <a:rPr b="1" lang="de-DE" sz="2400" spc="-1" strike="noStrike">
                <a:solidFill>
                  <a:schemeClr val="dk1"/>
                </a:solidFill>
                <a:latin typeface="Arial"/>
              </a:rPr>
              <a:t>ISIS-Seite: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000" spc="-1" strike="noStrike" u="sng">
                <a:solidFill>
                  <a:schemeClr val="dk1"/>
                </a:solidFill>
                <a:uFillTx/>
                <a:latin typeface="Arial"/>
                <a:hlinkClick r:id="rId1"/>
              </a:rPr>
              <a:t>Auf ISIS</a:t>
            </a: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 finden Sie alle Infos und Ankündigungen zum Kurs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ISIS-Einschreibeschlüssel: </a:t>
            </a:r>
            <a:r>
              <a:rPr b="0" i="1" lang="de-DE" sz="2000" spc="-1" strike="noStrike">
                <a:solidFill>
                  <a:schemeClr val="dk1"/>
                </a:solidFill>
                <a:latin typeface="Arial"/>
              </a:rPr>
              <a:t>„Markt26“ </a:t>
            </a: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(ab übernächster Woche)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Stellen Sie uns Fragen über das Forum oder als direkte Nachricht an uns (bitte keine Emails)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cc3300"/>
              </a:buClr>
              <a:buFont typeface="Symbol" charset="2"/>
              <a:buChar char=""/>
            </a:pPr>
            <a:r>
              <a:rPr b="1" lang="de-DE" sz="2400" spc="-1" strike="noStrike">
                <a:solidFill>
                  <a:schemeClr val="dk1"/>
                </a:solidFill>
                <a:latin typeface="Arial"/>
              </a:rPr>
              <a:t>Vorlesung: 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Donnerstags 14:00-16:00 (H 0111)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Thematische Einführung in die Themen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Folien auf ISIS verfügbar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cc3300"/>
              </a:buClr>
              <a:buFont typeface="Symbol" charset="2"/>
              <a:buChar char=""/>
            </a:pPr>
            <a:r>
              <a:rPr b="1" lang="de-DE" sz="2400" spc="-1" strike="noStrike">
                <a:solidFill>
                  <a:schemeClr val="dk1"/>
                </a:solidFill>
                <a:latin typeface="Arial"/>
              </a:rPr>
              <a:t>Tutorien: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Tutor:innen rechnen Übungsaufgaben vor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Wichtigste Vorbereitung für die Prüfung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Anmeldung diese Woche über ISIS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Tutorien werden sowohl in Präsenz als auch digital angeboten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625440" cy="888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Aggregierte inverse Angebotsfunktionen: Beispiel aus dem Bergbau (Kupfer)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7" name="Content Placeholder 2" descr=""/>
          <p:cNvPicPr/>
          <p:nvPr/>
        </p:nvPicPr>
        <p:blipFill>
          <a:blip r:embed="rId1"/>
          <a:stretch/>
        </p:blipFill>
        <p:spPr>
          <a:xfrm>
            <a:off x="1080000" y="1792800"/>
            <a:ext cx="7067880" cy="4506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625440" cy="888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Aggregierte inverse Angebotsfunktionen: Beispiel aus der Ölindustrie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9" name="Picture 3" descr=""/>
          <p:cNvPicPr/>
          <p:nvPr/>
        </p:nvPicPr>
        <p:blipFill>
          <a:blip r:embed="rId1"/>
          <a:stretch/>
        </p:blipFill>
        <p:spPr>
          <a:xfrm>
            <a:off x="1247040" y="1820880"/>
            <a:ext cx="7032600" cy="4757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625440" cy="888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Opportunitätskosten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TextBox 4"/>
          <p:cNvSpPr/>
          <p:nvPr/>
        </p:nvSpPr>
        <p:spPr>
          <a:xfrm>
            <a:off x="483480" y="1449360"/>
            <a:ext cx="8382240" cy="2039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Nicht alle Kosten sind direkt sichtbar. Beispiel: Ein Wasserkraftwerk mit Staudamm hat genug Wasser, um eine Stunde ins Netz einzuspeisen (</a:t>
            </a: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Knappheit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). Es entstehen keine Brennstoffkosten. Nach der obigen Logik, wäre es dann sinnvoll, um Mittag bei einem Strompreis von 50 €/MWh einzuspeisen. Aber damit entgehen wir die Chance, später bei 125 €/MWh zu verkaufen. Es entstehen </a:t>
            </a: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Opportunitätskosten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 – Kosten von </a:t>
            </a: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entgangenen Alternativen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, die wir bei unseren Grenzkosten berücksichtigen müssen. Man würde tatsächlich mit Grenzkosten von 125 €/MWh bieten, sodass man nur abends einspeist.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2" name="Picture 1" descr=""/>
          <p:cNvPicPr/>
          <p:nvPr/>
        </p:nvPicPr>
        <p:blipFill>
          <a:blip r:embed="rId1"/>
          <a:stretch/>
        </p:blipFill>
        <p:spPr>
          <a:xfrm>
            <a:off x="141120" y="3414600"/>
            <a:ext cx="5079600" cy="2625480"/>
          </a:xfrm>
          <a:prstGeom prst="rect">
            <a:avLst/>
          </a:prstGeom>
          <a:ln w="0">
            <a:noFill/>
          </a:ln>
        </p:spPr>
      </p:pic>
      <p:pic>
        <p:nvPicPr>
          <p:cNvPr id="183" name="Picture 2" descr=""/>
          <p:cNvPicPr/>
          <p:nvPr/>
        </p:nvPicPr>
        <p:blipFill>
          <a:blip r:embed="rId2"/>
          <a:stretch/>
        </p:blipFill>
        <p:spPr>
          <a:xfrm>
            <a:off x="5383800" y="3414600"/>
            <a:ext cx="3629160" cy="2715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625440" cy="888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Opportunitätskosten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TextBox 4"/>
          <p:cNvSpPr/>
          <p:nvPr/>
        </p:nvSpPr>
        <p:spPr>
          <a:xfrm>
            <a:off x="616320" y="1564920"/>
            <a:ext cx="8249400" cy="82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Opportunitätskosten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 sind fiktive Kosten, die dem entgangenen Vorteil von nicht gewählten Alternativen entsprechen. Opportunitätskosten helfen bei Entscheidungen zwischen Alternativen, wenn man wegen Knappheit nicht alle Alternativen angehen kann.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TextBox 5"/>
          <p:cNvSpPr/>
          <p:nvPr/>
        </p:nvSpPr>
        <p:spPr>
          <a:xfrm>
            <a:off x="616320" y="2441520"/>
            <a:ext cx="8249400" cy="130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Beispiel 1: knappe Zeit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Sie haben 2 Stunden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Alternative 1: arbeiten, €50 verdienen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Alternative 2: ins Kino gehen, direkte Kosten: €10, </a:t>
            </a: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Opportunitätskosten: €50 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für entgangenen Lohn =&gt; €60 Kosten, ins Kino zu gehen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TextBox 6"/>
          <p:cNvSpPr/>
          <p:nvPr/>
        </p:nvSpPr>
        <p:spPr>
          <a:xfrm>
            <a:off x="616320" y="3884400"/>
            <a:ext cx="8433360" cy="106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Beispiel 2: knappes Geld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Sie haben €20.000 zu investieren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Alternative 1: bei der Bank mit einem festen Zinssatz von 5% anlegen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Alternative 2: Auto kaufen, aber </a:t>
            </a: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Opportunitätskosten von entgangener Rendite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TextBox 7"/>
          <p:cNvSpPr/>
          <p:nvPr/>
        </p:nvSpPr>
        <p:spPr>
          <a:xfrm>
            <a:off x="616320" y="5112360"/>
            <a:ext cx="8433360" cy="130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Beispiel 3: knappes Wasser für Wasserkraftwerk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Sie können 10 GWh Strom vom Wasser im Staudamm erzeugen, keine variablen Kosten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Alternative 1: abends beim Strompreis von 100 €/MWh einspeisen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Alternative 2: morgens beim Strompreis von 10 €/MWh einspeisen, aber </a:t>
            </a: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Opportunitätskosten von 100 €/MWh 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für entgangenen Umsatz abends =&gt; A1 wählen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1705680" y="380880"/>
            <a:ext cx="6904440" cy="888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Inverse Nachfragefunktion von Zahlungsbereitschaft eines Konsumenten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Rectangle 22"/>
          <p:cNvSpPr/>
          <p:nvPr/>
        </p:nvSpPr>
        <p:spPr>
          <a:xfrm>
            <a:off x="7170480" y="7569360"/>
            <a:ext cx="135720" cy="90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Q</a:t>
            </a:r>
            <a:r>
              <a:rPr b="1" lang="de-DE" sz="1900" spc="-1" strike="noStrike" baseline="-25000">
                <a:solidFill>
                  <a:srgbClr val="000000"/>
                </a:solidFill>
                <a:latin typeface="Arial"/>
              </a:rPr>
              <a:t>0</a:t>
            </a: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*</a:t>
            </a:r>
            <a:endParaRPr b="0" lang="en-GB" sz="19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91" name="Group 57"/>
          <p:cNvGrpSpPr/>
          <p:nvPr/>
        </p:nvGrpSpPr>
        <p:grpSpPr>
          <a:xfrm>
            <a:off x="2356200" y="3386880"/>
            <a:ext cx="4560120" cy="2744280"/>
            <a:chOff x="2356200" y="3386880"/>
            <a:chExt cx="4560120" cy="2744280"/>
          </a:xfrm>
        </p:grpSpPr>
        <p:sp>
          <p:nvSpPr>
            <p:cNvPr id="192" name="Rectangle 20"/>
            <p:cNvSpPr/>
            <p:nvPr/>
          </p:nvSpPr>
          <p:spPr>
            <a:xfrm>
              <a:off x="2356200" y="3615480"/>
              <a:ext cx="1189440" cy="274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800" spc="-1" strike="noStrike">
                  <a:solidFill>
                    <a:srgbClr val="000000"/>
                  </a:solidFill>
                  <a:latin typeface="Arial"/>
                </a:rPr>
                <a:t>Preis</a:t>
              </a:r>
              <a:r>
                <a:rPr b="0" i="1" lang="de-DE" sz="1800" spc="-1" strike="noStrike">
                  <a:solidFill>
                    <a:srgbClr val="000000"/>
                  </a:solidFill>
                  <a:latin typeface="Arial"/>
                </a:rPr>
                <a:t> p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3" name="Rectangle 21"/>
            <p:cNvSpPr/>
            <p:nvPr/>
          </p:nvSpPr>
          <p:spPr>
            <a:xfrm>
              <a:off x="5906520" y="5856840"/>
              <a:ext cx="1009800" cy="274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800" spc="-1" strike="noStrike">
                  <a:solidFill>
                    <a:srgbClr val="000000"/>
                  </a:solidFill>
                  <a:latin typeface="Arial"/>
                </a:rPr>
                <a:t>Menge</a:t>
              </a:r>
              <a:r>
                <a:rPr b="0" i="1" lang="de-DE" sz="1800" spc="-1" strike="noStrike">
                  <a:solidFill>
                    <a:srgbClr val="000000"/>
                  </a:solidFill>
                  <a:latin typeface="Arial"/>
                </a:rPr>
                <a:t> Q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4" name="Line 56"/>
            <p:cNvSpPr/>
            <p:nvPr/>
          </p:nvSpPr>
          <p:spPr>
            <a:xfrm>
              <a:off x="3323160" y="5806800"/>
              <a:ext cx="3258360" cy="360"/>
            </a:xfrm>
            <a:prstGeom prst="line">
              <a:avLst/>
            </a:prstGeom>
            <a:ln w="3810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95" name="Line 57"/>
            <p:cNvSpPr/>
            <p:nvPr/>
          </p:nvSpPr>
          <p:spPr>
            <a:xfrm flipH="1" flipV="1">
              <a:off x="3312000" y="3387240"/>
              <a:ext cx="11160" cy="2419560"/>
            </a:xfrm>
            <a:prstGeom prst="line">
              <a:avLst/>
            </a:prstGeom>
            <a:ln w="3810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96" name="Freeform 60"/>
            <p:cNvSpPr/>
            <p:nvPr/>
          </p:nvSpPr>
          <p:spPr>
            <a:xfrm flipV="1" rot="12054000">
              <a:off x="3432960" y="3904200"/>
              <a:ext cx="3039480" cy="743760"/>
            </a:xfrm>
            <a:custGeom>
              <a:avLst/>
              <a:gdLst>
                <a:gd name="textAreaLeft" fmla="*/ 0 w 3039480"/>
                <a:gd name="textAreaRight" fmla="*/ 3040200 w 3039480"/>
                <a:gd name="textAreaTop" fmla="*/ -360 h 743760"/>
                <a:gd name="textAreaBottom" fmla="*/ 744120 h 743760"/>
              </a:gdLst>
              <a:ahLst/>
              <a:rect l="textAreaLeft" t="textAreaTop" r="textAreaRight" b="textAreaBottom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  <p:sp>
        <p:nvSpPr>
          <p:cNvPr id="197" name="TextBox 10"/>
          <p:cNvSpPr/>
          <p:nvPr/>
        </p:nvSpPr>
        <p:spPr>
          <a:xfrm>
            <a:off x="1070280" y="1764360"/>
            <a:ext cx="779544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Für eine:n Konsument:in bezeichnet die </a:t>
            </a: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inverse Nachfragefunktion</a:t>
            </a:r>
            <a:r>
              <a:rPr b="0" lang="de-DE" sz="1800" spc="-1" strike="noStrike">
                <a:solidFill>
                  <a:srgbClr val="c00000"/>
                </a:solidFill>
                <a:latin typeface="Arial"/>
              </a:rPr>
              <a:t> 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den Preis, den der:die Konsument:in für eine Menge bereit zu zahlen ist. Sie stellt den </a:t>
            </a: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Grenznutzen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des Verbrauchs dar. Typischerweise sinkt die </a:t>
            </a: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Zahlungsbereitschaft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, je größer die Menge ist. Die inverse Nachfragefunktion wird auch die </a:t>
            </a: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Preis-Absatz-Funktion (PAF) 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genannt.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1705680" y="380880"/>
            <a:ext cx="6904440" cy="888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Beispiel: Inverse Nachfragefunktion für Pizza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Rectangle 22"/>
          <p:cNvSpPr/>
          <p:nvPr/>
        </p:nvSpPr>
        <p:spPr>
          <a:xfrm>
            <a:off x="7170480" y="7569360"/>
            <a:ext cx="135720" cy="90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Q</a:t>
            </a:r>
            <a:r>
              <a:rPr b="1" lang="de-DE" sz="1900" spc="-1" strike="noStrike" baseline="-25000">
                <a:solidFill>
                  <a:srgbClr val="000000"/>
                </a:solidFill>
                <a:latin typeface="Arial"/>
              </a:rPr>
              <a:t>0</a:t>
            </a: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*</a:t>
            </a:r>
            <a:endParaRPr b="0" lang="en-GB" sz="19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00" name="Group 57"/>
          <p:cNvGrpSpPr/>
          <p:nvPr/>
        </p:nvGrpSpPr>
        <p:grpSpPr>
          <a:xfrm>
            <a:off x="2030760" y="2844360"/>
            <a:ext cx="6364800" cy="3120120"/>
            <a:chOff x="2030760" y="2844360"/>
            <a:chExt cx="6364800" cy="3120120"/>
          </a:xfrm>
        </p:grpSpPr>
        <p:sp>
          <p:nvSpPr>
            <p:cNvPr id="201" name="Rectangle 20"/>
            <p:cNvSpPr/>
            <p:nvPr/>
          </p:nvSpPr>
          <p:spPr>
            <a:xfrm>
              <a:off x="2030760" y="2844360"/>
              <a:ext cx="1189440" cy="548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800" spc="-1" strike="noStrike">
                  <a:solidFill>
                    <a:srgbClr val="000000"/>
                  </a:solidFill>
                  <a:latin typeface="Arial"/>
                </a:rPr>
                <a:t>Preis</a:t>
              </a:r>
              <a:r>
                <a:rPr b="0" i="1" lang="de-DE" sz="1800" spc="-1" strike="noStrike">
                  <a:solidFill>
                    <a:srgbClr val="000000"/>
                  </a:solidFill>
                  <a:latin typeface="Arial"/>
                </a:rPr>
                <a:t> p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lang="de-DE" sz="1800" spc="-1" strike="noStrike">
                  <a:solidFill>
                    <a:srgbClr val="000000"/>
                  </a:solidFill>
                  <a:latin typeface="Arial"/>
                </a:rPr>
                <a:t>€</a:t>
              </a:r>
              <a:r>
                <a:rPr b="0" lang="de-DE" sz="1800" spc="-1" strike="noStrike">
                  <a:solidFill>
                    <a:srgbClr val="000000"/>
                  </a:solidFill>
                  <a:latin typeface="Arial"/>
                </a:rPr>
                <a:t>/Pizza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2" name="Rectangle 21"/>
            <p:cNvSpPr/>
            <p:nvPr/>
          </p:nvSpPr>
          <p:spPr>
            <a:xfrm>
              <a:off x="6217200" y="5415840"/>
              <a:ext cx="2178360" cy="548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800" spc="-1" strike="noStrike">
                  <a:solidFill>
                    <a:srgbClr val="000000"/>
                  </a:solidFill>
                  <a:latin typeface="Arial"/>
                </a:rPr>
                <a:t>Menge</a:t>
              </a:r>
              <a:r>
                <a:rPr b="0" i="1" lang="de-DE" sz="1800" spc="-1" strike="noStrike">
                  <a:solidFill>
                    <a:srgbClr val="000000"/>
                  </a:solidFill>
                  <a:latin typeface="Arial"/>
                </a:rPr>
                <a:t> Q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lang="de-DE" sz="1800" spc="-1" strike="noStrike">
                  <a:solidFill>
                    <a:srgbClr val="000000"/>
                  </a:solidFill>
                  <a:latin typeface="Arial"/>
                </a:rPr>
                <a:t>(Pizzen pro Woche)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3" name="Line 56"/>
            <p:cNvSpPr/>
            <p:nvPr/>
          </p:nvSpPr>
          <p:spPr>
            <a:xfrm>
              <a:off x="3220560" y="5324760"/>
              <a:ext cx="3258000" cy="360"/>
            </a:xfrm>
            <a:prstGeom prst="line">
              <a:avLst/>
            </a:prstGeom>
            <a:ln w="3810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04" name="Line 57"/>
            <p:cNvSpPr/>
            <p:nvPr/>
          </p:nvSpPr>
          <p:spPr>
            <a:xfrm flipH="1" flipV="1">
              <a:off x="3209400" y="2905200"/>
              <a:ext cx="11160" cy="2419560"/>
            </a:xfrm>
            <a:prstGeom prst="line">
              <a:avLst/>
            </a:prstGeom>
            <a:ln w="3810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05" name="Freeform 60"/>
            <p:cNvSpPr/>
            <p:nvPr/>
          </p:nvSpPr>
          <p:spPr>
            <a:xfrm flipV="1" rot="12054000">
              <a:off x="2960280" y="4071960"/>
              <a:ext cx="3039480" cy="743760"/>
            </a:xfrm>
            <a:custGeom>
              <a:avLst/>
              <a:gdLst>
                <a:gd name="textAreaLeft" fmla="*/ 0 w 3039480"/>
                <a:gd name="textAreaRight" fmla="*/ 3040200 w 3039480"/>
                <a:gd name="textAreaTop" fmla="*/ -360 h 743760"/>
                <a:gd name="textAreaBottom" fmla="*/ 744120 h 743760"/>
              </a:gdLst>
              <a:ahLst/>
              <a:rect l="textAreaLeft" t="textAreaTop" r="textAreaRight" b="textAreaBottom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  <p:sp>
        <p:nvSpPr>
          <p:cNvPr id="206" name="TextBox 10"/>
          <p:cNvSpPr/>
          <p:nvPr/>
        </p:nvSpPr>
        <p:spPr>
          <a:xfrm>
            <a:off x="1070280" y="1764360"/>
            <a:ext cx="77954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Wie viele Pizzen ich pro Woche esse hängt vom Preis ab.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Rectangle 20"/>
          <p:cNvSpPr/>
          <p:nvPr/>
        </p:nvSpPr>
        <p:spPr>
          <a:xfrm>
            <a:off x="4752000" y="5382360"/>
            <a:ext cx="194760" cy="27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4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Rectangle 20"/>
          <p:cNvSpPr/>
          <p:nvPr/>
        </p:nvSpPr>
        <p:spPr>
          <a:xfrm>
            <a:off x="5690160" y="5363640"/>
            <a:ext cx="194760" cy="27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6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Rectangle 20"/>
          <p:cNvSpPr/>
          <p:nvPr/>
        </p:nvSpPr>
        <p:spPr>
          <a:xfrm>
            <a:off x="3911760" y="5382360"/>
            <a:ext cx="194760" cy="27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2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Rectangle 20"/>
          <p:cNvSpPr/>
          <p:nvPr/>
        </p:nvSpPr>
        <p:spPr>
          <a:xfrm>
            <a:off x="2763360" y="3426840"/>
            <a:ext cx="304560" cy="27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15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Rectangle 20"/>
          <p:cNvSpPr/>
          <p:nvPr/>
        </p:nvSpPr>
        <p:spPr>
          <a:xfrm>
            <a:off x="2753640" y="4048200"/>
            <a:ext cx="304560" cy="27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10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Rectangle 20"/>
          <p:cNvSpPr/>
          <p:nvPr/>
        </p:nvSpPr>
        <p:spPr>
          <a:xfrm>
            <a:off x="2832840" y="4669200"/>
            <a:ext cx="304560" cy="27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5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1705680" y="380880"/>
            <a:ext cx="6904440" cy="888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Beispiel: Inverse Nachfragefunktion für Strom in der Aluminiumherstellung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Rectangle 22"/>
          <p:cNvSpPr/>
          <p:nvPr/>
        </p:nvSpPr>
        <p:spPr>
          <a:xfrm>
            <a:off x="7170480" y="7569360"/>
            <a:ext cx="135720" cy="90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Q</a:t>
            </a:r>
            <a:r>
              <a:rPr b="1" lang="de-DE" sz="1900" spc="-1" strike="noStrike" baseline="-25000">
                <a:solidFill>
                  <a:srgbClr val="000000"/>
                </a:solidFill>
                <a:latin typeface="Arial"/>
              </a:rPr>
              <a:t>0</a:t>
            </a: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*</a:t>
            </a:r>
            <a:endParaRPr b="0" lang="en-GB" sz="19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15" name="Group 57"/>
          <p:cNvGrpSpPr/>
          <p:nvPr/>
        </p:nvGrpSpPr>
        <p:grpSpPr>
          <a:xfrm>
            <a:off x="2013480" y="3757680"/>
            <a:ext cx="7015680" cy="2278800"/>
            <a:chOff x="2013480" y="3757680"/>
            <a:chExt cx="7015680" cy="2278800"/>
          </a:xfrm>
        </p:grpSpPr>
        <p:sp>
          <p:nvSpPr>
            <p:cNvPr id="216" name="Rectangle 20"/>
            <p:cNvSpPr/>
            <p:nvPr/>
          </p:nvSpPr>
          <p:spPr>
            <a:xfrm>
              <a:off x="2013480" y="3941640"/>
              <a:ext cx="1189440" cy="54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800" spc="-1" strike="noStrike">
                  <a:solidFill>
                    <a:srgbClr val="000000"/>
                  </a:solidFill>
                  <a:latin typeface="Arial"/>
                </a:rPr>
                <a:t>Preis</a:t>
              </a:r>
              <a:r>
                <a:rPr b="0" i="1" lang="de-DE" sz="1800" spc="-1" strike="noStrike">
                  <a:solidFill>
                    <a:srgbClr val="000000"/>
                  </a:solidFill>
                  <a:latin typeface="Arial"/>
                </a:rPr>
                <a:t> p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lang="de-DE" sz="1800" spc="-1" strike="noStrike">
                  <a:solidFill>
                    <a:srgbClr val="000000"/>
                  </a:solidFill>
                  <a:latin typeface="Arial"/>
                </a:rPr>
                <a:t>€</a:t>
              </a:r>
              <a:r>
                <a:rPr b="0" lang="de-DE" sz="1800" spc="-1" strike="noStrike">
                  <a:solidFill>
                    <a:srgbClr val="000000"/>
                  </a:solidFill>
                  <a:latin typeface="Arial"/>
                </a:rPr>
                <a:t>/MWh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7" name="Rectangle 21"/>
            <p:cNvSpPr/>
            <p:nvPr/>
          </p:nvSpPr>
          <p:spPr>
            <a:xfrm>
              <a:off x="6514560" y="5762160"/>
              <a:ext cx="2514600" cy="274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800" spc="-1" strike="noStrike">
                  <a:solidFill>
                    <a:srgbClr val="000000"/>
                  </a:solidFill>
                  <a:latin typeface="Arial"/>
                </a:rPr>
                <a:t>Menge</a:t>
              </a:r>
              <a:r>
                <a:rPr b="0" i="1" lang="de-DE" sz="1800" spc="-1" strike="noStrike">
                  <a:solidFill>
                    <a:srgbClr val="000000"/>
                  </a:solidFill>
                  <a:latin typeface="Arial"/>
                </a:rPr>
                <a:t> </a:t>
              </a:r>
              <a:r>
                <a:rPr b="0" lang="de-DE" sz="1800" spc="-1" strike="noStrike">
                  <a:solidFill>
                    <a:srgbClr val="000000"/>
                  </a:solidFill>
                  <a:latin typeface="Arial"/>
                </a:rPr>
                <a:t>Strom (MWh/h)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8" name="Line 56"/>
            <p:cNvSpPr/>
            <p:nvPr/>
          </p:nvSpPr>
          <p:spPr>
            <a:xfrm>
              <a:off x="3126960" y="5686200"/>
              <a:ext cx="3787200" cy="360"/>
            </a:xfrm>
            <a:prstGeom prst="line">
              <a:avLst/>
            </a:prstGeom>
            <a:ln w="3810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19" name="Line 57"/>
            <p:cNvSpPr/>
            <p:nvPr/>
          </p:nvSpPr>
          <p:spPr>
            <a:xfrm flipH="1" flipV="1">
              <a:off x="3115440" y="3757680"/>
              <a:ext cx="11520" cy="1928520"/>
            </a:xfrm>
            <a:prstGeom prst="line">
              <a:avLst/>
            </a:prstGeom>
            <a:ln w="3810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  <p:sp>
        <p:nvSpPr>
          <p:cNvPr id="220" name="TextBox 10"/>
          <p:cNvSpPr/>
          <p:nvPr/>
        </p:nvSpPr>
        <p:spPr>
          <a:xfrm>
            <a:off x="654480" y="1581120"/>
            <a:ext cx="8170200" cy="211248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Left Brace 14"/>
          <p:cNvSpPr/>
          <p:nvPr/>
        </p:nvSpPr>
        <p:spPr>
          <a:xfrm flipH="1" rot="5400000">
            <a:off x="3780360" y="5218920"/>
            <a:ext cx="300960" cy="1609200"/>
          </a:xfrm>
          <a:prstGeom prst="leftBrace">
            <a:avLst>
              <a:gd name="adj1" fmla="val 0"/>
              <a:gd name="adj2" fmla="val 50000"/>
            </a:avLst>
          </a:prstGeom>
          <a:noFill/>
          <a:ln>
            <a:solidFill>
              <a:srgbClr val="b9005c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/>
        </p:style>
        <p:txBody>
          <a:bodyPr numCol="1" spcCol="0" lIns="90000" rIns="90000" tIns="45000" bIns="45000" anchor="t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22" name="Left Brace 15"/>
          <p:cNvSpPr/>
          <p:nvPr/>
        </p:nvSpPr>
        <p:spPr>
          <a:xfrm flipH="1" rot="5400000">
            <a:off x="5439960" y="5224680"/>
            <a:ext cx="300960" cy="1609200"/>
          </a:xfrm>
          <a:prstGeom prst="leftBrace">
            <a:avLst>
              <a:gd name="adj1" fmla="val 0"/>
              <a:gd name="adj2" fmla="val 50000"/>
            </a:avLst>
          </a:prstGeom>
          <a:noFill/>
          <a:ln>
            <a:solidFill>
              <a:srgbClr val="b9005c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/>
        </p:style>
        <p:txBody>
          <a:bodyPr numCol="1" spcCol="0" lIns="90000" rIns="90000" tIns="45000" bIns="45000" anchor="t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23" name="Rectangle 20"/>
          <p:cNvSpPr/>
          <p:nvPr/>
        </p:nvSpPr>
        <p:spPr>
          <a:xfrm>
            <a:off x="3107880" y="6241320"/>
            <a:ext cx="1628280" cy="54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Kapazität neuer Maschine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Rectangle 20"/>
          <p:cNvSpPr/>
          <p:nvPr/>
        </p:nvSpPr>
        <p:spPr>
          <a:xfrm>
            <a:off x="5020920" y="6241320"/>
            <a:ext cx="1506960" cy="54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Kapazität alter Maschine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Freeform 2"/>
          <p:cNvSpPr/>
          <p:nvPr/>
        </p:nvSpPr>
        <p:spPr>
          <a:xfrm>
            <a:off x="3133440" y="4541040"/>
            <a:ext cx="3261960" cy="297360"/>
          </a:xfrm>
          <a:custGeom>
            <a:avLst/>
            <a:gdLst>
              <a:gd name="textAreaLeft" fmla="*/ 0 w 3261960"/>
              <a:gd name="textAreaRight" fmla="*/ 3262680 w 3261960"/>
              <a:gd name="textAreaTop" fmla="*/ 0 h 297360"/>
              <a:gd name="textAreaBottom" fmla="*/ 298080 h 297360"/>
            </a:gdLst>
            <a:ahLst/>
            <a:rect l="textAreaLeft" t="textAreaTop" r="textAreaRight" b="textAreaBottom"/>
            <a:pathLst>
              <a:path w="3308279" h="297950">
                <a:moveTo>
                  <a:pt x="0" y="0"/>
                </a:moveTo>
                <a:lnTo>
                  <a:pt x="1582220" y="0"/>
                </a:lnTo>
                <a:lnTo>
                  <a:pt x="1582220" y="297950"/>
                </a:lnTo>
                <a:lnTo>
                  <a:pt x="3308279" y="297950"/>
                </a:lnTo>
              </a:path>
            </a:pathLst>
          </a:custGeom>
          <a:noFill/>
          <a:ln>
            <a:solidFill>
              <a:srgbClr val="000000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  <p:txBody>
          <a:bodyPr numCol="1" spcCol="0" lIns="90000" rIns="90000" tIns="45000" bIns="45000" anchor="t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26" name="Rectangle 20"/>
          <p:cNvSpPr/>
          <p:nvPr/>
        </p:nvSpPr>
        <p:spPr>
          <a:xfrm>
            <a:off x="2741760" y="4410720"/>
            <a:ext cx="1189440" cy="27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40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Rectangle 20"/>
          <p:cNvSpPr/>
          <p:nvPr/>
        </p:nvSpPr>
        <p:spPr>
          <a:xfrm>
            <a:off x="2741760" y="4701240"/>
            <a:ext cx="1189440" cy="27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30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1705680" y="380880"/>
            <a:ext cx="6904440" cy="888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Inverse Nachfragefunktion, Marktpreis und Konsumentenrente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Rectangle 22"/>
          <p:cNvSpPr/>
          <p:nvPr/>
        </p:nvSpPr>
        <p:spPr>
          <a:xfrm>
            <a:off x="7170480" y="7569360"/>
            <a:ext cx="135720" cy="90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Q</a:t>
            </a:r>
            <a:r>
              <a:rPr b="1" lang="de-DE" sz="1900" spc="-1" strike="noStrike" baseline="-25000">
                <a:solidFill>
                  <a:srgbClr val="000000"/>
                </a:solidFill>
                <a:latin typeface="Arial"/>
              </a:rPr>
              <a:t>0</a:t>
            </a: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*</a:t>
            </a:r>
            <a:endParaRPr b="0" lang="en-GB" sz="19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30" name="Group 3"/>
          <p:cNvGrpSpPr/>
          <p:nvPr/>
        </p:nvGrpSpPr>
        <p:grpSpPr>
          <a:xfrm>
            <a:off x="1806120" y="3416760"/>
            <a:ext cx="5281920" cy="2744280"/>
            <a:chOff x="1806120" y="3416760"/>
            <a:chExt cx="5281920" cy="2744280"/>
          </a:xfrm>
        </p:grpSpPr>
        <p:sp>
          <p:nvSpPr>
            <p:cNvPr id="231" name="Freeform 63"/>
            <p:cNvSpPr/>
            <p:nvPr/>
          </p:nvSpPr>
          <p:spPr>
            <a:xfrm>
              <a:off x="3494880" y="3553200"/>
              <a:ext cx="2207880" cy="1221840"/>
            </a:xfrm>
            <a:custGeom>
              <a:avLst/>
              <a:gdLst>
                <a:gd name="textAreaLeft" fmla="*/ 0 w 2207880"/>
                <a:gd name="textAreaRight" fmla="*/ 2208600 w 2207880"/>
                <a:gd name="textAreaTop" fmla="*/ 0 h 1221840"/>
                <a:gd name="textAreaBottom" fmla="*/ 1222560 h 1221840"/>
              </a:gdLst>
              <a:ahLst/>
              <a:rect l="textAreaLeft" t="textAreaTop" r="textAreaRight" b="textAreaBottom"/>
              <a:pathLst>
                <a:path w="1451" h="1270">
                  <a:moveTo>
                    <a:pt x="45" y="1270"/>
                  </a:moveTo>
                  <a:lnTo>
                    <a:pt x="1451" y="1270"/>
                  </a:lnTo>
                  <a:lnTo>
                    <a:pt x="862" y="681"/>
                  </a:lnTo>
                  <a:lnTo>
                    <a:pt x="363" y="0"/>
                  </a:lnTo>
                  <a:lnTo>
                    <a:pt x="0" y="0"/>
                  </a:lnTo>
                  <a:lnTo>
                    <a:pt x="0" y="1270"/>
                  </a:lnTo>
                </a:path>
              </a:pathLst>
            </a:custGeom>
            <a:solidFill>
              <a:srgbClr val="ffff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grpSp>
          <p:nvGrpSpPr>
            <p:cNvPr id="232" name="Group 57"/>
            <p:cNvGrpSpPr/>
            <p:nvPr/>
          </p:nvGrpSpPr>
          <p:grpSpPr>
            <a:xfrm>
              <a:off x="2527920" y="3416760"/>
              <a:ext cx="4560120" cy="2744280"/>
              <a:chOff x="2527920" y="3416760"/>
              <a:chExt cx="4560120" cy="2744280"/>
            </a:xfrm>
          </p:grpSpPr>
          <p:sp>
            <p:nvSpPr>
              <p:cNvPr id="233" name="Rectangle 20"/>
              <p:cNvSpPr/>
              <p:nvPr/>
            </p:nvSpPr>
            <p:spPr>
              <a:xfrm>
                <a:off x="2527920" y="3645720"/>
                <a:ext cx="1189440" cy="2743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0" lang="de-DE" sz="1800" spc="-1" strike="noStrike">
                    <a:solidFill>
                      <a:srgbClr val="000000"/>
                    </a:solidFill>
                    <a:latin typeface="Arial"/>
                  </a:rPr>
                  <a:t>Preis</a:t>
                </a:r>
                <a:r>
                  <a:rPr b="0" i="1" lang="de-DE" sz="1800" spc="-1" strike="noStrike">
                    <a:solidFill>
                      <a:srgbClr val="000000"/>
                    </a:solidFill>
                    <a:latin typeface="Arial"/>
                  </a:rPr>
                  <a:t> p</a:t>
                </a:r>
                <a:endParaRPr b="0" lang="en-GB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34" name="Rectangle 21"/>
              <p:cNvSpPr/>
              <p:nvPr/>
            </p:nvSpPr>
            <p:spPr>
              <a:xfrm>
                <a:off x="6078240" y="5886720"/>
                <a:ext cx="1009800" cy="2743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0" lang="de-DE" sz="1800" spc="-1" strike="noStrike">
                    <a:solidFill>
                      <a:srgbClr val="000000"/>
                    </a:solidFill>
                    <a:latin typeface="Arial"/>
                  </a:rPr>
                  <a:t>Menge</a:t>
                </a:r>
                <a:r>
                  <a:rPr b="0" i="1" lang="de-DE" sz="1800" spc="-1" strike="noStrike">
                    <a:solidFill>
                      <a:srgbClr val="000000"/>
                    </a:solidFill>
                    <a:latin typeface="Arial"/>
                  </a:rPr>
                  <a:t> Q</a:t>
                </a:r>
                <a:endParaRPr b="0" lang="en-GB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35" name="Line 56"/>
              <p:cNvSpPr/>
              <p:nvPr/>
            </p:nvSpPr>
            <p:spPr>
              <a:xfrm>
                <a:off x="3494880" y="5836680"/>
                <a:ext cx="3258000" cy="360"/>
              </a:xfrm>
              <a:prstGeom prst="line">
                <a:avLst/>
              </a:prstGeom>
              <a:ln w="3810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640" bIns="-44640" anchor="ctr">
                <a:noAutofit/>
              </a:bodyPr>
              <a:p>
                <a:endParaRPr b="0" lang="de-DE" sz="2400" spc="-1" strike="noStrike">
                  <a:solidFill>
                    <a:schemeClr val="dk1"/>
                  </a:solidFill>
                  <a:latin typeface="Book Antiqua"/>
                </a:endParaRPr>
              </a:p>
            </p:txBody>
          </p:sp>
          <p:sp>
            <p:nvSpPr>
              <p:cNvPr id="236" name="Line 57"/>
              <p:cNvSpPr/>
              <p:nvPr/>
            </p:nvSpPr>
            <p:spPr>
              <a:xfrm flipH="1" flipV="1">
                <a:off x="3483720" y="3417120"/>
                <a:ext cx="11160" cy="2419560"/>
              </a:xfrm>
              <a:prstGeom prst="line">
                <a:avLst/>
              </a:prstGeom>
              <a:ln w="3810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0" lang="de-DE" sz="2400" spc="-1" strike="noStrike">
                  <a:solidFill>
                    <a:schemeClr val="dk1"/>
                  </a:solidFill>
                  <a:latin typeface="Book Antiqua"/>
                </a:endParaRPr>
              </a:p>
            </p:txBody>
          </p:sp>
          <p:sp>
            <p:nvSpPr>
              <p:cNvPr id="237" name="Freeform 60"/>
              <p:cNvSpPr/>
              <p:nvPr/>
            </p:nvSpPr>
            <p:spPr>
              <a:xfrm flipV="1" rot="12054000">
                <a:off x="3604680" y="3934080"/>
                <a:ext cx="3039480" cy="743760"/>
              </a:xfrm>
              <a:custGeom>
                <a:avLst/>
                <a:gdLst>
                  <a:gd name="textAreaLeft" fmla="*/ 0 w 3039480"/>
                  <a:gd name="textAreaRight" fmla="*/ 3040200 w 3039480"/>
                  <a:gd name="textAreaTop" fmla="*/ -360 h 743760"/>
                  <a:gd name="textAreaBottom" fmla="*/ 744120 h 743760"/>
                </a:gdLst>
                <a:ahLst/>
                <a:rect l="textAreaLeft" t="textAreaTop" r="textAreaRight" b="textAreaBottom"/>
                <a:pathLst>
                  <a:path w="2289" h="2142">
                    <a:moveTo>
                      <a:pt x="0" y="2142"/>
                    </a:moveTo>
                    <a:cubicBezTo>
                      <a:pt x="91" y="2089"/>
                      <a:pt x="387" y="1926"/>
                      <a:pt x="546" y="1824"/>
                    </a:cubicBezTo>
                    <a:cubicBezTo>
                      <a:pt x="705" y="1722"/>
                      <a:pt x="805" y="1655"/>
                      <a:pt x="955" y="1528"/>
                    </a:cubicBezTo>
                    <a:cubicBezTo>
                      <a:pt x="1105" y="1401"/>
                      <a:pt x="1318" y="1196"/>
                      <a:pt x="1449" y="1065"/>
                    </a:cubicBezTo>
                    <a:cubicBezTo>
                      <a:pt x="1580" y="934"/>
                      <a:pt x="1601" y="919"/>
                      <a:pt x="1741" y="742"/>
                    </a:cubicBezTo>
                    <a:cubicBezTo>
                      <a:pt x="1881" y="565"/>
                      <a:pt x="2175" y="155"/>
                      <a:pt x="2289" y="0"/>
                    </a:cubicBez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de-DE" sz="2400" spc="-1" strike="noStrike">
                  <a:solidFill>
                    <a:schemeClr val="dk1"/>
                  </a:solidFill>
                  <a:latin typeface="Book Antiqua"/>
                </a:endParaRPr>
              </a:p>
            </p:txBody>
          </p:sp>
        </p:grpSp>
        <p:sp>
          <p:nvSpPr>
            <p:cNvPr id="238" name="Rectangle 20"/>
            <p:cNvSpPr/>
            <p:nvPr/>
          </p:nvSpPr>
          <p:spPr>
            <a:xfrm>
              <a:off x="1806120" y="4602600"/>
              <a:ext cx="1561320" cy="311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800" spc="-1" strike="noStrike">
                  <a:solidFill>
                    <a:srgbClr val="c00000"/>
                  </a:solidFill>
                  <a:latin typeface="Arial"/>
                </a:rPr>
                <a:t>Marktpreis</a:t>
              </a:r>
              <a:r>
                <a:rPr b="1" i="1" lang="de-DE" sz="1800" spc="-1" strike="noStrike">
                  <a:solidFill>
                    <a:srgbClr val="c00000"/>
                  </a:solidFill>
                  <a:latin typeface="Arial"/>
                </a:rPr>
                <a:t> p</a:t>
              </a:r>
              <a:r>
                <a:rPr b="1" i="1" lang="de-DE" sz="1800" spc="-1" strike="noStrike" baseline="-25000">
                  <a:solidFill>
                    <a:srgbClr val="c00000"/>
                  </a:solidFill>
                  <a:latin typeface="Arial"/>
                </a:rPr>
                <a:t>0</a:t>
              </a:r>
              <a:r>
                <a:rPr b="1" i="1" lang="de-DE" sz="1800" spc="-1" strike="noStrike">
                  <a:solidFill>
                    <a:srgbClr val="c00000"/>
                  </a:solidFill>
                  <a:latin typeface="Arial"/>
                </a:rPr>
                <a:t>*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239" name="Straight Connector 12"/>
            <p:cNvCxnSpPr/>
            <p:nvPr/>
          </p:nvCxnSpPr>
          <p:spPr>
            <a:xfrm flipV="1">
              <a:off x="3494880" y="4775760"/>
              <a:ext cx="2132640" cy="11520"/>
            </a:xfrm>
            <a:prstGeom prst="straightConnector1">
              <a:avLst/>
            </a:prstGeom>
            <a:ln w="0">
              <a:solidFill>
                <a:srgbClr val="c00000"/>
              </a:solidFill>
            </a:ln>
          </p:spPr>
        </p:cxnSp>
      </p:grpSp>
      <p:sp>
        <p:nvSpPr>
          <p:cNvPr id="240" name="TextBox 17"/>
          <p:cNvSpPr/>
          <p:nvPr/>
        </p:nvSpPr>
        <p:spPr>
          <a:xfrm>
            <a:off x="951840" y="1818720"/>
            <a:ext cx="779544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Im Polypol hat ein:e Konsument:in keinen Einfluss auf den Marktpreis (</a:t>
            </a: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Preisnehmende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). Dadurch dass der Marktpreis niedriger als seine Zahlungsbereitschaft ist, hat er Geld gespart = eine </a:t>
            </a: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Konsumentenrente</a:t>
            </a:r>
            <a:r>
              <a:rPr b="0" lang="de-DE" sz="1800" spc="-1" strike="noStrike">
                <a:solidFill>
                  <a:srgbClr val="c00000"/>
                </a:solidFill>
                <a:latin typeface="Arial"/>
              </a:rPr>
              <a:t> 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= die Fläche zwischen der inversen Nachfragefunktion und dem Marktpreis.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01760" cy="888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Aggregation von inversen Nachfragefunktionen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Rectangle 22"/>
          <p:cNvSpPr/>
          <p:nvPr/>
        </p:nvSpPr>
        <p:spPr>
          <a:xfrm>
            <a:off x="7170480" y="7569360"/>
            <a:ext cx="135720" cy="90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Q</a:t>
            </a:r>
            <a:r>
              <a:rPr b="1" lang="de-DE" sz="1900" spc="-1" strike="noStrike" baseline="-25000">
                <a:solidFill>
                  <a:srgbClr val="000000"/>
                </a:solidFill>
                <a:latin typeface="Arial"/>
              </a:rPr>
              <a:t>0</a:t>
            </a: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*</a:t>
            </a:r>
            <a:endParaRPr b="0" lang="en-GB" sz="19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43" name="Group 29"/>
          <p:cNvGrpSpPr/>
          <p:nvPr/>
        </p:nvGrpSpPr>
        <p:grpSpPr>
          <a:xfrm>
            <a:off x="649800" y="1632240"/>
            <a:ext cx="1648080" cy="1833840"/>
            <a:chOff x="649800" y="1632240"/>
            <a:chExt cx="1648080" cy="1833840"/>
          </a:xfrm>
        </p:grpSpPr>
        <p:grpSp>
          <p:nvGrpSpPr>
            <p:cNvPr id="244" name="Group 30"/>
            <p:cNvGrpSpPr/>
            <p:nvPr/>
          </p:nvGrpSpPr>
          <p:grpSpPr>
            <a:xfrm>
              <a:off x="961200" y="1632240"/>
              <a:ext cx="1336680" cy="1439280"/>
              <a:chOff x="961200" y="1632240"/>
              <a:chExt cx="1336680" cy="1439280"/>
            </a:xfrm>
          </p:grpSpPr>
          <p:sp>
            <p:nvSpPr>
              <p:cNvPr id="245" name="Rectangle 20"/>
              <p:cNvSpPr/>
              <p:nvPr/>
            </p:nvSpPr>
            <p:spPr>
              <a:xfrm>
                <a:off x="961200" y="1866960"/>
                <a:ext cx="186480" cy="2739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0" i="1" lang="de-DE" sz="1800" spc="-1" strike="noStrike">
                    <a:solidFill>
                      <a:srgbClr val="000000"/>
                    </a:solidFill>
                    <a:latin typeface="Arial"/>
                  </a:rPr>
                  <a:t>p</a:t>
                </a:r>
                <a:endParaRPr b="0" lang="en-GB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46" name="Rectangle 21"/>
              <p:cNvSpPr/>
              <p:nvPr/>
            </p:nvSpPr>
            <p:spPr>
              <a:xfrm>
                <a:off x="2060640" y="2797200"/>
                <a:ext cx="137160" cy="2743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0" i="1" lang="de-DE" sz="1800" spc="-1" strike="noStrike">
                    <a:solidFill>
                      <a:srgbClr val="000000"/>
                    </a:solidFill>
                    <a:latin typeface="Arial"/>
                  </a:rPr>
                  <a:t>Q</a:t>
                </a:r>
                <a:endParaRPr b="0" lang="en-GB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47" name="Line 56"/>
              <p:cNvSpPr/>
              <p:nvPr/>
            </p:nvSpPr>
            <p:spPr>
              <a:xfrm>
                <a:off x="1152360" y="2769120"/>
                <a:ext cx="1145520" cy="360"/>
              </a:xfrm>
              <a:prstGeom prst="line">
                <a:avLst/>
              </a:prstGeom>
              <a:ln w="3810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640" bIns="-44640" anchor="ctr">
                <a:noAutofit/>
              </a:bodyPr>
              <a:p>
                <a:endParaRPr b="0" lang="de-DE" sz="2400" spc="-1" strike="noStrike">
                  <a:solidFill>
                    <a:schemeClr val="dk1"/>
                  </a:solidFill>
                  <a:latin typeface="Book Antiqua"/>
                </a:endParaRPr>
              </a:p>
            </p:txBody>
          </p:sp>
          <p:sp>
            <p:nvSpPr>
              <p:cNvPr id="248" name="Line 57"/>
              <p:cNvSpPr/>
              <p:nvPr/>
            </p:nvSpPr>
            <p:spPr>
              <a:xfrm flipH="1" flipV="1">
                <a:off x="1144440" y="1640880"/>
                <a:ext cx="7920" cy="1128240"/>
              </a:xfrm>
              <a:prstGeom prst="line">
                <a:avLst/>
              </a:prstGeom>
              <a:ln w="3810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0" lang="de-DE" sz="2400" spc="-1" strike="noStrike">
                  <a:solidFill>
                    <a:schemeClr val="dk1"/>
                  </a:solidFill>
                  <a:latin typeface="Book Antiqua"/>
                </a:endParaRPr>
              </a:p>
            </p:txBody>
          </p:sp>
          <p:sp>
            <p:nvSpPr>
              <p:cNvPr id="249" name="Freeform 60"/>
              <p:cNvSpPr/>
              <p:nvPr/>
            </p:nvSpPr>
            <p:spPr>
              <a:xfrm rot="2860200">
                <a:off x="1161720" y="1780920"/>
                <a:ext cx="505440" cy="232560"/>
              </a:xfrm>
              <a:custGeom>
                <a:avLst/>
                <a:gdLst>
                  <a:gd name="textAreaLeft" fmla="*/ 0 w 505440"/>
                  <a:gd name="textAreaRight" fmla="*/ 506160 w 505440"/>
                  <a:gd name="textAreaTop" fmla="*/ 0 h 232560"/>
                  <a:gd name="textAreaBottom" fmla="*/ 233280 h 232560"/>
                </a:gdLst>
                <a:ahLst/>
                <a:rect l="textAreaLeft" t="textAreaTop" r="textAreaRight" b="textAreaBottom"/>
                <a:pathLst>
                  <a:path w="2289" h="2142">
                    <a:moveTo>
                      <a:pt x="0" y="2142"/>
                    </a:moveTo>
                    <a:cubicBezTo>
                      <a:pt x="91" y="2089"/>
                      <a:pt x="387" y="1926"/>
                      <a:pt x="546" y="1824"/>
                    </a:cubicBezTo>
                    <a:cubicBezTo>
                      <a:pt x="705" y="1722"/>
                      <a:pt x="805" y="1655"/>
                      <a:pt x="955" y="1528"/>
                    </a:cubicBezTo>
                    <a:cubicBezTo>
                      <a:pt x="1105" y="1401"/>
                      <a:pt x="1318" y="1196"/>
                      <a:pt x="1449" y="1065"/>
                    </a:cubicBezTo>
                    <a:cubicBezTo>
                      <a:pt x="1580" y="934"/>
                      <a:pt x="1601" y="919"/>
                      <a:pt x="1741" y="742"/>
                    </a:cubicBezTo>
                    <a:cubicBezTo>
                      <a:pt x="1881" y="565"/>
                      <a:pt x="2175" y="155"/>
                      <a:pt x="2289" y="0"/>
                    </a:cubicBez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de-DE" sz="2400" spc="-1" strike="noStrike">
                  <a:solidFill>
                    <a:schemeClr val="dk1"/>
                  </a:solidFill>
                  <a:latin typeface="Book Antiqua"/>
                </a:endParaRPr>
              </a:p>
            </p:txBody>
          </p:sp>
        </p:grpSp>
        <p:sp>
          <p:nvSpPr>
            <p:cNvPr id="250" name="TextBox 31"/>
            <p:cNvSpPr/>
            <p:nvPr/>
          </p:nvSpPr>
          <p:spPr>
            <a:xfrm>
              <a:off x="649800" y="3102120"/>
              <a:ext cx="156204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800" spc="-1" strike="noStrike">
                  <a:solidFill>
                    <a:schemeClr val="dk1"/>
                  </a:solidFill>
                  <a:latin typeface="Arial"/>
                </a:rPr>
                <a:t>Konsument 1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51" name="Group 4"/>
          <p:cNvGrpSpPr/>
          <p:nvPr/>
        </p:nvGrpSpPr>
        <p:grpSpPr>
          <a:xfrm>
            <a:off x="5855400" y="1634040"/>
            <a:ext cx="1336320" cy="1431000"/>
            <a:chOff x="5855400" y="1634040"/>
            <a:chExt cx="1336320" cy="1431000"/>
          </a:xfrm>
        </p:grpSpPr>
        <p:sp>
          <p:nvSpPr>
            <p:cNvPr id="252" name="Rectangle 20"/>
            <p:cNvSpPr/>
            <p:nvPr/>
          </p:nvSpPr>
          <p:spPr>
            <a:xfrm>
              <a:off x="5855400" y="1860480"/>
              <a:ext cx="186480" cy="27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i="1" lang="de-DE" sz="1800" spc="-1" strike="noStrike">
                  <a:solidFill>
                    <a:srgbClr val="000000"/>
                  </a:solidFill>
                  <a:latin typeface="Arial"/>
                </a:rPr>
                <a:t>p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3" name="Rectangle 21"/>
            <p:cNvSpPr/>
            <p:nvPr/>
          </p:nvSpPr>
          <p:spPr>
            <a:xfrm>
              <a:off x="6954480" y="2790720"/>
              <a:ext cx="137160" cy="274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i="1" lang="de-DE" sz="1800" spc="-1" strike="noStrike">
                  <a:solidFill>
                    <a:srgbClr val="000000"/>
                  </a:solidFill>
                  <a:latin typeface="Arial"/>
                </a:rPr>
                <a:t>Q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4" name="Line 56"/>
            <p:cNvSpPr/>
            <p:nvPr/>
          </p:nvSpPr>
          <p:spPr>
            <a:xfrm>
              <a:off x="6046200" y="2762640"/>
              <a:ext cx="1145520" cy="360"/>
            </a:xfrm>
            <a:prstGeom prst="line">
              <a:avLst/>
            </a:prstGeom>
            <a:ln w="3810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55" name="Line 57"/>
            <p:cNvSpPr/>
            <p:nvPr/>
          </p:nvSpPr>
          <p:spPr>
            <a:xfrm flipH="1" flipV="1">
              <a:off x="6038280" y="1634040"/>
              <a:ext cx="7920" cy="1128600"/>
            </a:xfrm>
            <a:prstGeom prst="line">
              <a:avLst/>
            </a:prstGeom>
            <a:ln w="3810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56" name="Freeform 60"/>
            <p:cNvSpPr/>
            <p:nvPr/>
          </p:nvSpPr>
          <p:spPr>
            <a:xfrm flipV="1" rot="11267400">
              <a:off x="6042960" y="2506320"/>
              <a:ext cx="580680" cy="212760"/>
            </a:xfrm>
            <a:custGeom>
              <a:avLst/>
              <a:gdLst>
                <a:gd name="textAreaLeft" fmla="*/ 0 w 580680"/>
                <a:gd name="textAreaRight" fmla="*/ 581400 w 580680"/>
                <a:gd name="textAreaTop" fmla="*/ 360 h 212760"/>
                <a:gd name="textAreaBottom" fmla="*/ 213840 h 212760"/>
              </a:gdLst>
              <a:ahLst/>
              <a:rect l="textAreaLeft" t="textAreaTop" r="textAreaRight" b="textAreaBottom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  <p:sp>
        <p:nvSpPr>
          <p:cNvPr id="257" name="Rectangle 20"/>
          <p:cNvSpPr/>
          <p:nvPr/>
        </p:nvSpPr>
        <p:spPr>
          <a:xfrm>
            <a:off x="2484720" y="1866960"/>
            <a:ext cx="186480" cy="27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i="1" lang="de-DE" sz="1800" spc="-1" strike="noStrike">
                <a:solidFill>
                  <a:srgbClr val="000000"/>
                </a:solidFill>
                <a:latin typeface="Arial"/>
              </a:rPr>
              <a:t>p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Rectangle 21"/>
          <p:cNvSpPr/>
          <p:nvPr/>
        </p:nvSpPr>
        <p:spPr>
          <a:xfrm>
            <a:off x="3583800" y="2797200"/>
            <a:ext cx="137160" cy="27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i="1" lang="de-DE" sz="1800" spc="-1" strike="noStrike">
                <a:solidFill>
                  <a:srgbClr val="000000"/>
                </a:solidFill>
                <a:latin typeface="Arial"/>
              </a:rPr>
              <a:t>Q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9" name="Line 56"/>
          <p:cNvSpPr/>
          <p:nvPr/>
        </p:nvSpPr>
        <p:spPr>
          <a:xfrm>
            <a:off x="2675520" y="2769120"/>
            <a:ext cx="1145520" cy="360"/>
          </a:xfrm>
          <a:prstGeom prst="line">
            <a:avLst/>
          </a:prstGeom>
          <a:ln w="381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60" name="Line 57"/>
          <p:cNvSpPr/>
          <p:nvPr/>
        </p:nvSpPr>
        <p:spPr>
          <a:xfrm flipH="1" flipV="1">
            <a:off x="2667600" y="1640880"/>
            <a:ext cx="7920" cy="1128240"/>
          </a:xfrm>
          <a:prstGeom prst="line">
            <a:avLst/>
          </a:prstGeom>
          <a:ln w="381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61" name="Freeform 60"/>
          <p:cNvSpPr/>
          <p:nvPr/>
        </p:nvSpPr>
        <p:spPr>
          <a:xfrm rot="3698400">
            <a:off x="2603160" y="2329920"/>
            <a:ext cx="772560" cy="287280"/>
          </a:xfrm>
          <a:custGeom>
            <a:avLst/>
            <a:gdLst>
              <a:gd name="textAreaLeft" fmla="*/ 0 w 772560"/>
              <a:gd name="textAreaRight" fmla="*/ 773280 w 772560"/>
              <a:gd name="textAreaTop" fmla="*/ 0 h 287280"/>
              <a:gd name="textAreaBottom" fmla="*/ 288000 h 287280"/>
            </a:gdLst>
            <a:ahLst/>
            <a:rect l="textAreaLeft" t="textAreaTop" r="textAreaRight" b="textAreaBottom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grpSp>
        <p:nvGrpSpPr>
          <p:cNvPr id="262" name="Group 46"/>
          <p:cNvGrpSpPr/>
          <p:nvPr/>
        </p:nvGrpSpPr>
        <p:grpSpPr>
          <a:xfrm>
            <a:off x="4199040" y="1538280"/>
            <a:ext cx="1336320" cy="1533240"/>
            <a:chOff x="4199040" y="1538280"/>
            <a:chExt cx="1336320" cy="1533240"/>
          </a:xfrm>
        </p:grpSpPr>
        <p:sp>
          <p:nvSpPr>
            <p:cNvPr id="263" name="Rectangle 20"/>
            <p:cNvSpPr/>
            <p:nvPr/>
          </p:nvSpPr>
          <p:spPr>
            <a:xfrm>
              <a:off x="4199040" y="1866960"/>
              <a:ext cx="186480" cy="27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i="1" lang="de-DE" sz="1800" spc="-1" strike="noStrike">
                  <a:solidFill>
                    <a:srgbClr val="000000"/>
                  </a:solidFill>
                  <a:latin typeface="Arial"/>
                </a:rPr>
                <a:t>p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4" name="Rectangle 21"/>
            <p:cNvSpPr/>
            <p:nvPr/>
          </p:nvSpPr>
          <p:spPr>
            <a:xfrm>
              <a:off x="5298480" y="2797200"/>
              <a:ext cx="137160" cy="274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i="1" lang="de-DE" sz="1800" spc="-1" strike="noStrike">
                  <a:solidFill>
                    <a:srgbClr val="000000"/>
                  </a:solidFill>
                  <a:latin typeface="Arial"/>
                </a:rPr>
                <a:t>Q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5" name="Line 56"/>
            <p:cNvSpPr/>
            <p:nvPr/>
          </p:nvSpPr>
          <p:spPr>
            <a:xfrm>
              <a:off x="4389840" y="2769120"/>
              <a:ext cx="1145520" cy="360"/>
            </a:xfrm>
            <a:prstGeom prst="line">
              <a:avLst/>
            </a:prstGeom>
            <a:ln w="3810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66" name="Line 57"/>
            <p:cNvSpPr/>
            <p:nvPr/>
          </p:nvSpPr>
          <p:spPr>
            <a:xfrm flipH="1" flipV="1">
              <a:off x="4381920" y="1640880"/>
              <a:ext cx="7920" cy="1128240"/>
            </a:xfrm>
            <a:prstGeom prst="line">
              <a:avLst/>
            </a:prstGeom>
            <a:ln w="3810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67" name="Freeform 60"/>
            <p:cNvSpPr/>
            <p:nvPr/>
          </p:nvSpPr>
          <p:spPr>
            <a:xfrm rot="4519800">
              <a:off x="4390920" y="1712160"/>
              <a:ext cx="995760" cy="824040"/>
            </a:xfrm>
            <a:custGeom>
              <a:avLst/>
              <a:gdLst>
                <a:gd name="textAreaLeft" fmla="*/ 0 w 995760"/>
                <a:gd name="textAreaRight" fmla="*/ 996480 w 995760"/>
                <a:gd name="textAreaTop" fmla="*/ 0 h 824040"/>
                <a:gd name="textAreaBottom" fmla="*/ 824760 h 824040"/>
              </a:gdLst>
              <a:ahLst/>
              <a:rect l="textAreaLeft" t="textAreaTop" r="textAreaRight" b="textAreaBottom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  <p:sp>
        <p:nvSpPr>
          <p:cNvPr id="268" name="TextBox 8"/>
          <p:cNvSpPr/>
          <p:nvPr/>
        </p:nvSpPr>
        <p:spPr>
          <a:xfrm>
            <a:off x="7561800" y="1866960"/>
            <a:ext cx="9547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…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TextBox 55"/>
          <p:cNvSpPr/>
          <p:nvPr/>
        </p:nvSpPr>
        <p:spPr>
          <a:xfrm>
            <a:off x="7561800" y="3102120"/>
            <a:ext cx="9547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…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0" name="Rectangle 20"/>
          <p:cNvSpPr/>
          <p:nvPr/>
        </p:nvSpPr>
        <p:spPr>
          <a:xfrm>
            <a:off x="2109960" y="4130280"/>
            <a:ext cx="1189440" cy="27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Preise</a:t>
            </a:r>
            <a:r>
              <a:rPr b="0" i="1" lang="de-DE" sz="1800" spc="-1" strike="noStrike">
                <a:solidFill>
                  <a:srgbClr val="000000"/>
                </a:solidFill>
                <a:latin typeface="Arial"/>
              </a:rPr>
              <a:t> p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1" name="Rectangle 21"/>
          <p:cNvSpPr/>
          <p:nvPr/>
        </p:nvSpPr>
        <p:spPr>
          <a:xfrm>
            <a:off x="5659920" y="6087240"/>
            <a:ext cx="1009800" cy="27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Menge</a:t>
            </a:r>
            <a:r>
              <a:rPr b="0" i="1" lang="de-DE" sz="1800" spc="-1" strike="noStrike">
                <a:solidFill>
                  <a:srgbClr val="000000"/>
                </a:solidFill>
                <a:latin typeface="Arial"/>
              </a:rPr>
              <a:t> Q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2" name="Line 56"/>
          <p:cNvSpPr/>
          <p:nvPr/>
        </p:nvSpPr>
        <p:spPr>
          <a:xfrm>
            <a:off x="3076560" y="6043680"/>
            <a:ext cx="3258360" cy="360"/>
          </a:xfrm>
          <a:prstGeom prst="line">
            <a:avLst/>
          </a:prstGeom>
          <a:ln w="381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73" name="Line 57"/>
          <p:cNvSpPr/>
          <p:nvPr/>
        </p:nvSpPr>
        <p:spPr>
          <a:xfrm flipH="1" flipV="1">
            <a:off x="3065400" y="3930840"/>
            <a:ext cx="11160" cy="2112840"/>
          </a:xfrm>
          <a:prstGeom prst="line">
            <a:avLst/>
          </a:prstGeom>
          <a:ln w="381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74" name="Freeform 60"/>
          <p:cNvSpPr/>
          <p:nvPr/>
        </p:nvSpPr>
        <p:spPr>
          <a:xfrm rot="3866400">
            <a:off x="3077280" y="4206240"/>
            <a:ext cx="3039120" cy="1577880"/>
          </a:xfrm>
          <a:custGeom>
            <a:avLst/>
            <a:gdLst>
              <a:gd name="textAreaLeft" fmla="*/ 0 w 3039120"/>
              <a:gd name="textAreaRight" fmla="*/ 3039840 w 3039120"/>
              <a:gd name="textAreaTop" fmla="*/ 0 h 1577880"/>
              <a:gd name="textAreaBottom" fmla="*/ 1578600 h 1577880"/>
            </a:gdLst>
            <a:ahLst/>
            <a:rect l="textAreaLeft" t="textAreaTop" r="textAreaRight" b="textAreaBottom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75" name="Down Arrow 9"/>
          <p:cNvSpPr/>
          <p:nvPr/>
        </p:nvSpPr>
        <p:spPr>
          <a:xfrm>
            <a:off x="4382280" y="3606120"/>
            <a:ext cx="915480" cy="648720"/>
          </a:xfrm>
          <a:prstGeom prst="downArrow">
            <a:avLst>
              <a:gd name="adj1" fmla="val 50000"/>
              <a:gd name="adj2" fmla="val 50000"/>
            </a:avLst>
          </a:prstGeom>
          <a:noFill/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76" name="TextBox 10"/>
          <p:cNvSpPr/>
          <p:nvPr/>
        </p:nvSpPr>
        <p:spPr>
          <a:xfrm>
            <a:off x="6708960" y="4097160"/>
            <a:ext cx="2391840" cy="17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Am Markt werden inverse Nachfragefunktionen von allen Konsumierenden sortiert und kumuliert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7" name="TextBox 53"/>
          <p:cNvSpPr/>
          <p:nvPr/>
        </p:nvSpPr>
        <p:spPr>
          <a:xfrm>
            <a:off x="2484720" y="3141720"/>
            <a:ext cx="15620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Konsument 2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8" name="TextBox 54"/>
          <p:cNvSpPr/>
          <p:nvPr/>
        </p:nvSpPr>
        <p:spPr>
          <a:xfrm>
            <a:off x="4181760" y="3141720"/>
            <a:ext cx="15620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Konsument 3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9" name="TextBox 56"/>
          <p:cNvSpPr/>
          <p:nvPr/>
        </p:nvSpPr>
        <p:spPr>
          <a:xfrm>
            <a:off x="5949000" y="3127320"/>
            <a:ext cx="15620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Konsument 4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01760" cy="888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Die Nachfragefunktion und ihre Inverse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1" name="Rectangle 22"/>
          <p:cNvSpPr/>
          <p:nvPr/>
        </p:nvSpPr>
        <p:spPr>
          <a:xfrm>
            <a:off x="7170480" y="7569360"/>
            <a:ext cx="135720" cy="90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Q</a:t>
            </a:r>
            <a:r>
              <a:rPr b="1" lang="de-DE" sz="1900" spc="-1" strike="noStrike" baseline="-25000">
                <a:solidFill>
                  <a:srgbClr val="000000"/>
                </a:solidFill>
                <a:latin typeface="Arial"/>
              </a:rPr>
              <a:t>0</a:t>
            </a: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*</a:t>
            </a:r>
            <a:endParaRPr b="0" lang="en-GB" sz="1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2" name="Rectangle 20"/>
          <p:cNvSpPr/>
          <p:nvPr/>
        </p:nvSpPr>
        <p:spPr>
          <a:xfrm>
            <a:off x="118440" y="3852720"/>
            <a:ext cx="1189440" cy="27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Preise</a:t>
            </a:r>
            <a:r>
              <a:rPr b="0" i="1" lang="de-DE" sz="1800" spc="-1" strike="noStrike">
                <a:solidFill>
                  <a:srgbClr val="000000"/>
                </a:solidFill>
                <a:latin typeface="Arial"/>
              </a:rPr>
              <a:t> p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3" name="Rectangle 21"/>
          <p:cNvSpPr/>
          <p:nvPr/>
        </p:nvSpPr>
        <p:spPr>
          <a:xfrm>
            <a:off x="3668760" y="5809680"/>
            <a:ext cx="1009800" cy="27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Menge</a:t>
            </a:r>
            <a:r>
              <a:rPr b="0" i="1" lang="de-DE" sz="1800" spc="-1" strike="noStrike">
                <a:solidFill>
                  <a:srgbClr val="000000"/>
                </a:solidFill>
                <a:latin typeface="Arial"/>
              </a:rPr>
              <a:t> Q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4" name="Line 56"/>
          <p:cNvSpPr/>
          <p:nvPr/>
        </p:nvSpPr>
        <p:spPr>
          <a:xfrm>
            <a:off x="1085400" y="5766120"/>
            <a:ext cx="2674800" cy="360"/>
          </a:xfrm>
          <a:prstGeom prst="line">
            <a:avLst/>
          </a:prstGeom>
          <a:ln w="381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85" name="Line 57"/>
          <p:cNvSpPr/>
          <p:nvPr/>
        </p:nvSpPr>
        <p:spPr>
          <a:xfrm flipH="1" flipV="1">
            <a:off x="1073880" y="3653280"/>
            <a:ext cx="11520" cy="2112840"/>
          </a:xfrm>
          <a:prstGeom prst="line">
            <a:avLst/>
          </a:prstGeom>
          <a:ln w="381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86" name="TextBox 10"/>
          <p:cNvSpPr/>
          <p:nvPr/>
        </p:nvSpPr>
        <p:spPr>
          <a:xfrm>
            <a:off x="918720" y="2115720"/>
            <a:ext cx="350856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Die </a:t>
            </a: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inverse Nachfragefunktion 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bezeichnet den Preis in Abhängigkeit von der Menge.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7" name="Rectangle 20"/>
          <p:cNvSpPr/>
          <p:nvPr/>
        </p:nvSpPr>
        <p:spPr>
          <a:xfrm>
            <a:off x="7804080" y="5851080"/>
            <a:ext cx="1189440" cy="27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Preise</a:t>
            </a:r>
            <a:r>
              <a:rPr b="0" i="1" lang="de-DE" sz="1800" spc="-1" strike="noStrike">
                <a:solidFill>
                  <a:srgbClr val="000000"/>
                </a:solidFill>
                <a:latin typeface="Arial"/>
              </a:rPr>
              <a:t> p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8" name="Rectangle 21"/>
          <p:cNvSpPr/>
          <p:nvPr/>
        </p:nvSpPr>
        <p:spPr>
          <a:xfrm>
            <a:off x="4046040" y="3752280"/>
            <a:ext cx="1009800" cy="27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Menge</a:t>
            </a:r>
            <a:r>
              <a:rPr b="0" i="1" lang="de-DE" sz="1800" spc="-1" strike="noStrike">
                <a:solidFill>
                  <a:srgbClr val="000000"/>
                </a:solidFill>
                <a:latin typeface="Arial"/>
              </a:rPr>
              <a:t> Q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9" name="Line 56"/>
          <p:cNvSpPr/>
          <p:nvPr/>
        </p:nvSpPr>
        <p:spPr>
          <a:xfrm>
            <a:off x="5140800" y="5766120"/>
            <a:ext cx="2662920" cy="360"/>
          </a:xfrm>
          <a:prstGeom prst="line">
            <a:avLst/>
          </a:prstGeom>
          <a:ln w="381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90" name="Line 57"/>
          <p:cNvSpPr/>
          <p:nvPr/>
        </p:nvSpPr>
        <p:spPr>
          <a:xfrm flipH="1" flipV="1">
            <a:off x="5129280" y="3653280"/>
            <a:ext cx="11520" cy="2112840"/>
          </a:xfrm>
          <a:prstGeom prst="line">
            <a:avLst/>
          </a:prstGeom>
          <a:ln w="381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91" name="Freeform 7"/>
          <p:cNvSpPr/>
          <p:nvPr/>
        </p:nvSpPr>
        <p:spPr>
          <a:xfrm>
            <a:off x="1089000" y="3852720"/>
            <a:ext cx="1540440" cy="1889640"/>
          </a:xfrm>
          <a:custGeom>
            <a:avLst/>
            <a:gdLst>
              <a:gd name="textAreaLeft" fmla="*/ 0 w 1540440"/>
              <a:gd name="textAreaRight" fmla="*/ 1541160 w 1540440"/>
              <a:gd name="textAreaTop" fmla="*/ 0 h 1889640"/>
              <a:gd name="textAreaBottom" fmla="*/ 1890360 h 1889640"/>
            </a:gdLst>
            <a:ahLst/>
            <a:rect l="textAreaLeft" t="textAreaTop" r="textAreaRight" b="textAreaBottom"/>
            <a:pathLst>
              <a:path w="1541123" h="1890445">
                <a:moveTo>
                  <a:pt x="1541123" y="1890445"/>
                </a:moveTo>
                <a:cubicBezTo>
                  <a:pt x="1520575" y="1594206"/>
                  <a:pt x="1500027" y="1297968"/>
                  <a:pt x="1376737" y="1130157"/>
                </a:cubicBezTo>
                <a:cubicBezTo>
                  <a:pt x="1253447" y="962346"/>
                  <a:pt x="801384" y="883578"/>
                  <a:pt x="801384" y="883578"/>
                </a:cubicBezTo>
                <a:cubicBezTo>
                  <a:pt x="602750" y="799673"/>
                  <a:pt x="318499" y="773987"/>
                  <a:pt x="184935" y="626724"/>
                </a:cubicBezTo>
                <a:cubicBezTo>
                  <a:pt x="51371" y="479461"/>
                  <a:pt x="25685" y="239730"/>
                  <a:pt x="0" y="0"/>
                </a:cubicBezTo>
              </a:path>
            </a:pathLst>
          </a:custGeom>
          <a:noFill/>
          <a:ln>
            <a:solidFill>
              <a:srgbClr val="000000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  <p:txBody>
          <a:bodyPr numCol="1" spcCol="0" lIns="90000" rIns="90000" tIns="45000" bIns="45000" anchor="t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92" name="Freeform 15"/>
          <p:cNvSpPr/>
          <p:nvPr/>
        </p:nvSpPr>
        <p:spPr>
          <a:xfrm>
            <a:off x="5129640" y="4345920"/>
            <a:ext cx="2274480" cy="1419480"/>
          </a:xfrm>
          <a:custGeom>
            <a:avLst/>
            <a:gdLst>
              <a:gd name="textAreaLeft" fmla="*/ 0 w 2274480"/>
              <a:gd name="textAreaRight" fmla="*/ 2275200 w 2274480"/>
              <a:gd name="textAreaTop" fmla="*/ 0 h 1419480"/>
              <a:gd name="textAreaBottom" fmla="*/ 1420200 h 1419480"/>
            </a:gdLst>
            <a:ahLst/>
            <a:rect l="textAreaLeft" t="textAreaTop" r="textAreaRight" b="textAreaBottom"/>
            <a:pathLst>
              <a:path w="2267760" h="1477326">
                <a:moveTo>
                  <a:pt x="0" y="0"/>
                </a:moveTo>
                <a:cubicBezTo>
                  <a:pt x="330485" y="22260"/>
                  <a:pt x="660971" y="44521"/>
                  <a:pt x="863029" y="236305"/>
                </a:cubicBezTo>
                <a:cubicBezTo>
                  <a:pt x="1065087" y="428089"/>
                  <a:pt x="993168" y="948647"/>
                  <a:pt x="1212350" y="1150705"/>
                </a:cubicBezTo>
                <a:cubicBezTo>
                  <a:pt x="1431532" y="1352763"/>
                  <a:pt x="2178121" y="1448656"/>
                  <a:pt x="2178121" y="1448656"/>
                </a:cubicBezTo>
                <a:cubicBezTo>
                  <a:pt x="2337370" y="1498314"/>
                  <a:pt x="2252608" y="1473485"/>
                  <a:pt x="2167847" y="1448656"/>
                </a:cubicBezTo>
              </a:path>
            </a:pathLst>
          </a:custGeom>
          <a:noFill/>
          <a:ln>
            <a:solidFill>
              <a:srgbClr val="000000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  <p:txBody>
          <a:bodyPr numCol="1" spcCol="0" lIns="90000" rIns="90000" tIns="45000" bIns="45000" anchor="t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93" name="TextBox 67"/>
          <p:cNvSpPr/>
          <p:nvPr/>
        </p:nvSpPr>
        <p:spPr>
          <a:xfrm>
            <a:off x="4974120" y="2115720"/>
            <a:ext cx="342432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Die </a:t>
            </a: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Nachfragefunktion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bezeichnet die Menge in Abhängigkeit vom Preis.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920" cy="95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Organisatorisches: Lehrangebot 2/2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599040" y="1523880"/>
            <a:ext cx="8220240" cy="4571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cc3300"/>
              </a:buClr>
              <a:buFont typeface="Symbol" charset="2"/>
              <a:buChar char=""/>
            </a:pPr>
            <a:r>
              <a:rPr b="1" lang="de-DE" sz="2400" spc="-1" strike="noStrike">
                <a:solidFill>
                  <a:schemeClr val="dk1"/>
                </a:solidFill>
                <a:latin typeface="Arial"/>
              </a:rPr>
              <a:t>Podcast</a:t>
            </a:r>
            <a:r>
              <a:rPr b="0" lang="de-DE" sz="2400" spc="-1" strike="noStrike">
                <a:solidFill>
                  <a:schemeClr val="dk1"/>
                </a:solidFill>
                <a:latin typeface="Arial"/>
              </a:rPr>
              <a:t>: 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Veröffentlichung immer eine Woche zeitversetzt zur Vorlesung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Kurze Aufbereitung der Vorlesungsinhalte 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cc3300"/>
              </a:buClr>
              <a:buFont typeface="Symbol" charset="2"/>
              <a:buChar char=""/>
            </a:pPr>
            <a:r>
              <a:rPr b="1" lang="de-DE" sz="2400" spc="-1" strike="noStrike">
                <a:solidFill>
                  <a:schemeClr val="dk1"/>
                </a:solidFill>
                <a:latin typeface="Arial"/>
              </a:rPr>
              <a:t>Skript und Übungsaufgaben: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Aufgaben &amp; Musterlösungen online verfügbar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cc3300"/>
              </a:buClr>
              <a:buFont typeface="Symbol" charset="2"/>
              <a:buChar char=""/>
            </a:pPr>
            <a:r>
              <a:rPr b="1" lang="de-DE" sz="2400" spc="-1" strike="noStrike">
                <a:solidFill>
                  <a:schemeClr val="dk1"/>
                </a:solidFill>
                <a:latin typeface="Arial"/>
              </a:rPr>
              <a:t>Sprechstunden: 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Direkte Fragestunde mit Tutor:innen (Anmeldung über ISIS erforderlich)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cc3300"/>
              </a:buClr>
              <a:buFont typeface="Symbol" charset="2"/>
              <a:buChar char=""/>
            </a:pPr>
            <a:r>
              <a:rPr b="1" lang="de-DE" sz="2400" spc="-1" strike="noStrike">
                <a:solidFill>
                  <a:schemeClr val="dk1"/>
                </a:solidFill>
                <a:latin typeface="Arial"/>
              </a:rPr>
              <a:t>Ansprechpartner:innen: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WiMi Dr. Fabian Neumann betreut den Kurs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  <a:ea typeface="Noto Sans CJK SC"/>
              </a:rPr>
              <a:t>Undine Göttl, Marie Schubert &amp; Simon Galle als Tutor*innen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  <a:ea typeface="Noto Sans CJK SC"/>
              </a:rPr>
              <a:t>Bitte Fragen über ISIS (Forum oder privat) stellen, nicht per Mail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4" name="Group 67"/>
          <p:cNvGrpSpPr/>
          <p:nvPr/>
        </p:nvGrpSpPr>
        <p:grpSpPr>
          <a:xfrm>
            <a:off x="2124000" y="1700280"/>
            <a:ext cx="2302920" cy="2015280"/>
            <a:chOff x="2124000" y="1700280"/>
            <a:chExt cx="2302920" cy="2015280"/>
          </a:xfrm>
        </p:grpSpPr>
        <p:sp>
          <p:nvSpPr>
            <p:cNvPr id="295" name="Freeform 63"/>
            <p:cNvSpPr/>
            <p:nvPr/>
          </p:nvSpPr>
          <p:spPr>
            <a:xfrm>
              <a:off x="2124000" y="1700280"/>
              <a:ext cx="2302920" cy="2015280"/>
            </a:xfrm>
            <a:custGeom>
              <a:avLst/>
              <a:gdLst>
                <a:gd name="textAreaLeft" fmla="*/ 0 w 2302920"/>
                <a:gd name="textAreaRight" fmla="*/ 2303640 w 2302920"/>
                <a:gd name="textAreaTop" fmla="*/ 0 h 2015280"/>
                <a:gd name="textAreaBottom" fmla="*/ 2016000 h 2015280"/>
              </a:gdLst>
              <a:ahLst/>
              <a:rect l="textAreaLeft" t="textAreaTop" r="textAreaRight" b="textAreaBottom"/>
              <a:pathLst>
                <a:path w="1451" h="1270">
                  <a:moveTo>
                    <a:pt x="45" y="1270"/>
                  </a:moveTo>
                  <a:lnTo>
                    <a:pt x="1451" y="1270"/>
                  </a:lnTo>
                  <a:lnTo>
                    <a:pt x="862" y="681"/>
                  </a:lnTo>
                  <a:lnTo>
                    <a:pt x="363" y="0"/>
                  </a:lnTo>
                  <a:lnTo>
                    <a:pt x="0" y="0"/>
                  </a:lnTo>
                  <a:lnTo>
                    <a:pt x="0" y="1270"/>
                  </a:lnTo>
                </a:path>
              </a:pathLst>
            </a:custGeom>
            <a:solidFill>
              <a:srgbClr val="ffff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96" name="Rectangle 61"/>
            <p:cNvSpPr/>
            <p:nvPr/>
          </p:nvSpPr>
          <p:spPr>
            <a:xfrm>
              <a:off x="2556000" y="2708280"/>
              <a:ext cx="936000" cy="822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800" spc="-1" strike="noStrike">
                  <a:solidFill>
                    <a:srgbClr val="000000"/>
                  </a:solidFill>
                  <a:latin typeface="Arial"/>
                </a:rPr>
                <a:t>Konsu-menten-rente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97" name="Group 68"/>
          <p:cNvGrpSpPr/>
          <p:nvPr/>
        </p:nvGrpSpPr>
        <p:grpSpPr>
          <a:xfrm>
            <a:off x="2124000" y="3716280"/>
            <a:ext cx="2231280" cy="1656720"/>
            <a:chOff x="2124000" y="3716280"/>
            <a:chExt cx="2231280" cy="1656720"/>
          </a:xfrm>
        </p:grpSpPr>
        <p:sp>
          <p:nvSpPr>
            <p:cNvPr id="298" name="Freeform 64"/>
            <p:cNvSpPr/>
            <p:nvPr/>
          </p:nvSpPr>
          <p:spPr>
            <a:xfrm>
              <a:off x="2124000" y="3716280"/>
              <a:ext cx="2231280" cy="1656720"/>
            </a:xfrm>
            <a:custGeom>
              <a:avLst/>
              <a:gdLst>
                <a:gd name="textAreaLeft" fmla="*/ 0 w 2231280"/>
                <a:gd name="textAreaRight" fmla="*/ 2232000 w 2231280"/>
                <a:gd name="textAreaTop" fmla="*/ 0 h 1656720"/>
                <a:gd name="textAreaBottom" fmla="*/ 1657440 h 1656720"/>
              </a:gdLst>
              <a:ahLst/>
              <a:rect l="textAreaLeft" t="textAreaTop" r="textAreaRight" b="textAreaBottom"/>
              <a:pathLst>
                <a:path w="1406" h="1044">
                  <a:moveTo>
                    <a:pt x="0" y="0"/>
                  </a:moveTo>
                  <a:lnTo>
                    <a:pt x="1406" y="0"/>
                  </a:lnTo>
                  <a:lnTo>
                    <a:pt x="1134" y="273"/>
                  </a:lnTo>
                  <a:lnTo>
                    <a:pt x="862" y="545"/>
                  </a:lnTo>
                  <a:lnTo>
                    <a:pt x="363" y="862"/>
                  </a:lnTo>
                  <a:lnTo>
                    <a:pt x="0" y="10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ffb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99" name="Rectangle 62"/>
            <p:cNvSpPr/>
            <p:nvPr/>
          </p:nvSpPr>
          <p:spPr>
            <a:xfrm>
              <a:off x="2556000" y="3860640"/>
              <a:ext cx="936000" cy="822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800" spc="-1" strike="noStrike">
                  <a:solidFill>
                    <a:srgbClr val="000000"/>
                  </a:solidFill>
                  <a:latin typeface="Arial"/>
                </a:rPr>
                <a:t>Produ-zenten-rente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300" name="Freeform 58"/>
          <p:cNvSpPr/>
          <p:nvPr/>
        </p:nvSpPr>
        <p:spPr>
          <a:xfrm>
            <a:off x="2598840" y="1539720"/>
            <a:ext cx="3260160" cy="3357000"/>
          </a:xfrm>
          <a:custGeom>
            <a:avLst/>
            <a:gdLst>
              <a:gd name="textAreaLeft" fmla="*/ 0 w 3260160"/>
              <a:gd name="textAreaRight" fmla="*/ 3260880 w 3260160"/>
              <a:gd name="textAreaTop" fmla="*/ 0 h 3357000"/>
              <a:gd name="textAreaBottom" fmla="*/ 3357720 h 3357000"/>
            </a:gdLst>
            <a:ahLst/>
            <a:rect l="textAreaLeft" t="textAreaTop" r="textAreaRight" b="textAreaBottom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01760" cy="888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Gesetz von Angebot und Nachfrage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2" name="Line 15"/>
          <p:cNvSpPr/>
          <p:nvPr/>
        </p:nvSpPr>
        <p:spPr>
          <a:xfrm>
            <a:off x="4438440" y="3693960"/>
            <a:ext cx="1440" cy="28440"/>
          </a:xfrm>
          <a:prstGeom prst="line">
            <a:avLst/>
          </a:prstGeom>
          <a:ln w="7938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6560" bIns="-16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03" name="Freeform 17"/>
          <p:cNvSpPr/>
          <p:nvPr/>
        </p:nvSpPr>
        <p:spPr>
          <a:xfrm>
            <a:off x="4479840" y="3703680"/>
            <a:ext cx="720" cy="3960"/>
          </a:xfrm>
          <a:custGeom>
            <a:avLst/>
            <a:gdLst>
              <a:gd name="textAreaLeft" fmla="*/ 0 w 720"/>
              <a:gd name="textAreaRight" fmla="*/ 1440 w 720"/>
              <a:gd name="textAreaTop" fmla="*/ 0 h 3960"/>
              <a:gd name="textAreaBottom" fmla="*/ 4680 h 3960"/>
            </a:gdLst>
            <a:ahLst/>
            <a:rect l="textAreaLeft" t="textAreaTop" r="textAreaRight" b="textAreaBottom"/>
            <a:pathLst>
              <a:path w="1588" h="8">
                <a:moveTo>
                  <a:pt x="0" y="0"/>
                </a:move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0320" bIns="-4032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04" name="Rectangle 20"/>
          <p:cNvSpPr/>
          <p:nvPr/>
        </p:nvSpPr>
        <p:spPr>
          <a:xfrm>
            <a:off x="1333440" y="1844640"/>
            <a:ext cx="780480" cy="27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Preis </a:t>
            </a:r>
            <a:r>
              <a:rPr b="0" i="1" lang="de-DE" sz="1800" spc="-1" strike="noStrike">
                <a:solidFill>
                  <a:srgbClr val="000000"/>
                </a:solidFill>
                <a:latin typeface="Arial"/>
              </a:rPr>
              <a:t>p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5" name="Rectangle 21"/>
          <p:cNvSpPr/>
          <p:nvPr/>
        </p:nvSpPr>
        <p:spPr>
          <a:xfrm>
            <a:off x="7238880" y="6019920"/>
            <a:ext cx="939240" cy="27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Menge </a:t>
            </a:r>
            <a:r>
              <a:rPr b="0" i="1" lang="de-DE" sz="1800" spc="-1" strike="noStrike">
                <a:solidFill>
                  <a:srgbClr val="000000"/>
                </a:solidFill>
                <a:latin typeface="Arial"/>
              </a:rPr>
              <a:t>Q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6" name="Rectangle 25"/>
          <p:cNvSpPr/>
          <p:nvPr/>
        </p:nvSpPr>
        <p:spPr>
          <a:xfrm>
            <a:off x="5954760" y="4495680"/>
            <a:ext cx="2669400" cy="70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Inverse Nachfragefunktion</a:t>
            </a:r>
            <a:br>
              <a:rPr sz="1400"/>
            </a:br>
            <a:r>
              <a:rPr b="0" lang="de-DE" sz="1400" spc="-1" strike="noStrike">
                <a:solidFill>
                  <a:srgbClr val="000000"/>
                </a:solidFill>
                <a:latin typeface="Arial"/>
              </a:rPr>
              <a:t>(abhängig von der</a:t>
            </a:r>
            <a:br>
              <a:rPr sz="1400"/>
            </a:br>
            <a:r>
              <a:rPr b="0" lang="de-DE" sz="1400" spc="-1" strike="noStrike">
                <a:solidFill>
                  <a:srgbClr val="000000"/>
                </a:solidFill>
                <a:latin typeface="Arial"/>
              </a:rPr>
              <a:t>Zahlungsbereitschaft)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7" name="Line 56"/>
          <p:cNvSpPr/>
          <p:nvPr/>
        </p:nvSpPr>
        <p:spPr>
          <a:xfrm>
            <a:off x="2133360" y="5790960"/>
            <a:ext cx="6172200" cy="360"/>
          </a:xfrm>
          <a:prstGeom prst="line">
            <a:avLst/>
          </a:prstGeom>
          <a:ln w="381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08" name="Line 57"/>
          <p:cNvSpPr/>
          <p:nvPr/>
        </p:nvSpPr>
        <p:spPr>
          <a:xfrm flipV="1">
            <a:off x="2133360" y="1676160"/>
            <a:ext cx="360" cy="4114800"/>
          </a:xfrm>
          <a:prstGeom prst="line">
            <a:avLst/>
          </a:prstGeom>
          <a:ln w="381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grpSp>
        <p:nvGrpSpPr>
          <p:cNvPr id="309" name="Group 70"/>
          <p:cNvGrpSpPr/>
          <p:nvPr/>
        </p:nvGrpSpPr>
        <p:grpSpPr>
          <a:xfrm>
            <a:off x="397440" y="1989000"/>
            <a:ext cx="7896240" cy="4365720"/>
            <a:chOff x="397440" y="1989000"/>
            <a:chExt cx="7896240" cy="4365720"/>
          </a:xfrm>
        </p:grpSpPr>
        <p:sp>
          <p:nvSpPr>
            <p:cNvPr id="310" name="Freeform 60"/>
            <p:cNvSpPr/>
            <p:nvPr/>
          </p:nvSpPr>
          <p:spPr>
            <a:xfrm>
              <a:off x="2141640" y="1989000"/>
              <a:ext cx="3633120" cy="3399840"/>
            </a:xfrm>
            <a:custGeom>
              <a:avLst/>
              <a:gdLst>
                <a:gd name="textAreaLeft" fmla="*/ 0 w 3633120"/>
                <a:gd name="textAreaRight" fmla="*/ 3633840 w 3633120"/>
                <a:gd name="textAreaTop" fmla="*/ 0 h 3399840"/>
                <a:gd name="textAreaBottom" fmla="*/ 3400560 h 3399840"/>
              </a:gdLst>
              <a:ahLst/>
              <a:rect l="textAreaLeft" t="textAreaTop" r="textAreaRight" b="textAreaBottom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11" name="Line 41"/>
            <p:cNvSpPr/>
            <p:nvPr/>
          </p:nvSpPr>
          <p:spPr>
            <a:xfrm>
              <a:off x="4419360" y="2590560"/>
              <a:ext cx="360" cy="3353040"/>
            </a:xfrm>
            <a:prstGeom prst="line">
              <a:avLst/>
            </a:prstGeom>
            <a:ln w="9525">
              <a:solidFill>
                <a:srgbClr val="000000"/>
              </a:solidFill>
              <a:prstDash val="sysDot"/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12" name="Rectangle 22"/>
            <p:cNvSpPr/>
            <p:nvPr/>
          </p:nvSpPr>
          <p:spPr>
            <a:xfrm>
              <a:off x="4303440" y="6026040"/>
              <a:ext cx="357120" cy="328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i="1" lang="de-DE" sz="1900" spc="-1" strike="noStrike">
                  <a:solidFill>
                    <a:srgbClr val="000000"/>
                  </a:solidFill>
                  <a:latin typeface="Arial"/>
                </a:rPr>
                <a:t>Q</a:t>
              </a:r>
              <a:r>
                <a:rPr b="1" lang="de-DE" sz="1900" spc="-1" strike="noStrike" baseline="-25000">
                  <a:solidFill>
                    <a:srgbClr val="000000"/>
                  </a:solidFill>
                  <a:latin typeface="Arial"/>
                </a:rPr>
                <a:t>0</a:t>
              </a:r>
              <a:r>
                <a:rPr b="1" i="1" lang="de-DE" sz="1900" spc="-1" strike="noStrike">
                  <a:solidFill>
                    <a:srgbClr val="000000"/>
                  </a:solidFill>
                  <a:latin typeface="Arial"/>
                </a:rPr>
                <a:t>*</a:t>
              </a:r>
              <a:endParaRPr b="0" lang="en-GB" sz="19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3" name="Rectangle 23"/>
            <p:cNvSpPr/>
            <p:nvPr/>
          </p:nvSpPr>
          <p:spPr>
            <a:xfrm>
              <a:off x="397440" y="3543480"/>
              <a:ext cx="1602360" cy="328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900" spc="-1" strike="noStrike">
                  <a:solidFill>
                    <a:srgbClr val="c00000"/>
                  </a:solidFill>
                  <a:latin typeface="Arial"/>
                </a:rPr>
                <a:t>Marktpreis</a:t>
              </a:r>
              <a:r>
                <a:rPr b="1" i="1" lang="de-DE" sz="1900" spc="-1" strike="noStrike">
                  <a:solidFill>
                    <a:srgbClr val="c00000"/>
                  </a:solidFill>
                  <a:latin typeface="Arial"/>
                </a:rPr>
                <a:t> p</a:t>
              </a:r>
              <a:r>
                <a:rPr b="1" lang="de-DE" sz="1900" spc="-1" strike="noStrike" baseline="-25000">
                  <a:solidFill>
                    <a:srgbClr val="c00000"/>
                  </a:solidFill>
                  <a:latin typeface="Arial"/>
                </a:rPr>
                <a:t>0</a:t>
              </a:r>
              <a:r>
                <a:rPr b="1" i="1" lang="de-DE" sz="1900" spc="-1" strike="noStrike">
                  <a:solidFill>
                    <a:srgbClr val="c00000"/>
                  </a:solidFill>
                  <a:latin typeface="Arial"/>
                </a:rPr>
                <a:t>*</a:t>
              </a:r>
              <a:endParaRPr b="0" lang="en-GB" sz="19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4" name="Rectangle 19"/>
            <p:cNvSpPr/>
            <p:nvPr/>
          </p:nvSpPr>
          <p:spPr>
            <a:xfrm>
              <a:off x="4655160" y="3581280"/>
              <a:ext cx="252360" cy="328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i="1" lang="de-DE" sz="1900" spc="-1" strike="noStrike">
                  <a:solidFill>
                    <a:srgbClr val="000000"/>
                  </a:solidFill>
                  <a:latin typeface="Arial"/>
                </a:rPr>
                <a:t>A</a:t>
              </a:r>
              <a:r>
                <a:rPr b="1" lang="de-DE" sz="1900" spc="-1" strike="noStrike" baseline="-25000">
                  <a:solidFill>
                    <a:srgbClr val="000000"/>
                  </a:solidFill>
                  <a:latin typeface="Arial"/>
                </a:rPr>
                <a:t>0</a:t>
              </a:r>
              <a:endParaRPr b="0" lang="en-GB" sz="19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5" name="Freeform 27"/>
            <p:cNvSpPr/>
            <p:nvPr/>
          </p:nvSpPr>
          <p:spPr>
            <a:xfrm>
              <a:off x="4395960" y="3651120"/>
              <a:ext cx="83520" cy="83520"/>
            </a:xfrm>
            <a:custGeom>
              <a:avLst/>
              <a:gdLst>
                <a:gd name="textAreaLeft" fmla="*/ 0 w 83520"/>
                <a:gd name="textAreaRight" fmla="*/ 84240 w 83520"/>
                <a:gd name="textAreaTop" fmla="*/ 0 h 83520"/>
                <a:gd name="textAreaBottom" fmla="*/ 84240 h 83520"/>
              </a:gdLst>
              <a:ahLst/>
              <a:rect l="textAreaLeft" t="textAreaTop" r="textAreaRight" b="textAreaBottom"/>
              <a:pathLst>
                <a:path w="106" h="106">
                  <a:moveTo>
                    <a:pt x="106" y="53"/>
                  </a:moveTo>
                  <a:lnTo>
                    <a:pt x="104" y="40"/>
                  </a:lnTo>
                  <a:lnTo>
                    <a:pt x="98" y="27"/>
                  </a:lnTo>
                  <a:lnTo>
                    <a:pt x="89" y="14"/>
                  </a:lnTo>
                  <a:lnTo>
                    <a:pt x="78" y="7"/>
                  </a:lnTo>
                  <a:lnTo>
                    <a:pt x="65" y="2"/>
                  </a:lnTo>
                  <a:lnTo>
                    <a:pt x="53" y="0"/>
                  </a:lnTo>
                  <a:lnTo>
                    <a:pt x="38" y="2"/>
                  </a:lnTo>
                  <a:lnTo>
                    <a:pt x="25" y="7"/>
                  </a:lnTo>
                  <a:lnTo>
                    <a:pt x="14" y="14"/>
                  </a:lnTo>
                  <a:lnTo>
                    <a:pt x="7" y="27"/>
                  </a:lnTo>
                  <a:lnTo>
                    <a:pt x="2" y="40"/>
                  </a:lnTo>
                  <a:lnTo>
                    <a:pt x="0" y="53"/>
                  </a:lnTo>
                  <a:lnTo>
                    <a:pt x="2" y="67"/>
                  </a:lnTo>
                  <a:lnTo>
                    <a:pt x="7" y="80"/>
                  </a:lnTo>
                  <a:lnTo>
                    <a:pt x="14" y="91"/>
                  </a:lnTo>
                  <a:lnTo>
                    <a:pt x="25" y="98"/>
                  </a:lnTo>
                  <a:lnTo>
                    <a:pt x="38" y="104"/>
                  </a:lnTo>
                  <a:lnTo>
                    <a:pt x="53" y="106"/>
                  </a:lnTo>
                  <a:lnTo>
                    <a:pt x="65" y="104"/>
                  </a:lnTo>
                  <a:lnTo>
                    <a:pt x="78" y="98"/>
                  </a:lnTo>
                  <a:lnTo>
                    <a:pt x="89" y="91"/>
                  </a:lnTo>
                  <a:lnTo>
                    <a:pt x="98" y="80"/>
                  </a:lnTo>
                  <a:lnTo>
                    <a:pt x="104" y="67"/>
                  </a:lnTo>
                  <a:lnTo>
                    <a:pt x="106" y="53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240" bIns="3924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16" name="Rectangle 37"/>
            <p:cNvSpPr/>
            <p:nvPr/>
          </p:nvSpPr>
          <p:spPr>
            <a:xfrm>
              <a:off x="5726520" y="2362320"/>
              <a:ext cx="2567160" cy="701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800" spc="-1" strike="noStrike">
                  <a:solidFill>
                    <a:srgbClr val="000000"/>
                  </a:solidFill>
                  <a:latin typeface="Arial"/>
                </a:rPr>
                <a:t>Inverse Angebotsfunktion</a:t>
              </a:r>
              <a:br>
                <a:rPr sz="1400"/>
              </a:br>
              <a:r>
                <a:rPr b="0" lang="de-DE" sz="1400" spc="-1" strike="noStrike">
                  <a:solidFill>
                    <a:srgbClr val="000000"/>
                  </a:solidFill>
                  <a:latin typeface="Arial"/>
                </a:rPr>
                <a:t>(abhängig von den</a:t>
              </a:r>
              <a:br>
                <a:rPr sz="1400"/>
              </a:br>
              <a:r>
                <a:rPr b="0" lang="de-DE" sz="1400" spc="-1" strike="noStrike">
                  <a:solidFill>
                    <a:srgbClr val="000000"/>
                  </a:solidFill>
                  <a:latin typeface="Arial"/>
                </a:rPr>
                <a:t>Grenzkosten)</a:t>
              </a:r>
              <a:endParaRPr b="0" lang="en-GB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7" name="Line 40"/>
            <p:cNvSpPr/>
            <p:nvPr/>
          </p:nvSpPr>
          <p:spPr>
            <a:xfrm flipH="1">
              <a:off x="2109600" y="3706560"/>
              <a:ext cx="2286000" cy="360"/>
            </a:xfrm>
            <a:prstGeom prst="line">
              <a:avLst/>
            </a:prstGeom>
            <a:ln>
              <a:solidFill>
                <a:srgbClr val="b9005c"/>
              </a:solidFill>
              <a:round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/>
          </p:style>
          <p:txBody>
            <a:bodyPr lIns="90000" rIns="90000" tIns="-44640" bIns="-4464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nodeType="clickEffect" fill="hold">
                      <p:stCondLst>
                        <p:cond delay="indefinite"/>
                      </p:stCondLst>
                      <p:childTnLst>
                        <p:par>
                          <p:cTn id="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7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nodeType="clickEffect" fill="hold">
                      <p:stCondLst>
                        <p:cond delay="indefinite"/>
                      </p:stCondLst>
                      <p:childTnLst>
                        <p:par>
                          <p:cTn id="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2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nodeType="clickEffect" fill="hold">
                      <p:stCondLst>
                        <p:cond delay="indefinite"/>
                      </p:stCondLst>
                      <p:childTnLst>
                        <p:par>
                          <p:cTn id="1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7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01760" cy="888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Gesetz von Angebot und Nachfrage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19" name="Picture 5" descr=""/>
          <p:cNvPicPr/>
          <p:nvPr/>
        </p:nvPicPr>
        <p:blipFill>
          <a:blip r:embed="rId1"/>
          <a:stretch/>
        </p:blipFill>
        <p:spPr>
          <a:xfrm>
            <a:off x="0" y="2363040"/>
            <a:ext cx="4691160" cy="2712240"/>
          </a:xfrm>
          <a:prstGeom prst="rect">
            <a:avLst/>
          </a:prstGeom>
          <a:ln w="0">
            <a:noFill/>
          </a:ln>
        </p:spPr>
      </p:pic>
      <p:sp>
        <p:nvSpPr>
          <p:cNvPr id="320" name="Rectangle 3"/>
          <p:cNvSpPr/>
          <p:nvPr/>
        </p:nvSpPr>
        <p:spPr>
          <a:xfrm>
            <a:off x="4582440" y="1397880"/>
            <a:ext cx="4478400" cy="413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Hauptmerkmale: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Der </a:t>
            </a: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Preis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 und die </a:t>
            </a: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Menge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 entstehen am </a:t>
            </a: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Schnittpunkt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 der Angebots- und Nachfragefunktionen.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Hier wird genau so viel verkauft wie gekauft.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Wir haben eine </a:t>
            </a: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Allokation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 zwischen Anbietenden und Verbrauchenden.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Einzelne Akteur:innen können den Preis </a:t>
            </a: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nicht beeinflussen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.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Der Preis entsteht </a:t>
            </a: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dezentral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, ohne eine zentrale Koordination des Preises.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Der Preis liegt über den Grenzkosten für alle angenommenen Anbietenden.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Der Preise liegt unter der Zahlungsbereitschaft für alle angenommenen Nachfragenden.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Wohlfahrt = Konsumentenrente + Produzentenrente 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wird maximiert.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01760" cy="888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Gesetz von Angebot und Nachfrage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22" name="Picture 5" descr=""/>
          <p:cNvPicPr/>
          <p:nvPr/>
        </p:nvPicPr>
        <p:blipFill>
          <a:blip r:embed="rId1"/>
          <a:stretch/>
        </p:blipFill>
        <p:spPr>
          <a:xfrm>
            <a:off x="0" y="2363040"/>
            <a:ext cx="4691160" cy="2712240"/>
          </a:xfrm>
          <a:prstGeom prst="rect">
            <a:avLst/>
          </a:prstGeom>
          <a:ln w="0">
            <a:noFill/>
          </a:ln>
        </p:spPr>
      </p:pic>
      <p:sp>
        <p:nvSpPr>
          <p:cNvPr id="323" name="Rectangle 3"/>
          <p:cNvSpPr/>
          <p:nvPr/>
        </p:nvSpPr>
        <p:spPr>
          <a:xfrm>
            <a:off x="4979520" y="2095920"/>
            <a:ext cx="4071240" cy="391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Begriffe und Abkürzungen: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MCP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= Market Clearing Price = markträumender Preis, 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p</a:t>
            </a:r>
            <a:r>
              <a:rPr b="0" lang="de-DE" sz="1800" spc="-1" strike="noStrike" baseline="-25000">
                <a:solidFill>
                  <a:schemeClr val="dk1"/>
                </a:solidFill>
                <a:latin typeface="Arial"/>
              </a:rPr>
              <a:t>0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*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MCV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= Market Clearing Volume = markträumende Menge, 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Q</a:t>
            </a:r>
            <a:r>
              <a:rPr b="0" lang="de-DE" sz="1800" spc="-1" strike="noStrike" baseline="-25000">
                <a:solidFill>
                  <a:schemeClr val="dk1"/>
                </a:solidFill>
                <a:latin typeface="Arial"/>
              </a:rPr>
              <a:t>0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*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KR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= Konsumentenrente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PR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= Produzentenrente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Wohlfahrt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= KR + PR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01760" cy="888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Angebot und Nachfrage: Beispiel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5" name="Rectangle 3"/>
          <p:cNvSpPr/>
          <p:nvPr/>
        </p:nvSpPr>
        <p:spPr>
          <a:xfrm>
            <a:off x="906480" y="1898640"/>
            <a:ext cx="7540560" cy="391824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Freeform 16383"/>
          <p:cNvSpPr/>
          <p:nvPr/>
        </p:nvSpPr>
        <p:spPr>
          <a:xfrm>
            <a:off x="6359760" y="3020760"/>
            <a:ext cx="1134360" cy="1119240"/>
          </a:xfrm>
          <a:custGeom>
            <a:avLst/>
            <a:gdLst>
              <a:gd name="textAreaLeft" fmla="*/ 0 w 1134360"/>
              <a:gd name="textAreaRight" fmla="*/ 1135080 w 1134360"/>
              <a:gd name="textAreaTop" fmla="*/ 0 h 1119240"/>
              <a:gd name="textAreaBottom" fmla="*/ 1119960 h 1119240"/>
            </a:gdLst>
            <a:ahLst/>
            <a:rect l="textAreaLeft" t="textAreaTop" r="textAreaRight" b="textAreaBottom"/>
            <a:pathLst>
              <a:path w="1140432" h="1119883">
                <a:moveTo>
                  <a:pt x="1140432" y="0"/>
                </a:moveTo>
                <a:lnTo>
                  <a:pt x="1140432" y="1119883"/>
                </a:lnTo>
                <a:lnTo>
                  <a:pt x="0" y="1119883"/>
                </a:lnTo>
                <a:lnTo>
                  <a:pt x="0" y="924674"/>
                </a:lnTo>
                <a:lnTo>
                  <a:pt x="616450" y="534256"/>
                </a:lnTo>
                <a:lnTo>
                  <a:pt x="934949" y="195209"/>
                </a:lnTo>
                <a:lnTo>
                  <a:pt x="1140432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27" name="Freeform 2"/>
          <p:cNvSpPr/>
          <p:nvPr/>
        </p:nvSpPr>
        <p:spPr>
          <a:xfrm>
            <a:off x="3440880" y="1869480"/>
            <a:ext cx="1108800" cy="2197800"/>
          </a:xfrm>
          <a:custGeom>
            <a:avLst/>
            <a:gdLst>
              <a:gd name="textAreaLeft" fmla="*/ 0 w 1108800"/>
              <a:gd name="textAreaRight" fmla="*/ 1109520 w 1108800"/>
              <a:gd name="textAreaTop" fmla="*/ 0 h 2197800"/>
              <a:gd name="textAreaBottom" fmla="*/ 2198520 h 2197800"/>
            </a:gdLst>
            <a:ahLst/>
            <a:rect l="textAreaLeft" t="textAreaTop" r="textAreaRight" b="textAreaBottom"/>
            <a:pathLst>
              <a:path w="1109609" h="2198670">
                <a:moveTo>
                  <a:pt x="0" y="0"/>
                </a:moveTo>
                <a:lnTo>
                  <a:pt x="287676" y="0"/>
                </a:lnTo>
                <a:lnTo>
                  <a:pt x="513708" y="410966"/>
                </a:lnTo>
                <a:lnTo>
                  <a:pt x="1109609" y="1068512"/>
                </a:lnTo>
                <a:lnTo>
                  <a:pt x="1109609" y="2198670"/>
                </a:lnTo>
                <a:lnTo>
                  <a:pt x="20548" y="219867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28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01760" cy="888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Wohlfahrt, Nutzen und Kosten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29" name="Group 67"/>
          <p:cNvGrpSpPr/>
          <p:nvPr/>
        </p:nvGrpSpPr>
        <p:grpSpPr>
          <a:xfrm>
            <a:off x="750240" y="1892160"/>
            <a:ext cx="1117080" cy="1071720"/>
            <a:chOff x="750240" y="1892160"/>
            <a:chExt cx="1117080" cy="1071720"/>
          </a:xfrm>
        </p:grpSpPr>
        <p:sp>
          <p:nvSpPr>
            <p:cNvPr id="330" name="Freeform 63"/>
            <p:cNvSpPr/>
            <p:nvPr/>
          </p:nvSpPr>
          <p:spPr>
            <a:xfrm>
              <a:off x="750240" y="1892160"/>
              <a:ext cx="1117080" cy="1071720"/>
            </a:xfrm>
            <a:custGeom>
              <a:avLst/>
              <a:gdLst>
                <a:gd name="textAreaLeft" fmla="*/ 0 w 1117080"/>
                <a:gd name="textAreaRight" fmla="*/ 1117800 w 1117080"/>
                <a:gd name="textAreaTop" fmla="*/ 0 h 1071720"/>
                <a:gd name="textAreaBottom" fmla="*/ 1072440 h 1071720"/>
              </a:gdLst>
              <a:ahLst/>
              <a:rect l="textAreaLeft" t="textAreaTop" r="textAreaRight" b="textAreaBottom"/>
              <a:pathLst>
                <a:path w="1451" h="1270">
                  <a:moveTo>
                    <a:pt x="45" y="1270"/>
                  </a:moveTo>
                  <a:lnTo>
                    <a:pt x="1451" y="1270"/>
                  </a:lnTo>
                  <a:lnTo>
                    <a:pt x="862" y="681"/>
                  </a:lnTo>
                  <a:lnTo>
                    <a:pt x="363" y="0"/>
                  </a:lnTo>
                  <a:lnTo>
                    <a:pt x="0" y="0"/>
                  </a:lnTo>
                  <a:lnTo>
                    <a:pt x="0" y="1270"/>
                  </a:lnTo>
                </a:path>
              </a:pathLst>
            </a:custGeom>
            <a:solidFill>
              <a:srgbClr val="ffff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31" name="Rectangle 61"/>
            <p:cNvSpPr/>
            <p:nvPr/>
          </p:nvSpPr>
          <p:spPr>
            <a:xfrm>
              <a:off x="959760" y="2428560"/>
              <a:ext cx="453960" cy="457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000" spc="-1" strike="noStrike">
                  <a:solidFill>
                    <a:srgbClr val="000000"/>
                  </a:solidFill>
                  <a:latin typeface="Arial"/>
                </a:rPr>
                <a:t>Konsu-menten-rente</a:t>
              </a:r>
              <a:endParaRPr b="0" lang="en-GB" sz="10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332" name="Group 68"/>
          <p:cNvGrpSpPr/>
          <p:nvPr/>
        </p:nvGrpSpPr>
        <p:grpSpPr>
          <a:xfrm>
            <a:off x="750240" y="2964960"/>
            <a:ext cx="1082520" cy="880920"/>
            <a:chOff x="750240" y="2964960"/>
            <a:chExt cx="1082520" cy="880920"/>
          </a:xfrm>
        </p:grpSpPr>
        <p:sp>
          <p:nvSpPr>
            <p:cNvPr id="333" name="Freeform 64"/>
            <p:cNvSpPr/>
            <p:nvPr/>
          </p:nvSpPr>
          <p:spPr>
            <a:xfrm>
              <a:off x="750240" y="2964960"/>
              <a:ext cx="1082520" cy="880920"/>
            </a:xfrm>
            <a:custGeom>
              <a:avLst/>
              <a:gdLst>
                <a:gd name="textAreaLeft" fmla="*/ 0 w 1082520"/>
                <a:gd name="textAreaRight" fmla="*/ 1083240 w 1082520"/>
                <a:gd name="textAreaTop" fmla="*/ 0 h 880920"/>
                <a:gd name="textAreaBottom" fmla="*/ 881640 h 880920"/>
              </a:gdLst>
              <a:ahLst/>
              <a:rect l="textAreaLeft" t="textAreaTop" r="textAreaRight" b="textAreaBottom"/>
              <a:pathLst>
                <a:path w="1406" h="1044">
                  <a:moveTo>
                    <a:pt x="0" y="0"/>
                  </a:moveTo>
                  <a:lnTo>
                    <a:pt x="1406" y="0"/>
                  </a:lnTo>
                  <a:lnTo>
                    <a:pt x="1134" y="273"/>
                  </a:lnTo>
                  <a:lnTo>
                    <a:pt x="862" y="545"/>
                  </a:lnTo>
                  <a:lnTo>
                    <a:pt x="363" y="862"/>
                  </a:lnTo>
                  <a:lnTo>
                    <a:pt x="0" y="10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ffb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34" name="Rectangle 62"/>
            <p:cNvSpPr/>
            <p:nvPr/>
          </p:nvSpPr>
          <p:spPr>
            <a:xfrm>
              <a:off x="959760" y="3041640"/>
              <a:ext cx="453960" cy="457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000" spc="-1" strike="noStrike">
                  <a:solidFill>
                    <a:srgbClr val="000000"/>
                  </a:solidFill>
                  <a:latin typeface="Arial"/>
                </a:rPr>
                <a:t>Produ-zenten-rente</a:t>
              </a:r>
              <a:endParaRPr b="0" lang="en-GB" sz="10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335" name="Freeform 58"/>
          <p:cNvSpPr/>
          <p:nvPr/>
        </p:nvSpPr>
        <p:spPr>
          <a:xfrm>
            <a:off x="980640" y="1806840"/>
            <a:ext cx="1581480" cy="1785240"/>
          </a:xfrm>
          <a:custGeom>
            <a:avLst/>
            <a:gdLst>
              <a:gd name="textAreaLeft" fmla="*/ 0 w 1581480"/>
              <a:gd name="textAreaRight" fmla="*/ 1582200 w 1581480"/>
              <a:gd name="textAreaTop" fmla="*/ 0 h 1785240"/>
              <a:gd name="textAreaBottom" fmla="*/ 1785960 h 1785240"/>
            </a:gdLst>
            <a:ahLst/>
            <a:rect l="textAreaLeft" t="textAreaTop" r="textAreaRight" b="textAreaBottom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36" name="Line 15"/>
          <p:cNvSpPr/>
          <p:nvPr/>
        </p:nvSpPr>
        <p:spPr>
          <a:xfrm>
            <a:off x="1873440" y="2952720"/>
            <a:ext cx="720" cy="15120"/>
          </a:xfrm>
          <a:prstGeom prst="line">
            <a:avLst/>
          </a:prstGeom>
          <a:ln w="7938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9880" bIns="-298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37" name="Freeform 17"/>
          <p:cNvSpPr/>
          <p:nvPr/>
        </p:nvSpPr>
        <p:spPr>
          <a:xfrm>
            <a:off x="1893600" y="2958120"/>
            <a:ext cx="360" cy="1800"/>
          </a:xfrm>
          <a:custGeom>
            <a:avLst/>
            <a:gdLst>
              <a:gd name="textAreaLeft" fmla="*/ 0 w 360"/>
              <a:gd name="textAreaRight" fmla="*/ 1440 w 360"/>
              <a:gd name="textAreaTop" fmla="*/ 0 h 1800"/>
              <a:gd name="textAreaBottom" fmla="*/ 2520 h 1800"/>
            </a:gdLst>
            <a:ahLst/>
            <a:rect l="textAreaLeft" t="textAreaTop" r="textAreaRight" b="textAreaBottom"/>
            <a:pathLst>
              <a:path w="1588" h="8">
                <a:moveTo>
                  <a:pt x="0" y="0"/>
                </a:move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2480" bIns="-4248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38" name="Line 56"/>
          <p:cNvSpPr/>
          <p:nvPr/>
        </p:nvSpPr>
        <p:spPr>
          <a:xfrm flipV="1">
            <a:off x="754560" y="4047840"/>
            <a:ext cx="1896120" cy="20520"/>
          </a:xfrm>
          <a:prstGeom prst="line">
            <a:avLst/>
          </a:prstGeom>
          <a:ln w="381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24480" bIns="-2448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39" name="Line 57"/>
          <p:cNvSpPr/>
          <p:nvPr/>
        </p:nvSpPr>
        <p:spPr>
          <a:xfrm flipV="1">
            <a:off x="754560" y="1879560"/>
            <a:ext cx="360" cy="2188800"/>
          </a:xfrm>
          <a:prstGeom prst="line">
            <a:avLst/>
          </a:prstGeom>
          <a:ln w="381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grpSp>
        <p:nvGrpSpPr>
          <p:cNvPr id="340" name="Group 70"/>
          <p:cNvGrpSpPr/>
          <p:nvPr/>
        </p:nvGrpSpPr>
        <p:grpSpPr>
          <a:xfrm>
            <a:off x="743040" y="2045880"/>
            <a:ext cx="1778400" cy="1808280"/>
            <a:chOff x="743040" y="2045880"/>
            <a:chExt cx="1778400" cy="1808280"/>
          </a:xfrm>
        </p:grpSpPr>
        <p:sp>
          <p:nvSpPr>
            <p:cNvPr id="341" name="Freeform 60"/>
            <p:cNvSpPr/>
            <p:nvPr/>
          </p:nvSpPr>
          <p:spPr>
            <a:xfrm>
              <a:off x="758880" y="2045880"/>
              <a:ext cx="1762560" cy="1808280"/>
            </a:xfrm>
            <a:custGeom>
              <a:avLst/>
              <a:gdLst>
                <a:gd name="textAreaLeft" fmla="*/ 0 w 1762560"/>
                <a:gd name="textAreaRight" fmla="*/ 1763280 w 1762560"/>
                <a:gd name="textAreaTop" fmla="*/ 0 h 1808280"/>
                <a:gd name="textAreaBottom" fmla="*/ 1809000 h 1808280"/>
              </a:gdLst>
              <a:ahLst/>
              <a:rect l="textAreaLeft" t="textAreaTop" r="textAreaRight" b="textAreaBottom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42" name="Freeform 27"/>
            <p:cNvSpPr/>
            <p:nvPr/>
          </p:nvSpPr>
          <p:spPr>
            <a:xfrm>
              <a:off x="1852560" y="2930040"/>
              <a:ext cx="39960" cy="43920"/>
            </a:xfrm>
            <a:custGeom>
              <a:avLst/>
              <a:gdLst>
                <a:gd name="textAreaLeft" fmla="*/ 0 w 39960"/>
                <a:gd name="textAreaRight" fmla="*/ 40680 w 39960"/>
                <a:gd name="textAreaTop" fmla="*/ 0 h 43920"/>
                <a:gd name="textAreaBottom" fmla="*/ 44640 h 43920"/>
              </a:gdLst>
              <a:ahLst/>
              <a:rect l="textAreaLeft" t="textAreaTop" r="textAreaRight" b="textAreaBottom"/>
              <a:pathLst>
                <a:path w="106" h="106">
                  <a:moveTo>
                    <a:pt x="106" y="53"/>
                  </a:moveTo>
                  <a:lnTo>
                    <a:pt x="104" y="40"/>
                  </a:lnTo>
                  <a:lnTo>
                    <a:pt x="98" y="27"/>
                  </a:lnTo>
                  <a:lnTo>
                    <a:pt x="89" y="14"/>
                  </a:lnTo>
                  <a:lnTo>
                    <a:pt x="78" y="7"/>
                  </a:lnTo>
                  <a:lnTo>
                    <a:pt x="65" y="2"/>
                  </a:lnTo>
                  <a:lnTo>
                    <a:pt x="53" y="0"/>
                  </a:lnTo>
                  <a:lnTo>
                    <a:pt x="38" y="2"/>
                  </a:lnTo>
                  <a:lnTo>
                    <a:pt x="25" y="7"/>
                  </a:lnTo>
                  <a:lnTo>
                    <a:pt x="14" y="14"/>
                  </a:lnTo>
                  <a:lnTo>
                    <a:pt x="7" y="27"/>
                  </a:lnTo>
                  <a:lnTo>
                    <a:pt x="2" y="40"/>
                  </a:lnTo>
                  <a:lnTo>
                    <a:pt x="0" y="53"/>
                  </a:lnTo>
                  <a:lnTo>
                    <a:pt x="2" y="67"/>
                  </a:lnTo>
                  <a:lnTo>
                    <a:pt x="7" y="80"/>
                  </a:lnTo>
                  <a:lnTo>
                    <a:pt x="14" y="91"/>
                  </a:lnTo>
                  <a:lnTo>
                    <a:pt x="25" y="98"/>
                  </a:lnTo>
                  <a:lnTo>
                    <a:pt x="38" y="104"/>
                  </a:lnTo>
                  <a:lnTo>
                    <a:pt x="53" y="106"/>
                  </a:lnTo>
                  <a:lnTo>
                    <a:pt x="65" y="104"/>
                  </a:lnTo>
                  <a:lnTo>
                    <a:pt x="78" y="98"/>
                  </a:lnTo>
                  <a:lnTo>
                    <a:pt x="89" y="91"/>
                  </a:lnTo>
                  <a:lnTo>
                    <a:pt x="98" y="80"/>
                  </a:lnTo>
                  <a:lnTo>
                    <a:pt x="104" y="67"/>
                  </a:lnTo>
                  <a:lnTo>
                    <a:pt x="106" y="53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" bIns="-36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43" name="Line 40"/>
            <p:cNvSpPr/>
            <p:nvPr/>
          </p:nvSpPr>
          <p:spPr>
            <a:xfrm flipH="1">
              <a:off x="743040" y="2959560"/>
              <a:ext cx="1109520" cy="360"/>
            </a:xfrm>
            <a:prstGeom prst="line">
              <a:avLst/>
            </a:prstGeom>
            <a:ln>
              <a:solidFill>
                <a:srgbClr val="b9005c"/>
              </a:solidFill>
              <a:round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/>
          </p:style>
          <p:txBody>
            <a:bodyPr lIns="90000" rIns="90000" tIns="-44640" bIns="-4464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Times New Roman"/>
              </a:endParaRPr>
            </a:p>
          </p:txBody>
        </p:sp>
      </p:grpSp>
      <p:sp>
        <p:nvSpPr>
          <p:cNvPr id="344" name="Line 15"/>
          <p:cNvSpPr/>
          <p:nvPr/>
        </p:nvSpPr>
        <p:spPr>
          <a:xfrm>
            <a:off x="7474680" y="3038040"/>
            <a:ext cx="720" cy="15120"/>
          </a:xfrm>
          <a:prstGeom prst="line">
            <a:avLst/>
          </a:prstGeom>
          <a:ln w="7938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9880" bIns="-298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45" name="Freeform 17"/>
          <p:cNvSpPr/>
          <p:nvPr/>
        </p:nvSpPr>
        <p:spPr>
          <a:xfrm>
            <a:off x="7494840" y="3043440"/>
            <a:ext cx="360" cy="1800"/>
          </a:xfrm>
          <a:custGeom>
            <a:avLst/>
            <a:gdLst>
              <a:gd name="textAreaLeft" fmla="*/ 0 w 360"/>
              <a:gd name="textAreaRight" fmla="*/ 1440 w 360"/>
              <a:gd name="textAreaTop" fmla="*/ 0 h 1800"/>
              <a:gd name="textAreaBottom" fmla="*/ 2520 h 1800"/>
            </a:gdLst>
            <a:ahLst/>
            <a:rect l="textAreaLeft" t="textAreaTop" r="textAreaRight" b="textAreaBottom"/>
            <a:pathLst>
              <a:path w="1588" h="8">
                <a:moveTo>
                  <a:pt x="0" y="0"/>
                </a:move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2480" bIns="-4248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46" name="Line 56"/>
          <p:cNvSpPr/>
          <p:nvPr/>
        </p:nvSpPr>
        <p:spPr>
          <a:xfrm>
            <a:off x="6356160" y="4153680"/>
            <a:ext cx="1996560" cy="360"/>
          </a:xfrm>
          <a:prstGeom prst="line">
            <a:avLst/>
          </a:prstGeom>
          <a:ln w="381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47" name="Line 57"/>
          <p:cNvSpPr/>
          <p:nvPr/>
        </p:nvSpPr>
        <p:spPr>
          <a:xfrm flipV="1">
            <a:off x="6356160" y="1964880"/>
            <a:ext cx="360" cy="2188800"/>
          </a:xfrm>
          <a:prstGeom prst="line">
            <a:avLst/>
          </a:prstGeom>
          <a:ln w="381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48" name="Freeform 60"/>
          <p:cNvSpPr/>
          <p:nvPr/>
        </p:nvSpPr>
        <p:spPr>
          <a:xfrm>
            <a:off x="6360120" y="2131200"/>
            <a:ext cx="1762560" cy="1808280"/>
          </a:xfrm>
          <a:custGeom>
            <a:avLst/>
            <a:gdLst>
              <a:gd name="textAreaLeft" fmla="*/ 0 w 1762560"/>
              <a:gd name="textAreaRight" fmla="*/ 1763280 w 1762560"/>
              <a:gd name="textAreaTop" fmla="*/ 0 h 1808280"/>
              <a:gd name="textAreaBottom" fmla="*/ 1809000 h 1808280"/>
            </a:gdLst>
            <a:ahLst/>
            <a:rect l="textAreaLeft" t="textAreaTop" r="textAreaRight" b="textAreaBottom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49" name="Freeform 58"/>
          <p:cNvSpPr/>
          <p:nvPr/>
        </p:nvSpPr>
        <p:spPr>
          <a:xfrm>
            <a:off x="3678120" y="1809720"/>
            <a:ext cx="1581480" cy="1785240"/>
          </a:xfrm>
          <a:custGeom>
            <a:avLst/>
            <a:gdLst>
              <a:gd name="textAreaLeft" fmla="*/ 0 w 1581480"/>
              <a:gd name="textAreaRight" fmla="*/ 1582200 w 1581480"/>
              <a:gd name="textAreaTop" fmla="*/ 0 h 1785240"/>
              <a:gd name="textAreaBottom" fmla="*/ 1785960 h 1785240"/>
            </a:gdLst>
            <a:ahLst/>
            <a:rect l="textAreaLeft" t="textAreaTop" r="textAreaRight" b="textAreaBottom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50" name="Line 15"/>
          <p:cNvSpPr/>
          <p:nvPr/>
        </p:nvSpPr>
        <p:spPr>
          <a:xfrm>
            <a:off x="4570920" y="2955240"/>
            <a:ext cx="720" cy="15480"/>
          </a:xfrm>
          <a:prstGeom prst="line">
            <a:avLst/>
          </a:prstGeom>
          <a:ln w="7938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9520" bIns="-2952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51" name="Freeform 17"/>
          <p:cNvSpPr/>
          <p:nvPr/>
        </p:nvSpPr>
        <p:spPr>
          <a:xfrm>
            <a:off x="4591080" y="2960640"/>
            <a:ext cx="360" cy="1800"/>
          </a:xfrm>
          <a:custGeom>
            <a:avLst/>
            <a:gdLst>
              <a:gd name="textAreaLeft" fmla="*/ 0 w 360"/>
              <a:gd name="textAreaRight" fmla="*/ 1440 w 360"/>
              <a:gd name="textAreaTop" fmla="*/ 0 h 1800"/>
              <a:gd name="textAreaBottom" fmla="*/ 2520 h 1800"/>
            </a:gdLst>
            <a:ahLst/>
            <a:rect l="textAreaLeft" t="textAreaTop" r="textAreaRight" b="textAreaBottom"/>
            <a:pathLst>
              <a:path w="1588" h="8">
                <a:moveTo>
                  <a:pt x="0" y="0"/>
                </a:move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2480" bIns="-4248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52" name="Line 56"/>
          <p:cNvSpPr/>
          <p:nvPr/>
        </p:nvSpPr>
        <p:spPr>
          <a:xfrm>
            <a:off x="3452400" y="4070880"/>
            <a:ext cx="1913400" cy="360"/>
          </a:xfrm>
          <a:prstGeom prst="line">
            <a:avLst/>
          </a:prstGeom>
          <a:ln w="381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53" name="Line 57"/>
          <p:cNvSpPr/>
          <p:nvPr/>
        </p:nvSpPr>
        <p:spPr>
          <a:xfrm flipV="1">
            <a:off x="3452400" y="1882080"/>
            <a:ext cx="360" cy="2188800"/>
          </a:xfrm>
          <a:prstGeom prst="line">
            <a:avLst/>
          </a:prstGeom>
          <a:ln w="381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54" name="Freeform 16388"/>
          <p:cNvSpPr/>
          <p:nvPr/>
        </p:nvSpPr>
        <p:spPr>
          <a:xfrm>
            <a:off x="1869840" y="2948760"/>
            <a:ext cx="360" cy="1098720"/>
          </a:xfrm>
          <a:custGeom>
            <a:avLst/>
            <a:gdLst>
              <a:gd name="textAreaLeft" fmla="*/ 0 w 360"/>
              <a:gd name="textAreaRight" fmla="*/ 1440 w 360"/>
              <a:gd name="textAreaTop" fmla="*/ 0 h 1098720"/>
              <a:gd name="textAreaBottom" fmla="*/ 1099440 h 1098720"/>
            </a:gdLst>
            <a:ahLst/>
            <a:rect l="textAreaLeft" t="textAreaTop" r="textAreaRight" b="textAreaBottom"/>
            <a:pathLst>
              <a:path w="0" h="1099335">
                <a:moveTo>
                  <a:pt x="0" y="0"/>
                </a:moveTo>
                <a:lnTo>
                  <a:pt x="0" y="1099335"/>
                </a:lnTo>
                <a:lnTo>
                  <a:pt x="0" y="1099335"/>
                </a:lnTo>
              </a:path>
            </a:pathLst>
          </a:custGeom>
          <a:noFill/>
          <a:ln w="9525">
            <a:solidFill>
              <a:srgbClr val="000000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55" name="Freeform 79"/>
          <p:cNvSpPr/>
          <p:nvPr/>
        </p:nvSpPr>
        <p:spPr>
          <a:xfrm>
            <a:off x="7474680" y="3035880"/>
            <a:ext cx="360" cy="1098720"/>
          </a:xfrm>
          <a:custGeom>
            <a:avLst/>
            <a:gdLst>
              <a:gd name="textAreaLeft" fmla="*/ 0 w 360"/>
              <a:gd name="textAreaRight" fmla="*/ 1440 w 360"/>
              <a:gd name="textAreaTop" fmla="*/ 0 h 1098720"/>
              <a:gd name="textAreaBottom" fmla="*/ 1099440 h 1098720"/>
            </a:gdLst>
            <a:ahLst/>
            <a:rect l="textAreaLeft" t="textAreaTop" r="textAreaRight" b="textAreaBottom"/>
            <a:pathLst>
              <a:path w="0" h="1099335">
                <a:moveTo>
                  <a:pt x="0" y="0"/>
                </a:moveTo>
                <a:lnTo>
                  <a:pt x="0" y="1099335"/>
                </a:lnTo>
                <a:lnTo>
                  <a:pt x="0" y="1099335"/>
                </a:lnTo>
              </a:path>
            </a:pathLst>
          </a:custGeom>
          <a:noFill/>
          <a:ln w="9525">
            <a:solidFill>
              <a:srgbClr val="000000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56" name="Freeform 80"/>
          <p:cNvSpPr/>
          <p:nvPr/>
        </p:nvSpPr>
        <p:spPr>
          <a:xfrm flipH="1">
            <a:off x="4490640" y="2963160"/>
            <a:ext cx="45000" cy="1098720"/>
          </a:xfrm>
          <a:custGeom>
            <a:avLst/>
            <a:gdLst>
              <a:gd name="textAreaLeft" fmla="*/ 360 w 45000"/>
              <a:gd name="textAreaRight" fmla="*/ 46080 w 45000"/>
              <a:gd name="textAreaTop" fmla="*/ 0 h 1098720"/>
              <a:gd name="textAreaBottom" fmla="*/ 1099440 h 1098720"/>
            </a:gdLst>
            <a:ahLst/>
            <a:rect l="textAreaLeft" t="textAreaTop" r="textAreaRight" b="textAreaBottom"/>
            <a:pathLst>
              <a:path w="0" h="1099335">
                <a:moveTo>
                  <a:pt x="0" y="0"/>
                </a:moveTo>
                <a:lnTo>
                  <a:pt x="0" y="1099335"/>
                </a:lnTo>
                <a:lnTo>
                  <a:pt x="0" y="1099335"/>
                </a:lnTo>
              </a:path>
            </a:pathLst>
          </a:custGeom>
          <a:noFill/>
          <a:ln w="9525">
            <a:solidFill>
              <a:srgbClr val="000000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57" name="TextBox 83"/>
          <p:cNvSpPr/>
          <p:nvPr/>
        </p:nvSpPr>
        <p:spPr>
          <a:xfrm>
            <a:off x="959760" y="4540680"/>
            <a:ext cx="7795440" cy="170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Wohlfahrt            =               Nutzen                   -       variable Kosten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NB: </a:t>
            </a: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Variable Kosten 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sind Kosten, die von der produzierten Menge abhängen.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title"/>
          </p:nvPr>
        </p:nvSpPr>
        <p:spPr>
          <a:xfrm>
            <a:off x="1705680" y="380880"/>
            <a:ext cx="6904440" cy="888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Preisbildung als Gleichgewicht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9" name="Rectangle 22"/>
          <p:cNvSpPr/>
          <p:nvPr/>
        </p:nvSpPr>
        <p:spPr>
          <a:xfrm>
            <a:off x="7170480" y="7569360"/>
            <a:ext cx="135720" cy="90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Q</a:t>
            </a:r>
            <a:r>
              <a:rPr b="1" lang="de-DE" sz="1900" spc="-1" strike="noStrike" baseline="-25000">
                <a:solidFill>
                  <a:srgbClr val="000000"/>
                </a:solidFill>
                <a:latin typeface="Arial"/>
              </a:rPr>
              <a:t>0</a:t>
            </a: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*</a:t>
            </a:r>
            <a:endParaRPr b="0" lang="en-GB" sz="1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0" name="TextBox 17"/>
          <p:cNvSpPr/>
          <p:nvPr/>
        </p:nvSpPr>
        <p:spPr>
          <a:xfrm>
            <a:off x="814320" y="1455840"/>
            <a:ext cx="7795440" cy="255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Oft wird die Preisbildung als </a:t>
            </a: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„Gleichgewicht“ 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bezeichnet, weil die „Kräfte“ (Angebot und Nachfrage) gleich sind.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Ein </a:t>
            </a: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stabiles Gleichgewicht 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wird in der Physik als „Zustand, der stabil gegenüber Störungen ist,“ definiert. </a:t>
            </a: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Negatives Feedback: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bei Störung kehrt zum originalen Zustand zurück.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In der Wirtschaftswissenschaften: „Marktakteure haben keine Veranlassung, ihr Marktverhalten zu ändern, weil sie sich optimal an die relevanten Marktdaten angepasst haben“.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61" name="Picture 1" descr=""/>
          <p:cNvPicPr/>
          <p:nvPr/>
        </p:nvPicPr>
        <p:blipFill>
          <a:blip r:embed="rId1"/>
          <a:stretch/>
        </p:blipFill>
        <p:spPr>
          <a:xfrm>
            <a:off x="5926680" y="3790080"/>
            <a:ext cx="2265120" cy="2265120"/>
          </a:xfrm>
          <a:prstGeom prst="rect">
            <a:avLst/>
          </a:prstGeom>
          <a:ln w="0">
            <a:noFill/>
          </a:ln>
        </p:spPr>
      </p:pic>
      <p:pic>
        <p:nvPicPr>
          <p:cNvPr id="362" name="Picture 2" descr=""/>
          <p:cNvPicPr/>
          <p:nvPr/>
        </p:nvPicPr>
        <p:blipFill>
          <a:blip r:embed="rId2"/>
          <a:stretch/>
        </p:blipFill>
        <p:spPr>
          <a:xfrm>
            <a:off x="1212480" y="3790080"/>
            <a:ext cx="3113280" cy="2310840"/>
          </a:xfrm>
          <a:prstGeom prst="rect">
            <a:avLst/>
          </a:prstGeom>
          <a:ln w="0">
            <a:noFill/>
          </a:ln>
        </p:spPr>
      </p:pic>
      <p:sp>
        <p:nvSpPr>
          <p:cNvPr id="363" name="TextBox 16"/>
          <p:cNvSpPr/>
          <p:nvPr/>
        </p:nvSpPr>
        <p:spPr>
          <a:xfrm>
            <a:off x="1212480" y="6090120"/>
            <a:ext cx="38214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in der Mitte: stabiles Gleichgewicht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4" name="TextBox 18"/>
          <p:cNvSpPr/>
          <p:nvPr/>
        </p:nvSpPr>
        <p:spPr>
          <a:xfrm>
            <a:off x="5690880" y="6090120"/>
            <a:ext cx="38214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instabiles Gleichgewicht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title"/>
          </p:nvPr>
        </p:nvSpPr>
        <p:spPr>
          <a:xfrm>
            <a:off x="1705680" y="380880"/>
            <a:ext cx="6904440" cy="888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Die Rolle von Wettbewerb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6" name="Rectangle 22"/>
          <p:cNvSpPr/>
          <p:nvPr/>
        </p:nvSpPr>
        <p:spPr>
          <a:xfrm>
            <a:off x="7170480" y="7569360"/>
            <a:ext cx="135720" cy="90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Q</a:t>
            </a:r>
            <a:r>
              <a:rPr b="1" lang="de-DE" sz="1900" spc="-1" strike="noStrike" baseline="-25000">
                <a:solidFill>
                  <a:srgbClr val="000000"/>
                </a:solidFill>
                <a:latin typeface="Arial"/>
              </a:rPr>
              <a:t>0</a:t>
            </a: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*</a:t>
            </a:r>
            <a:endParaRPr b="0" lang="en-GB" sz="1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7" name="TextBox 17"/>
          <p:cNvSpPr/>
          <p:nvPr/>
        </p:nvSpPr>
        <p:spPr>
          <a:xfrm>
            <a:off x="814320" y="1455840"/>
            <a:ext cx="7795440" cy="17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Die Konkurrenz um die Gunst der Nachfragenden schafft </a:t>
            </a: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Anreize, die Preise zu senken und Produkte zu verbessern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, ansonsten wird man vom Markt nicht angenommen. Firmen müssen ständig kostengünstigere Produktionsmethoden finden =&gt; </a:t>
            </a: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Anreize für Innovation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. Der Wettbewerb kann weltverändernde Dynamiken entfesseln.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68" name="Picture 3" descr=""/>
          <p:cNvPicPr/>
          <p:nvPr/>
        </p:nvPicPr>
        <p:blipFill>
          <a:blip r:embed="rId1"/>
          <a:stretch/>
        </p:blipFill>
        <p:spPr>
          <a:xfrm>
            <a:off x="1980000" y="3060000"/>
            <a:ext cx="5900760" cy="3463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Freeform 58"/>
          <p:cNvSpPr/>
          <p:nvPr/>
        </p:nvSpPr>
        <p:spPr>
          <a:xfrm>
            <a:off x="4892040" y="1478520"/>
            <a:ext cx="1271520" cy="4311720"/>
          </a:xfrm>
          <a:custGeom>
            <a:avLst/>
            <a:gdLst>
              <a:gd name="textAreaLeft" fmla="*/ 0 w 1271520"/>
              <a:gd name="textAreaRight" fmla="*/ 1272240 w 1271520"/>
              <a:gd name="textAreaTop" fmla="*/ 0 h 4311720"/>
              <a:gd name="textAreaBottom" fmla="*/ 4312440 h 4311720"/>
            </a:gdLst>
            <a:ahLst/>
            <a:rect l="textAreaLeft" t="textAreaTop" r="textAreaRight" b="textAreaBottom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70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01760" cy="888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Beispiele: Salz, Wasser, Mehl, usw.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1" name="Rectangle 20"/>
          <p:cNvSpPr/>
          <p:nvPr/>
        </p:nvSpPr>
        <p:spPr>
          <a:xfrm>
            <a:off x="1333440" y="1844640"/>
            <a:ext cx="780480" cy="27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Preis </a:t>
            </a:r>
            <a:r>
              <a:rPr b="0" i="1" lang="de-DE" sz="1800" spc="-1" strike="noStrike">
                <a:solidFill>
                  <a:srgbClr val="000000"/>
                </a:solidFill>
                <a:latin typeface="Arial"/>
              </a:rPr>
              <a:t>p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2" name="Rectangle 21"/>
          <p:cNvSpPr/>
          <p:nvPr/>
        </p:nvSpPr>
        <p:spPr>
          <a:xfrm>
            <a:off x="7238880" y="6019920"/>
            <a:ext cx="939240" cy="27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Menge </a:t>
            </a:r>
            <a:r>
              <a:rPr b="0" i="1" lang="de-DE" sz="1800" spc="-1" strike="noStrike">
                <a:solidFill>
                  <a:srgbClr val="000000"/>
                </a:solidFill>
                <a:latin typeface="Arial"/>
              </a:rPr>
              <a:t>Q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3" name="Line 56"/>
          <p:cNvSpPr/>
          <p:nvPr/>
        </p:nvSpPr>
        <p:spPr>
          <a:xfrm>
            <a:off x="2133360" y="5790960"/>
            <a:ext cx="6172200" cy="360"/>
          </a:xfrm>
          <a:prstGeom prst="line">
            <a:avLst/>
          </a:prstGeom>
          <a:ln w="381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74" name="Line 57"/>
          <p:cNvSpPr/>
          <p:nvPr/>
        </p:nvSpPr>
        <p:spPr>
          <a:xfrm flipV="1">
            <a:off x="2133360" y="1676160"/>
            <a:ext cx="360" cy="4114800"/>
          </a:xfrm>
          <a:prstGeom prst="line">
            <a:avLst/>
          </a:prstGeom>
          <a:ln w="381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75" name="Freeform 60"/>
          <p:cNvSpPr/>
          <p:nvPr/>
        </p:nvSpPr>
        <p:spPr>
          <a:xfrm>
            <a:off x="2141640" y="4897440"/>
            <a:ext cx="6163560" cy="491400"/>
          </a:xfrm>
          <a:custGeom>
            <a:avLst/>
            <a:gdLst>
              <a:gd name="textAreaLeft" fmla="*/ 0 w 6163560"/>
              <a:gd name="textAreaRight" fmla="*/ 6164280 w 6163560"/>
              <a:gd name="textAreaTop" fmla="*/ 0 h 491400"/>
              <a:gd name="textAreaBottom" fmla="*/ 492120 h 491400"/>
            </a:gdLst>
            <a:ahLst/>
            <a:rect l="textAreaLeft" t="textAreaTop" r="textAreaRight" b="textAreaBottom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76" name="Line 41"/>
          <p:cNvSpPr/>
          <p:nvPr/>
        </p:nvSpPr>
        <p:spPr>
          <a:xfrm>
            <a:off x="5888520" y="5148000"/>
            <a:ext cx="360" cy="642960"/>
          </a:xfrm>
          <a:prstGeom prst="line">
            <a:avLst/>
          </a:prstGeom>
          <a:ln w="9525">
            <a:solidFill>
              <a:srgbClr val="000000"/>
            </a:solidFill>
            <a:prstDash val="sysDot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77" name="Rectangle 22"/>
          <p:cNvSpPr/>
          <p:nvPr/>
        </p:nvSpPr>
        <p:spPr>
          <a:xfrm>
            <a:off x="5798880" y="5999760"/>
            <a:ext cx="357120" cy="32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Q</a:t>
            </a:r>
            <a:r>
              <a:rPr b="1" lang="de-DE" sz="1900" spc="-1" strike="noStrike" baseline="-25000">
                <a:solidFill>
                  <a:srgbClr val="000000"/>
                </a:solidFill>
                <a:latin typeface="Arial"/>
              </a:rPr>
              <a:t>0</a:t>
            </a: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*</a:t>
            </a:r>
            <a:endParaRPr b="0" lang="en-GB" sz="1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8" name="Rectangle 23"/>
          <p:cNvSpPr/>
          <p:nvPr/>
        </p:nvSpPr>
        <p:spPr>
          <a:xfrm>
            <a:off x="353160" y="4897440"/>
            <a:ext cx="1602360" cy="32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lang="de-DE" sz="1900" spc="-1" strike="noStrike">
                <a:solidFill>
                  <a:srgbClr val="c00000"/>
                </a:solidFill>
                <a:latin typeface="Arial"/>
              </a:rPr>
              <a:t>Marktpreis</a:t>
            </a:r>
            <a:r>
              <a:rPr b="1" i="1" lang="de-DE" sz="1900" spc="-1" strike="noStrike">
                <a:solidFill>
                  <a:srgbClr val="c00000"/>
                </a:solidFill>
                <a:latin typeface="Arial"/>
              </a:rPr>
              <a:t> p</a:t>
            </a:r>
            <a:r>
              <a:rPr b="1" lang="de-DE" sz="1900" spc="-1" strike="noStrike" baseline="-25000">
                <a:solidFill>
                  <a:srgbClr val="c00000"/>
                </a:solidFill>
                <a:latin typeface="Arial"/>
              </a:rPr>
              <a:t>0</a:t>
            </a:r>
            <a:r>
              <a:rPr b="1" i="1" lang="de-DE" sz="1900" spc="-1" strike="noStrike">
                <a:solidFill>
                  <a:srgbClr val="c00000"/>
                </a:solidFill>
                <a:latin typeface="Arial"/>
              </a:rPr>
              <a:t>*</a:t>
            </a:r>
            <a:endParaRPr b="0" lang="en-GB" sz="1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9" name="Line 40"/>
          <p:cNvSpPr/>
          <p:nvPr/>
        </p:nvSpPr>
        <p:spPr>
          <a:xfrm flipH="1">
            <a:off x="2133360" y="5148000"/>
            <a:ext cx="3755160" cy="12600"/>
          </a:xfrm>
          <a:prstGeom prst="line">
            <a:avLst/>
          </a:prstGeom>
          <a:ln>
            <a:solidFill>
              <a:srgbClr val="b9005c"/>
            </a:solidFill>
            <a:rou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/>
        </p:style>
        <p:txBody>
          <a:bodyPr lIns="90000" rIns="90000" tIns="-32400" bIns="-3240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380" name="Rectangle 37"/>
          <p:cNvSpPr/>
          <p:nvPr/>
        </p:nvSpPr>
        <p:spPr>
          <a:xfrm>
            <a:off x="6424920" y="4537080"/>
            <a:ext cx="256716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Inverse Angebotsfunktion</a:t>
            </a:r>
            <a:br>
              <a:rPr sz="1800"/>
            </a:b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1" name="Rectangle 37"/>
          <p:cNvSpPr/>
          <p:nvPr/>
        </p:nvSpPr>
        <p:spPr>
          <a:xfrm>
            <a:off x="5130000" y="1498680"/>
            <a:ext cx="266940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Inverse Nachfragefunktion</a:t>
            </a:r>
            <a:br>
              <a:rPr sz="1800"/>
            </a:b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Freeform 58"/>
          <p:cNvSpPr/>
          <p:nvPr/>
        </p:nvSpPr>
        <p:spPr>
          <a:xfrm>
            <a:off x="2153160" y="1844640"/>
            <a:ext cx="5819760" cy="3945960"/>
          </a:xfrm>
          <a:custGeom>
            <a:avLst/>
            <a:gdLst>
              <a:gd name="textAreaLeft" fmla="*/ 0 w 5819760"/>
              <a:gd name="textAreaRight" fmla="*/ 5820480 w 5819760"/>
              <a:gd name="textAreaTop" fmla="*/ 0 h 3945960"/>
              <a:gd name="textAreaBottom" fmla="*/ 3946680 h 3945960"/>
            </a:gdLst>
            <a:ahLst/>
            <a:rect l="textAreaLeft" t="textAreaTop" r="textAreaRight" b="textAreaBottom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83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01760" cy="888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Beispiele: Saphiren, 100 qm Wohnungen in Berlin-Mitte, usw.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4" name="Rectangle 20"/>
          <p:cNvSpPr/>
          <p:nvPr/>
        </p:nvSpPr>
        <p:spPr>
          <a:xfrm>
            <a:off x="1333440" y="1844640"/>
            <a:ext cx="780480" cy="27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Preis </a:t>
            </a:r>
            <a:r>
              <a:rPr b="0" i="1" lang="de-DE" sz="1800" spc="-1" strike="noStrike">
                <a:solidFill>
                  <a:srgbClr val="000000"/>
                </a:solidFill>
                <a:latin typeface="Arial"/>
              </a:rPr>
              <a:t>p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5" name="Rectangle 21"/>
          <p:cNvSpPr/>
          <p:nvPr/>
        </p:nvSpPr>
        <p:spPr>
          <a:xfrm>
            <a:off x="7238880" y="6019920"/>
            <a:ext cx="939240" cy="27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Menge </a:t>
            </a:r>
            <a:r>
              <a:rPr b="0" i="1" lang="de-DE" sz="1800" spc="-1" strike="noStrike">
                <a:solidFill>
                  <a:srgbClr val="000000"/>
                </a:solidFill>
                <a:latin typeface="Arial"/>
              </a:rPr>
              <a:t>Q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6" name="Line 56"/>
          <p:cNvSpPr/>
          <p:nvPr/>
        </p:nvSpPr>
        <p:spPr>
          <a:xfrm>
            <a:off x="2133360" y="5790960"/>
            <a:ext cx="6172200" cy="360"/>
          </a:xfrm>
          <a:prstGeom prst="line">
            <a:avLst/>
          </a:prstGeom>
          <a:ln w="381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87" name="Line 57"/>
          <p:cNvSpPr/>
          <p:nvPr/>
        </p:nvSpPr>
        <p:spPr>
          <a:xfrm flipV="1">
            <a:off x="2133360" y="1676160"/>
            <a:ext cx="360" cy="4114800"/>
          </a:xfrm>
          <a:prstGeom prst="line">
            <a:avLst/>
          </a:prstGeom>
          <a:ln w="381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88" name="Freeform 60"/>
          <p:cNvSpPr/>
          <p:nvPr/>
        </p:nvSpPr>
        <p:spPr>
          <a:xfrm>
            <a:off x="2152800" y="1472040"/>
            <a:ext cx="1010520" cy="2449800"/>
          </a:xfrm>
          <a:custGeom>
            <a:avLst/>
            <a:gdLst>
              <a:gd name="textAreaLeft" fmla="*/ 0 w 1010520"/>
              <a:gd name="textAreaRight" fmla="*/ 1011240 w 1010520"/>
              <a:gd name="textAreaTop" fmla="*/ 0 h 2449800"/>
              <a:gd name="textAreaBottom" fmla="*/ 2450520 h 2449800"/>
            </a:gdLst>
            <a:ahLst/>
            <a:rect l="textAreaLeft" t="textAreaTop" r="textAreaRight" b="textAreaBottom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89" name="Line 41"/>
          <p:cNvSpPr/>
          <p:nvPr/>
        </p:nvSpPr>
        <p:spPr>
          <a:xfrm>
            <a:off x="2853360" y="2520720"/>
            <a:ext cx="19800" cy="3270240"/>
          </a:xfrm>
          <a:prstGeom prst="line">
            <a:avLst/>
          </a:prstGeom>
          <a:ln w="9525">
            <a:solidFill>
              <a:srgbClr val="000000"/>
            </a:solidFill>
            <a:prstDash val="sysDot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90" name="Rectangle 22"/>
          <p:cNvSpPr/>
          <p:nvPr/>
        </p:nvSpPr>
        <p:spPr>
          <a:xfrm>
            <a:off x="2798280" y="5922000"/>
            <a:ext cx="357120" cy="32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Q</a:t>
            </a:r>
            <a:r>
              <a:rPr b="1" lang="de-DE" sz="1900" spc="-1" strike="noStrike" baseline="-25000">
                <a:solidFill>
                  <a:srgbClr val="000000"/>
                </a:solidFill>
                <a:latin typeface="Arial"/>
              </a:rPr>
              <a:t>0</a:t>
            </a: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*</a:t>
            </a:r>
            <a:endParaRPr b="0" lang="en-GB" sz="1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1" name="Rectangle 23"/>
          <p:cNvSpPr/>
          <p:nvPr/>
        </p:nvSpPr>
        <p:spPr>
          <a:xfrm>
            <a:off x="405720" y="2374920"/>
            <a:ext cx="1602360" cy="32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lang="de-DE" sz="1900" spc="-1" strike="noStrike">
                <a:solidFill>
                  <a:srgbClr val="c00000"/>
                </a:solidFill>
                <a:latin typeface="Arial"/>
              </a:rPr>
              <a:t>Marktpreis</a:t>
            </a:r>
            <a:r>
              <a:rPr b="1" i="1" lang="de-DE" sz="1900" spc="-1" strike="noStrike">
                <a:solidFill>
                  <a:srgbClr val="c00000"/>
                </a:solidFill>
                <a:latin typeface="Arial"/>
              </a:rPr>
              <a:t> p</a:t>
            </a:r>
            <a:r>
              <a:rPr b="1" lang="de-DE" sz="1900" spc="-1" strike="noStrike" baseline="-25000">
                <a:solidFill>
                  <a:srgbClr val="c00000"/>
                </a:solidFill>
                <a:latin typeface="Arial"/>
              </a:rPr>
              <a:t>0</a:t>
            </a:r>
            <a:r>
              <a:rPr b="1" i="1" lang="de-DE" sz="1900" spc="-1" strike="noStrike">
                <a:solidFill>
                  <a:srgbClr val="c00000"/>
                </a:solidFill>
                <a:latin typeface="Arial"/>
              </a:rPr>
              <a:t>*</a:t>
            </a:r>
            <a:endParaRPr b="0" lang="en-GB" sz="1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2" name="Line 40"/>
          <p:cNvSpPr/>
          <p:nvPr/>
        </p:nvSpPr>
        <p:spPr>
          <a:xfrm flipH="1" flipV="1">
            <a:off x="2114280" y="2520720"/>
            <a:ext cx="720360" cy="4680"/>
          </a:xfrm>
          <a:prstGeom prst="line">
            <a:avLst/>
          </a:prstGeom>
          <a:ln>
            <a:solidFill>
              <a:srgbClr val="b9005c"/>
            </a:solidFill>
            <a:rou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/>
        </p:style>
        <p:txBody>
          <a:bodyPr lIns="90000" rIns="90000" tIns="-40320" bIns="-4032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393" name="Rectangle 37"/>
          <p:cNvSpPr/>
          <p:nvPr/>
        </p:nvSpPr>
        <p:spPr>
          <a:xfrm>
            <a:off x="3370680" y="1430280"/>
            <a:ext cx="256716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Inverse Angebotsfunktion</a:t>
            </a:r>
            <a:br>
              <a:rPr sz="1800"/>
            </a:b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4" name="Rectangle 37"/>
          <p:cNvSpPr/>
          <p:nvPr/>
        </p:nvSpPr>
        <p:spPr>
          <a:xfrm>
            <a:off x="5437440" y="4043160"/>
            <a:ext cx="266940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Inverse Nachfragefunktion</a:t>
            </a:r>
            <a:br>
              <a:rPr sz="1800"/>
            </a:b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920" cy="6595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Preisbildung - Stromerzeugung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96" name="Picture 3" descr=""/>
          <p:cNvPicPr/>
          <p:nvPr/>
        </p:nvPicPr>
        <p:blipFill>
          <a:blip r:embed="rId1"/>
          <a:stretch/>
        </p:blipFill>
        <p:spPr>
          <a:xfrm>
            <a:off x="1641600" y="1953360"/>
            <a:ext cx="6192360" cy="4644000"/>
          </a:xfrm>
          <a:prstGeom prst="rect">
            <a:avLst/>
          </a:prstGeom>
          <a:ln w="0">
            <a:noFill/>
          </a:ln>
        </p:spPr>
      </p:pic>
      <p:sp>
        <p:nvSpPr>
          <p:cNvPr id="397" name="Rectangle 1"/>
          <p:cNvSpPr/>
          <p:nvPr/>
        </p:nvSpPr>
        <p:spPr>
          <a:xfrm>
            <a:off x="895320" y="1342800"/>
            <a:ext cx="799092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Strom: „Merit Order“ (Einsatzreihenfolge von Kraftwerken) bestimmt Angebot. Markträumender Preis hängt von (unelastischem) Verbrauch ab.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920" cy="95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Organisatorisches: Prüfungen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988560" y="1642320"/>
            <a:ext cx="7686360" cy="5017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cc3300"/>
              </a:buClr>
              <a:buFont typeface="Symbol" charset="2"/>
              <a:buChar char=""/>
            </a:pPr>
            <a:r>
              <a:rPr b="1" lang="de-DE" sz="2400" spc="-1" strike="noStrike">
                <a:solidFill>
                  <a:schemeClr val="dk1"/>
                </a:solidFill>
                <a:latin typeface="Arial"/>
              </a:rPr>
              <a:t>Hausaufgaben: 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Pro Semester 4 Hausaufgaben (insgesamt 116 Punkte zu erreichen) 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Arial"/>
              <a:buChar char="•"/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HA-1: 22 Punkte 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Arial"/>
              <a:buChar char="•"/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HA-2: 33 Punkte 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Arial"/>
              <a:buChar char="•"/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HA-3: 36 Punkte 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Arial"/>
              <a:buChar char="•"/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HA-4: 25 Punkte 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HA-Kriterium: 50% der Gesamtpunkte sind für die Zulassung zur Klausur erforderlich (mind. 58 Punkte) 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Die erreichten Punkte zählen nicht zur Modulnote 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cc3300"/>
              </a:buClr>
              <a:buFont typeface="Symbol" charset="2"/>
              <a:buChar char=""/>
            </a:pPr>
            <a:r>
              <a:rPr b="1" lang="de-DE" sz="2400" spc="-1" strike="noStrike">
                <a:solidFill>
                  <a:schemeClr val="dk1"/>
                </a:solidFill>
                <a:latin typeface="Arial"/>
              </a:rPr>
              <a:t>Klausur: 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90-minütige schriftliche Klausur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Ersttermin: Mi. 04.03.2026, 10:30 Uhr, Raum H 0104 Zweittermin: Di. 07.04.2026, 13:30 Uhr, Raum H 0104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920" cy="6595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Preisbildung – Ohne Wind &amp; Solar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99" name="Picture 2" descr=""/>
          <p:cNvPicPr/>
          <p:nvPr/>
        </p:nvPicPr>
        <p:blipFill>
          <a:blip r:embed="rId1"/>
          <a:stretch/>
        </p:blipFill>
        <p:spPr>
          <a:xfrm>
            <a:off x="1413000" y="1927440"/>
            <a:ext cx="6524640" cy="4893480"/>
          </a:xfrm>
          <a:prstGeom prst="rect">
            <a:avLst/>
          </a:prstGeom>
          <a:ln w="0">
            <a:noFill/>
          </a:ln>
        </p:spPr>
      </p:pic>
      <p:sp>
        <p:nvSpPr>
          <p:cNvPr id="400" name="Rectangle 1"/>
          <p:cNvSpPr/>
          <p:nvPr/>
        </p:nvSpPr>
        <p:spPr>
          <a:xfrm>
            <a:off x="895320" y="1342800"/>
            <a:ext cx="799092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Wind und Solar haben keine Brennstoffkosten und tauchen am Anfang auf. Ohne Wind und Solar sind die Preise auf dem Markt höher.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920" cy="6595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Preisbildung – Mit Wind &amp; Solar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02" name="Picture 1" descr=""/>
          <p:cNvPicPr/>
          <p:nvPr/>
        </p:nvPicPr>
        <p:blipFill>
          <a:blip r:embed="rId1"/>
          <a:stretch/>
        </p:blipFill>
        <p:spPr>
          <a:xfrm>
            <a:off x="1132560" y="1854720"/>
            <a:ext cx="6670080" cy="5002560"/>
          </a:xfrm>
          <a:prstGeom prst="rect">
            <a:avLst/>
          </a:prstGeom>
          <a:ln w="0">
            <a:noFill/>
          </a:ln>
        </p:spPr>
      </p:pic>
      <p:sp>
        <p:nvSpPr>
          <p:cNvPr id="403" name="Rectangle 1"/>
          <p:cNvSpPr/>
          <p:nvPr/>
        </p:nvSpPr>
        <p:spPr>
          <a:xfrm>
            <a:off x="895320" y="1342800"/>
            <a:ext cx="799092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Wind und Solar haben keine Brennstoffkosten und tauchen am Anfang auf. Mit Wind und Solar sinken die Preise.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920" cy="1115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Gebotskurven am Strommarkt</a:t>
            </a:r>
            <a:br>
              <a:rPr sz="2800"/>
            </a:br>
            <a:r>
              <a:rPr b="0" lang="de-DE" sz="1800" spc="-1" strike="noStrike">
                <a:solidFill>
                  <a:schemeClr val="dk2"/>
                </a:solidFill>
                <a:latin typeface="Arial"/>
              </a:rPr>
              <a:t>[Lieferzeitraum Mittwoch, 19.10.2022, 17-18 Uhr] 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5" name="TextBox 2"/>
          <p:cNvSpPr/>
          <p:nvPr/>
        </p:nvSpPr>
        <p:spPr>
          <a:xfrm>
            <a:off x="6883560" y="6195240"/>
            <a:ext cx="28040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Quelle: </a:t>
            </a:r>
            <a:r>
              <a:rPr b="0" lang="de-DE" sz="1800" spc="-1" strike="noStrike" u="sng">
                <a:solidFill>
                  <a:schemeClr val="dk1"/>
                </a:solidFill>
                <a:uFillTx/>
                <a:latin typeface="Arial"/>
                <a:hlinkClick r:id="rId1"/>
              </a:rPr>
              <a:t>epexspot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06" name="Picture 3" descr=""/>
          <p:cNvPicPr/>
          <p:nvPr/>
        </p:nvPicPr>
        <p:blipFill>
          <a:blip r:embed="rId2"/>
          <a:stretch/>
        </p:blipFill>
        <p:spPr>
          <a:xfrm>
            <a:off x="330120" y="1658880"/>
            <a:ext cx="8157960" cy="4373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01760" cy="888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Marktversagen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8" name="TextBox 28"/>
          <p:cNvSpPr/>
          <p:nvPr/>
        </p:nvSpPr>
        <p:spPr>
          <a:xfrm>
            <a:off x="900360" y="1632600"/>
            <a:ext cx="7795440" cy="475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In manchen Fällen führt der Markt nicht zu einer effizienten Allokation von Ressourcen: </a:t>
            </a: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Marktversagen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c00000"/>
              </a:buClr>
              <a:buFont typeface="Arial"/>
              <a:buChar char="•"/>
            </a:pP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Asymmetrische Information: 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Manche Teilnehmer*innen sind über den Preis/Qualität/künftige Entwicklungen eines Produktes besser informiert (Beispiele: Insiderhandel; Gebrauchtwaren, die fast kaputt sind)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c00000"/>
              </a:buClr>
              <a:buFont typeface="Arial"/>
              <a:buChar char="•"/>
            </a:pP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Öffentliche Güter: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Alle profitieren davon, aber niemand hat einen Anreiz, dazu beizutragen – Gefahr von Trittbrettfahrer:innen (Beispiele: Frieden, Biodiversität, Deiche, Wissen, Klima)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c00000"/>
              </a:buClr>
              <a:buFont typeface="Arial"/>
              <a:buChar char="•"/>
            </a:pP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Externe Effekte: 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Marktaktivitäten haben eine (positive oder negative) Auswirkung auf unbeteiligte Dritte, die im Markt nicht berücksichtigt wird (Beispiele: Treibhausgasemissionen, Luftverschmutzung, Rauchen)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c00000"/>
              </a:buClr>
              <a:buFont typeface="Arial"/>
              <a:buChar char="•"/>
            </a:pP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Zutrittsbarriere: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Teilnehmer:innen werden durch Investitionskosten oder Regulierung ausgeschlossen (Beispiele: Taxikartelle, Notare)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c00000"/>
              </a:buClr>
              <a:buFont typeface="Arial"/>
              <a:buChar char="•"/>
            </a:pP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Monopole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Marktversagen können staatliche Eingriffe in Märkte rechtfertigen.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Freeform 2"/>
          <p:cNvSpPr/>
          <p:nvPr/>
        </p:nvSpPr>
        <p:spPr>
          <a:xfrm>
            <a:off x="2598840" y="1539720"/>
            <a:ext cx="3260160" cy="3357000"/>
          </a:xfrm>
          <a:custGeom>
            <a:avLst/>
            <a:gdLst>
              <a:gd name="textAreaLeft" fmla="*/ 0 w 3260160"/>
              <a:gd name="textAreaRight" fmla="*/ 3260880 w 3260160"/>
              <a:gd name="textAreaTop" fmla="*/ 0 h 3357000"/>
              <a:gd name="textAreaBottom" fmla="*/ 3357720 h 3357000"/>
            </a:gdLst>
            <a:ahLst/>
            <a:rect l="textAreaLeft" t="textAreaTop" r="textAreaRight" b="textAreaBottom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10" name="Freeform 3"/>
          <p:cNvSpPr/>
          <p:nvPr/>
        </p:nvSpPr>
        <p:spPr>
          <a:xfrm>
            <a:off x="2141640" y="1989000"/>
            <a:ext cx="3633120" cy="3399840"/>
          </a:xfrm>
          <a:custGeom>
            <a:avLst/>
            <a:gdLst>
              <a:gd name="textAreaLeft" fmla="*/ 0 w 3633120"/>
              <a:gd name="textAreaRight" fmla="*/ 3633840 w 3633120"/>
              <a:gd name="textAreaTop" fmla="*/ 0 h 3399840"/>
              <a:gd name="textAreaBottom" fmla="*/ 3400560 h 3399840"/>
            </a:gdLst>
            <a:ahLst/>
            <a:rect l="textAreaLeft" t="textAreaTop" r="textAreaRight" b="textAreaBottom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11" name="Line 4"/>
          <p:cNvSpPr/>
          <p:nvPr/>
        </p:nvSpPr>
        <p:spPr>
          <a:xfrm>
            <a:off x="4419360" y="2590560"/>
            <a:ext cx="360" cy="3353040"/>
          </a:xfrm>
          <a:prstGeom prst="line">
            <a:avLst/>
          </a:prstGeom>
          <a:ln w="9525">
            <a:solidFill>
              <a:srgbClr val="000000"/>
            </a:solidFill>
            <a:prstDash val="sysDot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12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01760" cy="888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Preisreaktion bei Nachfrage-Änderung 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3" name="Rectangle 10"/>
          <p:cNvSpPr/>
          <p:nvPr/>
        </p:nvSpPr>
        <p:spPr>
          <a:xfrm>
            <a:off x="4654800" y="3581280"/>
            <a:ext cx="252360" cy="32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1" lang="de-DE" sz="1900" spc="-1" strike="noStrike" baseline="-25000">
                <a:solidFill>
                  <a:srgbClr val="000000"/>
                </a:solidFill>
                <a:latin typeface="Arial"/>
              </a:rPr>
              <a:t>0</a:t>
            </a:r>
            <a:endParaRPr b="0" lang="en-GB" sz="1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4" name="Rectangle 11"/>
          <p:cNvSpPr/>
          <p:nvPr/>
        </p:nvSpPr>
        <p:spPr>
          <a:xfrm>
            <a:off x="1332000" y="1844640"/>
            <a:ext cx="781920" cy="27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Preis </a:t>
            </a:r>
            <a:r>
              <a:rPr b="0" i="1" lang="de-DE" sz="1800" spc="-1" strike="noStrike">
                <a:solidFill>
                  <a:srgbClr val="000000"/>
                </a:solidFill>
                <a:latin typeface="Arial"/>
              </a:rPr>
              <a:t>p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5" name="Rectangle 12"/>
          <p:cNvSpPr/>
          <p:nvPr/>
        </p:nvSpPr>
        <p:spPr>
          <a:xfrm>
            <a:off x="7238880" y="6019920"/>
            <a:ext cx="939240" cy="27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Menge </a:t>
            </a:r>
            <a:r>
              <a:rPr b="0" i="1" lang="de-DE" sz="1800" spc="-1" strike="noStrike">
                <a:solidFill>
                  <a:srgbClr val="000000"/>
                </a:solidFill>
                <a:latin typeface="Arial"/>
              </a:rPr>
              <a:t>Q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6" name="Rectangle 13"/>
          <p:cNvSpPr/>
          <p:nvPr/>
        </p:nvSpPr>
        <p:spPr>
          <a:xfrm>
            <a:off x="4303800" y="6026040"/>
            <a:ext cx="357120" cy="32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Q</a:t>
            </a:r>
            <a:r>
              <a:rPr b="1" lang="de-DE" sz="1900" spc="-1" strike="noStrike" baseline="-25000">
                <a:solidFill>
                  <a:srgbClr val="000000"/>
                </a:solidFill>
                <a:latin typeface="Arial"/>
              </a:rPr>
              <a:t>0</a:t>
            </a: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*</a:t>
            </a:r>
            <a:endParaRPr b="0" lang="en-GB" sz="1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7" name="Rectangle 14"/>
          <p:cNvSpPr/>
          <p:nvPr/>
        </p:nvSpPr>
        <p:spPr>
          <a:xfrm>
            <a:off x="1589040" y="3575160"/>
            <a:ext cx="367560" cy="32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p</a:t>
            </a:r>
            <a:r>
              <a:rPr b="1" lang="de-DE" sz="1900" spc="-1" strike="noStrike" baseline="-25000">
                <a:solidFill>
                  <a:srgbClr val="000000"/>
                </a:solidFill>
                <a:latin typeface="Arial"/>
              </a:rPr>
              <a:t>0</a:t>
            </a: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*</a:t>
            </a:r>
            <a:endParaRPr b="0" lang="en-GB" sz="1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8" name="Rectangle 15"/>
          <p:cNvSpPr/>
          <p:nvPr/>
        </p:nvSpPr>
        <p:spPr>
          <a:xfrm>
            <a:off x="5949000" y="4495680"/>
            <a:ext cx="1779120" cy="54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Verschiebung der</a:t>
            </a:r>
            <a:br>
              <a:rPr sz="1800"/>
            </a:b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Nachfrage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9" name="Rectangle 18"/>
          <p:cNvSpPr/>
          <p:nvPr/>
        </p:nvSpPr>
        <p:spPr>
          <a:xfrm>
            <a:off x="5715000" y="2362320"/>
            <a:ext cx="850320" cy="27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Angebot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0" name="Line 19"/>
          <p:cNvSpPr/>
          <p:nvPr/>
        </p:nvSpPr>
        <p:spPr>
          <a:xfrm flipH="1">
            <a:off x="2057400" y="3706560"/>
            <a:ext cx="2286000" cy="360"/>
          </a:xfrm>
          <a:prstGeom prst="line">
            <a:avLst/>
          </a:prstGeom>
          <a:ln w="9525">
            <a:solidFill>
              <a:srgbClr val="000000"/>
            </a:solidFill>
            <a:prstDash val="sysDot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grpSp>
        <p:nvGrpSpPr>
          <p:cNvPr id="421" name="Group 20"/>
          <p:cNvGrpSpPr/>
          <p:nvPr/>
        </p:nvGrpSpPr>
        <p:grpSpPr>
          <a:xfrm>
            <a:off x="1612440" y="1774800"/>
            <a:ext cx="4711680" cy="4579920"/>
            <a:chOff x="1612440" y="1774800"/>
            <a:chExt cx="4711680" cy="4579920"/>
          </a:xfrm>
        </p:grpSpPr>
        <p:sp>
          <p:nvSpPr>
            <p:cNvPr id="422" name="Freeform 21"/>
            <p:cNvSpPr/>
            <p:nvPr/>
          </p:nvSpPr>
          <p:spPr>
            <a:xfrm>
              <a:off x="3714840" y="1774800"/>
              <a:ext cx="2609280" cy="2567880"/>
            </a:xfrm>
            <a:custGeom>
              <a:avLst/>
              <a:gdLst>
                <a:gd name="textAreaLeft" fmla="*/ 0 w 2609280"/>
                <a:gd name="textAreaRight" fmla="*/ 2610000 w 2609280"/>
                <a:gd name="textAreaTop" fmla="*/ 0 h 2567880"/>
                <a:gd name="textAreaBottom" fmla="*/ 2568600 h 2567880"/>
              </a:gdLst>
              <a:ahLst/>
              <a:rect l="textAreaLeft" t="textAreaTop" r="textAreaRight" b="textAreaBottom"/>
              <a:pathLst>
                <a:path w="1644" h="1618">
                  <a:moveTo>
                    <a:pt x="0" y="0"/>
                  </a:moveTo>
                  <a:cubicBezTo>
                    <a:pt x="76" y="95"/>
                    <a:pt x="326" y="413"/>
                    <a:pt x="450" y="562"/>
                  </a:cubicBezTo>
                  <a:cubicBezTo>
                    <a:pt x="574" y="711"/>
                    <a:pt x="544" y="716"/>
                    <a:pt x="743" y="892"/>
                  </a:cubicBezTo>
                  <a:cubicBezTo>
                    <a:pt x="942" y="1068"/>
                    <a:pt x="1456" y="1467"/>
                    <a:pt x="1644" y="161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23" name="Rectangle 24"/>
            <p:cNvSpPr/>
            <p:nvPr/>
          </p:nvSpPr>
          <p:spPr>
            <a:xfrm>
              <a:off x="5053680" y="3075120"/>
              <a:ext cx="252360" cy="328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i="1" lang="de-DE" sz="1900" spc="-1" strike="noStrike">
                  <a:solidFill>
                    <a:srgbClr val="000000"/>
                  </a:solidFill>
                  <a:latin typeface="Arial"/>
                </a:rPr>
                <a:t>A</a:t>
              </a:r>
              <a:r>
                <a:rPr b="1" lang="de-DE" sz="1900" spc="-1" strike="noStrike" baseline="-25000">
                  <a:solidFill>
                    <a:srgbClr val="000000"/>
                  </a:solidFill>
                  <a:latin typeface="Arial"/>
                </a:rPr>
                <a:t>1</a:t>
              </a:r>
              <a:endParaRPr b="0" lang="en-GB" sz="19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4" name="Rectangle 25"/>
            <p:cNvSpPr/>
            <p:nvPr/>
          </p:nvSpPr>
          <p:spPr>
            <a:xfrm>
              <a:off x="4858920" y="6026040"/>
              <a:ext cx="357120" cy="328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i="1" lang="de-DE" sz="1900" spc="-1" strike="noStrike">
                  <a:solidFill>
                    <a:srgbClr val="000000"/>
                  </a:solidFill>
                  <a:latin typeface="Arial"/>
                </a:rPr>
                <a:t>Q</a:t>
              </a:r>
              <a:r>
                <a:rPr b="1" lang="de-DE" sz="1900" spc="-1" strike="noStrike" baseline="-25000">
                  <a:solidFill>
                    <a:srgbClr val="000000"/>
                  </a:solidFill>
                  <a:latin typeface="Arial"/>
                </a:rPr>
                <a:t>1</a:t>
              </a:r>
              <a:r>
                <a:rPr b="1" i="1" lang="de-DE" sz="1900" spc="-1" strike="noStrike">
                  <a:solidFill>
                    <a:srgbClr val="000000"/>
                  </a:solidFill>
                  <a:latin typeface="Arial"/>
                </a:rPr>
                <a:t>*</a:t>
              </a:r>
              <a:endParaRPr b="0" lang="en-GB" sz="19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5" name="Rectangle 26"/>
            <p:cNvSpPr/>
            <p:nvPr/>
          </p:nvSpPr>
          <p:spPr>
            <a:xfrm>
              <a:off x="1612440" y="3044880"/>
              <a:ext cx="317520" cy="328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i="1" lang="de-DE" sz="1900" spc="-1" strike="noStrike">
                  <a:solidFill>
                    <a:srgbClr val="000000"/>
                  </a:solidFill>
                  <a:latin typeface="Arial"/>
                </a:rPr>
                <a:t>p</a:t>
              </a:r>
              <a:r>
                <a:rPr b="1" lang="de-DE" sz="1900" spc="-1" strike="noStrike" baseline="-25000">
                  <a:solidFill>
                    <a:srgbClr val="000000"/>
                  </a:solidFill>
                  <a:latin typeface="Arial"/>
                </a:rPr>
                <a:t>1</a:t>
              </a:r>
              <a:r>
                <a:rPr b="1" i="1" lang="de-DE" sz="1900" spc="-1" strike="noStrike">
                  <a:solidFill>
                    <a:srgbClr val="000000"/>
                  </a:solidFill>
                  <a:latin typeface="Arial"/>
                </a:rPr>
                <a:t>*</a:t>
              </a:r>
              <a:endParaRPr b="0" lang="en-GB" sz="19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6" name="Line 27"/>
            <p:cNvSpPr/>
            <p:nvPr/>
          </p:nvSpPr>
          <p:spPr>
            <a:xfrm flipH="1">
              <a:off x="2133360" y="3200400"/>
              <a:ext cx="2667240" cy="360"/>
            </a:xfrm>
            <a:prstGeom prst="line">
              <a:avLst/>
            </a:prstGeom>
            <a:ln w="9525">
              <a:solidFill>
                <a:srgbClr val="000000"/>
              </a:solidFill>
              <a:prstDash val="sysDot"/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27" name="Line 28"/>
            <p:cNvSpPr/>
            <p:nvPr/>
          </p:nvSpPr>
          <p:spPr>
            <a:xfrm>
              <a:off x="4876560" y="3200400"/>
              <a:ext cx="360" cy="2666880"/>
            </a:xfrm>
            <a:prstGeom prst="line">
              <a:avLst/>
            </a:prstGeom>
            <a:ln w="9525">
              <a:solidFill>
                <a:srgbClr val="000000"/>
              </a:solidFill>
              <a:prstDash val="sysDot"/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28" name="Freeform 29"/>
            <p:cNvSpPr/>
            <p:nvPr/>
          </p:nvSpPr>
          <p:spPr>
            <a:xfrm>
              <a:off x="4838760" y="3149640"/>
              <a:ext cx="83520" cy="81720"/>
            </a:xfrm>
            <a:custGeom>
              <a:avLst/>
              <a:gdLst>
                <a:gd name="textAreaLeft" fmla="*/ 0 w 83520"/>
                <a:gd name="textAreaRight" fmla="*/ 84240 w 83520"/>
                <a:gd name="textAreaTop" fmla="*/ 0 h 81720"/>
                <a:gd name="textAreaBottom" fmla="*/ 82440 h 81720"/>
              </a:gdLst>
              <a:ahLst/>
              <a:rect l="textAreaLeft" t="textAreaTop" r="textAreaRight" b="textAreaBottom"/>
              <a:pathLst>
                <a:path w="106" h="106">
                  <a:moveTo>
                    <a:pt x="106" y="53"/>
                  </a:moveTo>
                  <a:lnTo>
                    <a:pt x="104" y="40"/>
                  </a:lnTo>
                  <a:lnTo>
                    <a:pt x="101" y="27"/>
                  </a:lnTo>
                  <a:lnTo>
                    <a:pt x="91" y="16"/>
                  </a:lnTo>
                  <a:lnTo>
                    <a:pt x="81" y="7"/>
                  </a:lnTo>
                  <a:lnTo>
                    <a:pt x="68" y="2"/>
                  </a:lnTo>
                  <a:lnTo>
                    <a:pt x="53" y="0"/>
                  </a:lnTo>
                  <a:lnTo>
                    <a:pt x="40" y="2"/>
                  </a:lnTo>
                  <a:lnTo>
                    <a:pt x="28" y="7"/>
                  </a:lnTo>
                  <a:lnTo>
                    <a:pt x="17" y="16"/>
                  </a:lnTo>
                  <a:lnTo>
                    <a:pt x="8" y="27"/>
                  </a:lnTo>
                  <a:lnTo>
                    <a:pt x="2" y="40"/>
                  </a:lnTo>
                  <a:lnTo>
                    <a:pt x="0" y="53"/>
                  </a:lnTo>
                  <a:lnTo>
                    <a:pt x="2" y="68"/>
                  </a:lnTo>
                  <a:lnTo>
                    <a:pt x="8" y="80"/>
                  </a:lnTo>
                  <a:lnTo>
                    <a:pt x="17" y="91"/>
                  </a:lnTo>
                  <a:lnTo>
                    <a:pt x="28" y="99"/>
                  </a:lnTo>
                  <a:lnTo>
                    <a:pt x="40" y="104"/>
                  </a:lnTo>
                  <a:lnTo>
                    <a:pt x="53" y="106"/>
                  </a:lnTo>
                  <a:lnTo>
                    <a:pt x="68" y="104"/>
                  </a:lnTo>
                  <a:lnTo>
                    <a:pt x="81" y="99"/>
                  </a:lnTo>
                  <a:lnTo>
                    <a:pt x="91" y="91"/>
                  </a:lnTo>
                  <a:lnTo>
                    <a:pt x="101" y="80"/>
                  </a:lnTo>
                  <a:lnTo>
                    <a:pt x="104" y="68"/>
                  </a:lnTo>
                  <a:lnTo>
                    <a:pt x="106" y="53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440" bIns="3744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  <p:grpSp>
        <p:nvGrpSpPr>
          <p:cNvPr id="429" name="Group 30"/>
          <p:cNvGrpSpPr/>
          <p:nvPr/>
        </p:nvGrpSpPr>
        <p:grpSpPr>
          <a:xfrm>
            <a:off x="1546200" y="2514600"/>
            <a:ext cx="2907720" cy="328680"/>
            <a:chOff x="1546200" y="2514600"/>
            <a:chExt cx="2907720" cy="328680"/>
          </a:xfrm>
        </p:grpSpPr>
        <p:sp>
          <p:nvSpPr>
            <p:cNvPr id="430" name="Rectangle 31"/>
            <p:cNvSpPr/>
            <p:nvPr/>
          </p:nvSpPr>
          <p:spPr>
            <a:xfrm>
              <a:off x="1546200" y="2514600"/>
              <a:ext cx="427320" cy="328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i="1" lang="de-DE" sz="1900" spc="-1" strike="noStrike">
                  <a:solidFill>
                    <a:srgbClr val="000000"/>
                  </a:solidFill>
                  <a:latin typeface="Arial"/>
                </a:rPr>
                <a:t>p</a:t>
              </a:r>
              <a:r>
                <a:rPr b="1" i="1" lang="de-DE" sz="1900" spc="-1" strike="noStrike" baseline="-25000">
                  <a:solidFill>
                    <a:srgbClr val="000000"/>
                  </a:solidFill>
                  <a:latin typeface="Arial"/>
                </a:rPr>
                <a:t>max</a:t>
              </a:r>
              <a:endParaRPr b="0" lang="en-GB" sz="19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1" name="Line 32"/>
            <p:cNvSpPr/>
            <p:nvPr/>
          </p:nvSpPr>
          <p:spPr>
            <a:xfrm flipH="1">
              <a:off x="2108160" y="2668320"/>
              <a:ext cx="2286000" cy="360"/>
            </a:xfrm>
            <a:prstGeom prst="line">
              <a:avLst/>
            </a:prstGeom>
            <a:ln w="9525">
              <a:solidFill>
                <a:srgbClr val="000000"/>
              </a:solidFill>
              <a:prstDash val="sysDot"/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32" name="Freeform 33"/>
            <p:cNvSpPr/>
            <p:nvPr/>
          </p:nvSpPr>
          <p:spPr>
            <a:xfrm>
              <a:off x="4370400" y="2617920"/>
              <a:ext cx="83520" cy="84960"/>
            </a:xfrm>
            <a:custGeom>
              <a:avLst/>
              <a:gdLst>
                <a:gd name="textAreaLeft" fmla="*/ 0 w 83520"/>
                <a:gd name="textAreaRight" fmla="*/ 84240 w 83520"/>
                <a:gd name="textAreaTop" fmla="*/ 0 h 84960"/>
                <a:gd name="textAreaBottom" fmla="*/ 85680 h 84960"/>
              </a:gdLst>
              <a:ahLst/>
              <a:rect l="textAreaLeft" t="textAreaTop" r="textAreaRight" b="textAreaBottom"/>
              <a:pathLst>
                <a:path w="106" h="108">
                  <a:moveTo>
                    <a:pt x="106" y="55"/>
                  </a:moveTo>
                  <a:lnTo>
                    <a:pt x="104" y="40"/>
                  </a:lnTo>
                  <a:lnTo>
                    <a:pt x="98" y="28"/>
                  </a:lnTo>
                  <a:lnTo>
                    <a:pt x="89" y="17"/>
                  </a:lnTo>
                  <a:lnTo>
                    <a:pt x="78" y="7"/>
                  </a:lnTo>
                  <a:lnTo>
                    <a:pt x="65" y="2"/>
                  </a:lnTo>
                  <a:lnTo>
                    <a:pt x="53" y="0"/>
                  </a:lnTo>
                  <a:lnTo>
                    <a:pt x="38" y="2"/>
                  </a:lnTo>
                  <a:lnTo>
                    <a:pt x="25" y="7"/>
                  </a:lnTo>
                  <a:lnTo>
                    <a:pt x="14" y="17"/>
                  </a:lnTo>
                  <a:lnTo>
                    <a:pt x="7" y="28"/>
                  </a:lnTo>
                  <a:lnTo>
                    <a:pt x="2" y="40"/>
                  </a:lnTo>
                  <a:lnTo>
                    <a:pt x="0" y="55"/>
                  </a:lnTo>
                  <a:lnTo>
                    <a:pt x="2" y="68"/>
                  </a:lnTo>
                  <a:lnTo>
                    <a:pt x="7" y="80"/>
                  </a:lnTo>
                  <a:lnTo>
                    <a:pt x="14" y="91"/>
                  </a:lnTo>
                  <a:lnTo>
                    <a:pt x="25" y="100"/>
                  </a:lnTo>
                  <a:lnTo>
                    <a:pt x="38" y="106"/>
                  </a:lnTo>
                  <a:lnTo>
                    <a:pt x="53" y="108"/>
                  </a:lnTo>
                  <a:lnTo>
                    <a:pt x="65" y="106"/>
                  </a:lnTo>
                  <a:lnTo>
                    <a:pt x="78" y="100"/>
                  </a:lnTo>
                  <a:lnTo>
                    <a:pt x="89" y="91"/>
                  </a:lnTo>
                  <a:lnTo>
                    <a:pt x="98" y="80"/>
                  </a:lnTo>
                  <a:lnTo>
                    <a:pt x="104" y="68"/>
                  </a:lnTo>
                  <a:lnTo>
                    <a:pt x="106" y="55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0680" bIns="406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  <p:sp>
        <p:nvSpPr>
          <p:cNvPr id="433" name="Line 34"/>
          <p:cNvSpPr/>
          <p:nvPr/>
        </p:nvSpPr>
        <p:spPr>
          <a:xfrm>
            <a:off x="2133360" y="5790960"/>
            <a:ext cx="6172200" cy="360"/>
          </a:xfrm>
          <a:prstGeom prst="line">
            <a:avLst/>
          </a:prstGeom>
          <a:ln w="381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34" name="Line 35"/>
          <p:cNvSpPr/>
          <p:nvPr/>
        </p:nvSpPr>
        <p:spPr>
          <a:xfrm flipV="1">
            <a:off x="2133360" y="1676160"/>
            <a:ext cx="360" cy="4114800"/>
          </a:xfrm>
          <a:prstGeom prst="line">
            <a:avLst/>
          </a:prstGeom>
          <a:ln w="381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35" name="Freeform 16"/>
          <p:cNvSpPr/>
          <p:nvPr/>
        </p:nvSpPr>
        <p:spPr>
          <a:xfrm>
            <a:off x="4373640" y="3664080"/>
            <a:ext cx="83520" cy="83520"/>
          </a:xfrm>
          <a:custGeom>
            <a:avLst/>
            <a:gdLst>
              <a:gd name="textAreaLeft" fmla="*/ 0 w 83520"/>
              <a:gd name="textAreaRight" fmla="*/ 84240 w 83520"/>
              <a:gd name="textAreaTop" fmla="*/ 0 h 83520"/>
              <a:gd name="textAreaBottom" fmla="*/ 84240 h 83520"/>
            </a:gdLst>
            <a:ahLst/>
            <a:rect l="textAreaLeft" t="textAreaTop" r="textAreaRight" b="textAreaBottom"/>
            <a:pathLst>
              <a:path w="106" h="106">
                <a:moveTo>
                  <a:pt x="106" y="53"/>
                </a:moveTo>
                <a:lnTo>
                  <a:pt x="104" y="40"/>
                </a:lnTo>
                <a:lnTo>
                  <a:pt x="98" y="27"/>
                </a:lnTo>
                <a:lnTo>
                  <a:pt x="89" y="14"/>
                </a:lnTo>
                <a:lnTo>
                  <a:pt x="78" y="7"/>
                </a:lnTo>
                <a:lnTo>
                  <a:pt x="65" y="2"/>
                </a:lnTo>
                <a:lnTo>
                  <a:pt x="53" y="0"/>
                </a:lnTo>
                <a:lnTo>
                  <a:pt x="38" y="2"/>
                </a:lnTo>
                <a:lnTo>
                  <a:pt x="25" y="7"/>
                </a:lnTo>
                <a:lnTo>
                  <a:pt x="14" y="14"/>
                </a:lnTo>
                <a:lnTo>
                  <a:pt x="7" y="27"/>
                </a:lnTo>
                <a:lnTo>
                  <a:pt x="2" y="40"/>
                </a:lnTo>
                <a:lnTo>
                  <a:pt x="0" y="53"/>
                </a:lnTo>
                <a:lnTo>
                  <a:pt x="2" y="67"/>
                </a:lnTo>
                <a:lnTo>
                  <a:pt x="7" y="80"/>
                </a:lnTo>
                <a:lnTo>
                  <a:pt x="14" y="91"/>
                </a:lnTo>
                <a:lnTo>
                  <a:pt x="25" y="98"/>
                </a:lnTo>
                <a:lnTo>
                  <a:pt x="38" y="104"/>
                </a:lnTo>
                <a:lnTo>
                  <a:pt x="53" y="106"/>
                </a:lnTo>
                <a:lnTo>
                  <a:pt x="65" y="104"/>
                </a:lnTo>
                <a:lnTo>
                  <a:pt x="78" y="98"/>
                </a:lnTo>
                <a:lnTo>
                  <a:pt x="89" y="91"/>
                </a:lnTo>
                <a:lnTo>
                  <a:pt x="98" y="80"/>
                </a:lnTo>
                <a:lnTo>
                  <a:pt x="104" y="67"/>
                </a:lnTo>
                <a:lnTo>
                  <a:pt x="106" y="53"/>
                </a:lnTo>
                <a:close/>
              </a:path>
            </a:pathLst>
          </a:custGeom>
          <a:solidFill>
            <a:srgbClr val="ffffff"/>
          </a:solidFill>
          <a:ln w="14288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9240" bIns="3924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8" dur="indefinite" restart="never" nodeType="tmRoot">
          <p:childTnLst>
            <p:seq>
              <p:cTn id="19" dur="indefinite" nodeType="mainSeq">
                <p:childTnLst>
                  <p:par>
                    <p:cTn id="20" nodeType="clickEffect" fill="hold">
                      <p:stCondLst>
                        <p:cond delay="indefinite"/>
                      </p:stCondLst>
                      <p:childTnLst>
                        <p:par>
                          <p:cTn id="2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4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nodeType="clickEffect" fill="hold">
                      <p:stCondLst>
                        <p:cond delay="indefinite"/>
                      </p:stCondLst>
                      <p:childTnLst>
                        <p:par>
                          <p:cTn id="2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9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Freeform 2"/>
          <p:cNvSpPr/>
          <p:nvPr/>
        </p:nvSpPr>
        <p:spPr>
          <a:xfrm>
            <a:off x="2598840" y="1539720"/>
            <a:ext cx="3260160" cy="3357000"/>
          </a:xfrm>
          <a:custGeom>
            <a:avLst/>
            <a:gdLst>
              <a:gd name="textAreaLeft" fmla="*/ 0 w 3260160"/>
              <a:gd name="textAreaRight" fmla="*/ 3260880 w 3260160"/>
              <a:gd name="textAreaTop" fmla="*/ 0 h 3357000"/>
              <a:gd name="textAreaBottom" fmla="*/ 3357720 h 3357000"/>
            </a:gdLst>
            <a:ahLst/>
            <a:rect l="textAreaLeft" t="textAreaTop" r="textAreaRight" b="textAreaBottom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37" name="Freeform 3"/>
          <p:cNvSpPr/>
          <p:nvPr/>
        </p:nvSpPr>
        <p:spPr>
          <a:xfrm>
            <a:off x="2141640" y="1989000"/>
            <a:ext cx="3633120" cy="3399840"/>
          </a:xfrm>
          <a:custGeom>
            <a:avLst/>
            <a:gdLst>
              <a:gd name="textAreaLeft" fmla="*/ 0 w 3633120"/>
              <a:gd name="textAreaRight" fmla="*/ 3633840 w 3633120"/>
              <a:gd name="textAreaTop" fmla="*/ 0 h 3399840"/>
              <a:gd name="textAreaBottom" fmla="*/ 3400560 h 3399840"/>
            </a:gdLst>
            <a:ahLst/>
            <a:rect l="textAreaLeft" t="textAreaTop" r="textAreaRight" b="textAreaBottom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38" name="Line 4"/>
          <p:cNvSpPr/>
          <p:nvPr/>
        </p:nvSpPr>
        <p:spPr>
          <a:xfrm>
            <a:off x="4419360" y="2590560"/>
            <a:ext cx="360" cy="3353040"/>
          </a:xfrm>
          <a:prstGeom prst="line">
            <a:avLst/>
          </a:prstGeom>
          <a:ln w="9525">
            <a:solidFill>
              <a:srgbClr val="000000"/>
            </a:solidFill>
            <a:prstDash val="sysDot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39" name="PlaceHolder 1"/>
          <p:cNvSpPr>
            <a:spLocks noGrp="1"/>
          </p:cNvSpPr>
          <p:nvPr>
            <p:ph type="title"/>
          </p:nvPr>
        </p:nvSpPr>
        <p:spPr>
          <a:xfrm>
            <a:off x="1911240" y="380880"/>
            <a:ext cx="6701760" cy="888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Preisreaktion bei Angebotsänderung 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0" name="Rectangle 6"/>
          <p:cNvSpPr/>
          <p:nvPr/>
        </p:nvSpPr>
        <p:spPr>
          <a:xfrm>
            <a:off x="4654800" y="3581280"/>
            <a:ext cx="252360" cy="32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1" lang="de-DE" sz="1900" spc="-1" strike="noStrike" baseline="-25000">
                <a:solidFill>
                  <a:srgbClr val="000000"/>
                </a:solidFill>
                <a:latin typeface="Arial"/>
              </a:rPr>
              <a:t>0</a:t>
            </a:r>
            <a:endParaRPr b="0" lang="en-GB" sz="1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1" name="Rectangle 7"/>
          <p:cNvSpPr/>
          <p:nvPr/>
        </p:nvSpPr>
        <p:spPr>
          <a:xfrm>
            <a:off x="1341360" y="1844640"/>
            <a:ext cx="772560" cy="27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Preis </a:t>
            </a:r>
            <a:r>
              <a:rPr b="0" i="1" lang="de-DE" sz="1800" spc="-1" strike="noStrike">
                <a:solidFill>
                  <a:srgbClr val="000000"/>
                </a:solidFill>
                <a:latin typeface="Arial"/>
              </a:rPr>
              <a:t>p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2" name="Rectangle 8"/>
          <p:cNvSpPr/>
          <p:nvPr/>
        </p:nvSpPr>
        <p:spPr>
          <a:xfrm>
            <a:off x="7238880" y="6019920"/>
            <a:ext cx="939240" cy="27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Menge </a:t>
            </a:r>
            <a:r>
              <a:rPr b="0" i="1" lang="de-DE" sz="1800" spc="-1" strike="noStrike">
                <a:solidFill>
                  <a:srgbClr val="000000"/>
                </a:solidFill>
                <a:latin typeface="Arial"/>
              </a:rPr>
              <a:t>Q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3" name="Rectangle 9"/>
          <p:cNvSpPr/>
          <p:nvPr/>
        </p:nvSpPr>
        <p:spPr>
          <a:xfrm>
            <a:off x="4303800" y="6026040"/>
            <a:ext cx="357120" cy="32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Q</a:t>
            </a:r>
            <a:r>
              <a:rPr b="1" lang="de-DE" sz="1900" spc="-1" strike="noStrike" baseline="-25000">
                <a:solidFill>
                  <a:srgbClr val="000000"/>
                </a:solidFill>
                <a:latin typeface="Arial"/>
              </a:rPr>
              <a:t>0</a:t>
            </a: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*</a:t>
            </a:r>
            <a:endParaRPr b="0" lang="en-GB" sz="1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4" name="Rectangle 10"/>
          <p:cNvSpPr/>
          <p:nvPr/>
        </p:nvSpPr>
        <p:spPr>
          <a:xfrm>
            <a:off x="1641240" y="3575160"/>
            <a:ext cx="317520" cy="32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p</a:t>
            </a:r>
            <a:r>
              <a:rPr b="1" lang="de-DE" sz="1900" spc="-1" strike="noStrike" baseline="-25000">
                <a:solidFill>
                  <a:srgbClr val="000000"/>
                </a:solidFill>
                <a:latin typeface="Arial"/>
              </a:rPr>
              <a:t>0</a:t>
            </a: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*</a:t>
            </a:r>
            <a:endParaRPr b="0" lang="en-GB" sz="1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5" name="Rectangle 11"/>
          <p:cNvSpPr/>
          <p:nvPr/>
        </p:nvSpPr>
        <p:spPr>
          <a:xfrm>
            <a:off x="5961240" y="4753080"/>
            <a:ext cx="1054080" cy="27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Nachfrage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6" name="Rectangle 12"/>
          <p:cNvSpPr/>
          <p:nvPr/>
        </p:nvSpPr>
        <p:spPr>
          <a:xfrm>
            <a:off x="5553000" y="2494080"/>
            <a:ext cx="2396520" cy="801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47" name="Rectangle 13"/>
          <p:cNvSpPr/>
          <p:nvPr/>
        </p:nvSpPr>
        <p:spPr>
          <a:xfrm>
            <a:off x="5715000" y="2362320"/>
            <a:ext cx="850320" cy="27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Angebot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8" name="Line 14"/>
          <p:cNvSpPr/>
          <p:nvPr/>
        </p:nvSpPr>
        <p:spPr>
          <a:xfrm flipH="1">
            <a:off x="2057400" y="3706560"/>
            <a:ext cx="2286000" cy="360"/>
          </a:xfrm>
          <a:prstGeom prst="line">
            <a:avLst/>
          </a:prstGeom>
          <a:ln w="9525">
            <a:solidFill>
              <a:srgbClr val="000000"/>
            </a:solidFill>
            <a:prstDash val="sysDot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grpSp>
        <p:nvGrpSpPr>
          <p:cNvPr id="449" name="Group 32"/>
          <p:cNvGrpSpPr/>
          <p:nvPr/>
        </p:nvGrpSpPr>
        <p:grpSpPr>
          <a:xfrm>
            <a:off x="1612440" y="1776960"/>
            <a:ext cx="3561480" cy="4568400"/>
            <a:chOff x="1612440" y="1776960"/>
            <a:chExt cx="3561480" cy="4568400"/>
          </a:xfrm>
        </p:grpSpPr>
        <p:sp>
          <p:nvSpPr>
            <p:cNvPr id="450" name="Freeform 16"/>
            <p:cNvSpPr/>
            <p:nvPr/>
          </p:nvSpPr>
          <p:spPr>
            <a:xfrm flipV="1" rot="10941000">
              <a:off x="2224800" y="1834920"/>
              <a:ext cx="2890080" cy="2936160"/>
            </a:xfrm>
            <a:custGeom>
              <a:avLst/>
              <a:gdLst>
                <a:gd name="textAreaLeft" fmla="*/ 0 w 2890080"/>
                <a:gd name="textAreaRight" fmla="*/ 2890800 w 2890080"/>
                <a:gd name="textAreaTop" fmla="*/ -360 h 2936160"/>
                <a:gd name="textAreaBottom" fmla="*/ 2936520 h 2936160"/>
              </a:gdLst>
              <a:ahLst/>
              <a:rect l="textAreaLeft" t="textAreaTop" r="textAreaRight" b="textAreaBottom"/>
              <a:pathLst>
                <a:path w="1644" h="1618">
                  <a:moveTo>
                    <a:pt x="0" y="0"/>
                  </a:moveTo>
                  <a:cubicBezTo>
                    <a:pt x="76" y="95"/>
                    <a:pt x="326" y="413"/>
                    <a:pt x="450" y="562"/>
                  </a:cubicBezTo>
                  <a:cubicBezTo>
                    <a:pt x="574" y="711"/>
                    <a:pt x="544" y="716"/>
                    <a:pt x="743" y="892"/>
                  </a:cubicBezTo>
                  <a:cubicBezTo>
                    <a:pt x="942" y="1068"/>
                    <a:pt x="1456" y="1467"/>
                    <a:pt x="1644" y="161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51" name="Rectangle 19"/>
            <p:cNvSpPr/>
            <p:nvPr/>
          </p:nvSpPr>
          <p:spPr>
            <a:xfrm>
              <a:off x="3562920" y="3144960"/>
              <a:ext cx="252360" cy="328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i="1" lang="de-DE" sz="1900" spc="-1" strike="noStrike">
                  <a:solidFill>
                    <a:srgbClr val="000000"/>
                  </a:solidFill>
                  <a:latin typeface="Arial"/>
                </a:rPr>
                <a:t>A</a:t>
              </a:r>
              <a:r>
                <a:rPr b="1" lang="de-DE" sz="1900" spc="-1" strike="noStrike" baseline="-25000">
                  <a:solidFill>
                    <a:srgbClr val="000000"/>
                  </a:solidFill>
                  <a:latin typeface="Arial"/>
                </a:rPr>
                <a:t>1</a:t>
              </a:r>
              <a:endParaRPr b="0" lang="en-GB" sz="19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52" name="Rectangle 20"/>
            <p:cNvSpPr/>
            <p:nvPr/>
          </p:nvSpPr>
          <p:spPr>
            <a:xfrm>
              <a:off x="3830400" y="6016680"/>
              <a:ext cx="357120" cy="328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i="1" lang="de-DE" sz="1900" spc="-1" strike="noStrike">
                  <a:solidFill>
                    <a:srgbClr val="000000"/>
                  </a:solidFill>
                  <a:latin typeface="Arial"/>
                </a:rPr>
                <a:t>Q</a:t>
              </a:r>
              <a:r>
                <a:rPr b="1" lang="de-DE" sz="1900" spc="-1" strike="noStrike" baseline="-25000">
                  <a:solidFill>
                    <a:srgbClr val="000000"/>
                  </a:solidFill>
                  <a:latin typeface="Arial"/>
                </a:rPr>
                <a:t>1</a:t>
              </a:r>
              <a:r>
                <a:rPr b="1" i="1" lang="de-DE" sz="1900" spc="-1" strike="noStrike">
                  <a:solidFill>
                    <a:srgbClr val="000000"/>
                  </a:solidFill>
                  <a:latin typeface="Arial"/>
                </a:rPr>
                <a:t>*</a:t>
              </a:r>
              <a:endParaRPr b="0" lang="en-GB" sz="19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53" name="Rectangle 21"/>
            <p:cNvSpPr/>
            <p:nvPr/>
          </p:nvSpPr>
          <p:spPr>
            <a:xfrm>
              <a:off x="1612440" y="3044880"/>
              <a:ext cx="317520" cy="328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i="1" lang="de-DE" sz="1900" spc="-1" strike="noStrike">
                  <a:solidFill>
                    <a:srgbClr val="000000"/>
                  </a:solidFill>
                  <a:latin typeface="Arial"/>
                </a:rPr>
                <a:t>p</a:t>
              </a:r>
              <a:r>
                <a:rPr b="1" lang="de-DE" sz="1900" spc="-1" strike="noStrike" baseline="-25000">
                  <a:solidFill>
                    <a:srgbClr val="000000"/>
                  </a:solidFill>
                  <a:latin typeface="Arial"/>
                </a:rPr>
                <a:t>1</a:t>
              </a:r>
              <a:r>
                <a:rPr b="1" i="1" lang="de-DE" sz="1900" spc="-1" strike="noStrike">
                  <a:solidFill>
                    <a:srgbClr val="000000"/>
                  </a:solidFill>
                  <a:latin typeface="Arial"/>
                </a:rPr>
                <a:t>*</a:t>
              </a:r>
              <a:endParaRPr b="0" lang="en-GB" sz="19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54" name="Line 22"/>
            <p:cNvSpPr/>
            <p:nvPr/>
          </p:nvSpPr>
          <p:spPr>
            <a:xfrm flipH="1">
              <a:off x="2133360" y="3271680"/>
              <a:ext cx="1903320" cy="360"/>
            </a:xfrm>
            <a:prstGeom prst="line">
              <a:avLst/>
            </a:prstGeom>
            <a:ln w="9525">
              <a:solidFill>
                <a:srgbClr val="000000"/>
              </a:solidFill>
              <a:prstDash val="sysDot"/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55" name="Line 23"/>
            <p:cNvSpPr/>
            <p:nvPr/>
          </p:nvSpPr>
          <p:spPr>
            <a:xfrm>
              <a:off x="4016160" y="3314520"/>
              <a:ext cx="360" cy="2454120"/>
            </a:xfrm>
            <a:prstGeom prst="line">
              <a:avLst/>
            </a:prstGeom>
            <a:ln w="9525">
              <a:solidFill>
                <a:srgbClr val="000000"/>
              </a:solidFill>
              <a:prstDash val="sysDot"/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56" name="Freeform 24"/>
            <p:cNvSpPr/>
            <p:nvPr/>
          </p:nvSpPr>
          <p:spPr>
            <a:xfrm>
              <a:off x="3967200" y="3230640"/>
              <a:ext cx="83520" cy="81720"/>
            </a:xfrm>
            <a:custGeom>
              <a:avLst/>
              <a:gdLst>
                <a:gd name="textAreaLeft" fmla="*/ 0 w 83520"/>
                <a:gd name="textAreaRight" fmla="*/ 84240 w 83520"/>
                <a:gd name="textAreaTop" fmla="*/ 0 h 81720"/>
                <a:gd name="textAreaBottom" fmla="*/ 82440 h 81720"/>
              </a:gdLst>
              <a:ahLst/>
              <a:rect l="textAreaLeft" t="textAreaTop" r="textAreaRight" b="textAreaBottom"/>
              <a:pathLst>
                <a:path w="106" h="106">
                  <a:moveTo>
                    <a:pt x="106" y="53"/>
                  </a:moveTo>
                  <a:lnTo>
                    <a:pt x="104" y="40"/>
                  </a:lnTo>
                  <a:lnTo>
                    <a:pt x="101" y="27"/>
                  </a:lnTo>
                  <a:lnTo>
                    <a:pt x="91" y="16"/>
                  </a:lnTo>
                  <a:lnTo>
                    <a:pt x="81" y="7"/>
                  </a:lnTo>
                  <a:lnTo>
                    <a:pt x="68" y="2"/>
                  </a:lnTo>
                  <a:lnTo>
                    <a:pt x="53" y="0"/>
                  </a:lnTo>
                  <a:lnTo>
                    <a:pt x="40" y="2"/>
                  </a:lnTo>
                  <a:lnTo>
                    <a:pt x="28" y="7"/>
                  </a:lnTo>
                  <a:lnTo>
                    <a:pt x="17" y="16"/>
                  </a:lnTo>
                  <a:lnTo>
                    <a:pt x="8" y="27"/>
                  </a:lnTo>
                  <a:lnTo>
                    <a:pt x="2" y="40"/>
                  </a:lnTo>
                  <a:lnTo>
                    <a:pt x="0" y="53"/>
                  </a:lnTo>
                  <a:lnTo>
                    <a:pt x="2" y="68"/>
                  </a:lnTo>
                  <a:lnTo>
                    <a:pt x="8" y="80"/>
                  </a:lnTo>
                  <a:lnTo>
                    <a:pt x="17" y="91"/>
                  </a:lnTo>
                  <a:lnTo>
                    <a:pt x="28" y="99"/>
                  </a:lnTo>
                  <a:lnTo>
                    <a:pt x="40" y="104"/>
                  </a:lnTo>
                  <a:lnTo>
                    <a:pt x="53" y="106"/>
                  </a:lnTo>
                  <a:lnTo>
                    <a:pt x="68" y="104"/>
                  </a:lnTo>
                  <a:lnTo>
                    <a:pt x="81" y="99"/>
                  </a:lnTo>
                  <a:lnTo>
                    <a:pt x="91" y="91"/>
                  </a:lnTo>
                  <a:lnTo>
                    <a:pt x="101" y="80"/>
                  </a:lnTo>
                  <a:lnTo>
                    <a:pt x="104" y="68"/>
                  </a:lnTo>
                  <a:lnTo>
                    <a:pt x="106" y="53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440" bIns="3744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  <p:grpSp>
        <p:nvGrpSpPr>
          <p:cNvPr id="457" name="Group 25"/>
          <p:cNvGrpSpPr/>
          <p:nvPr/>
        </p:nvGrpSpPr>
        <p:grpSpPr>
          <a:xfrm>
            <a:off x="1538280" y="2674800"/>
            <a:ext cx="2907720" cy="328680"/>
            <a:chOff x="1538280" y="2674800"/>
            <a:chExt cx="2907720" cy="328680"/>
          </a:xfrm>
        </p:grpSpPr>
        <p:sp>
          <p:nvSpPr>
            <p:cNvPr id="458" name="Rectangle 26"/>
            <p:cNvSpPr/>
            <p:nvPr/>
          </p:nvSpPr>
          <p:spPr>
            <a:xfrm>
              <a:off x="1538280" y="2674800"/>
              <a:ext cx="427320" cy="328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i="1" lang="de-DE" sz="1900" spc="-1" strike="noStrike">
                  <a:solidFill>
                    <a:srgbClr val="000000"/>
                  </a:solidFill>
                  <a:latin typeface="Arial"/>
                </a:rPr>
                <a:t>p</a:t>
              </a:r>
              <a:r>
                <a:rPr b="1" i="1" lang="de-DE" sz="1900" spc="-1" strike="noStrike" baseline="-25000">
                  <a:solidFill>
                    <a:srgbClr val="000000"/>
                  </a:solidFill>
                  <a:latin typeface="Arial"/>
                </a:rPr>
                <a:t>max</a:t>
              </a:r>
              <a:endParaRPr b="0" lang="en-GB" sz="19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59" name="Line 27"/>
            <p:cNvSpPr/>
            <p:nvPr/>
          </p:nvSpPr>
          <p:spPr>
            <a:xfrm flipH="1">
              <a:off x="2100240" y="2828880"/>
              <a:ext cx="2286000" cy="360"/>
            </a:xfrm>
            <a:prstGeom prst="line">
              <a:avLst/>
            </a:prstGeom>
            <a:ln w="9525">
              <a:solidFill>
                <a:srgbClr val="000000"/>
              </a:solidFill>
              <a:prstDash val="sysDot"/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60" name="Freeform 28"/>
            <p:cNvSpPr/>
            <p:nvPr/>
          </p:nvSpPr>
          <p:spPr>
            <a:xfrm>
              <a:off x="4362480" y="2778120"/>
              <a:ext cx="83520" cy="84960"/>
            </a:xfrm>
            <a:custGeom>
              <a:avLst/>
              <a:gdLst>
                <a:gd name="textAreaLeft" fmla="*/ 0 w 83520"/>
                <a:gd name="textAreaRight" fmla="*/ 84240 w 83520"/>
                <a:gd name="textAreaTop" fmla="*/ 0 h 84960"/>
                <a:gd name="textAreaBottom" fmla="*/ 85680 h 84960"/>
              </a:gdLst>
              <a:ahLst/>
              <a:rect l="textAreaLeft" t="textAreaTop" r="textAreaRight" b="textAreaBottom"/>
              <a:pathLst>
                <a:path w="106" h="108">
                  <a:moveTo>
                    <a:pt x="106" y="55"/>
                  </a:moveTo>
                  <a:lnTo>
                    <a:pt x="104" y="40"/>
                  </a:lnTo>
                  <a:lnTo>
                    <a:pt x="98" y="28"/>
                  </a:lnTo>
                  <a:lnTo>
                    <a:pt x="89" y="17"/>
                  </a:lnTo>
                  <a:lnTo>
                    <a:pt x="78" y="7"/>
                  </a:lnTo>
                  <a:lnTo>
                    <a:pt x="65" y="2"/>
                  </a:lnTo>
                  <a:lnTo>
                    <a:pt x="53" y="0"/>
                  </a:lnTo>
                  <a:lnTo>
                    <a:pt x="38" y="2"/>
                  </a:lnTo>
                  <a:lnTo>
                    <a:pt x="25" y="7"/>
                  </a:lnTo>
                  <a:lnTo>
                    <a:pt x="14" y="17"/>
                  </a:lnTo>
                  <a:lnTo>
                    <a:pt x="7" y="28"/>
                  </a:lnTo>
                  <a:lnTo>
                    <a:pt x="2" y="40"/>
                  </a:lnTo>
                  <a:lnTo>
                    <a:pt x="0" y="55"/>
                  </a:lnTo>
                  <a:lnTo>
                    <a:pt x="2" y="68"/>
                  </a:lnTo>
                  <a:lnTo>
                    <a:pt x="7" y="80"/>
                  </a:lnTo>
                  <a:lnTo>
                    <a:pt x="14" y="91"/>
                  </a:lnTo>
                  <a:lnTo>
                    <a:pt x="25" y="100"/>
                  </a:lnTo>
                  <a:lnTo>
                    <a:pt x="38" y="106"/>
                  </a:lnTo>
                  <a:lnTo>
                    <a:pt x="53" y="108"/>
                  </a:lnTo>
                  <a:lnTo>
                    <a:pt x="65" y="106"/>
                  </a:lnTo>
                  <a:lnTo>
                    <a:pt x="78" y="100"/>
                  </a:lnTo>
                  <a:lnTo>
                    <a:pt x="89" y="91"/>
                  </a:lnTo>
                  <a:lnTo>
                    <a:pt x="98" y="80"/>
                  </a:lnTo>
                  <a:lnTo>
                    <a:pt x="104" y="68"/>
                  </a:lnTo>
                  <a:lnTo>
                    <a:pt x="106" y="55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0680" bIns="406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  <p:sp>
        <p:nvSpPr>
          <p:cNvPr id="461" name="Line 29"/>
          <p:cNvSpPr/>
          <p:nvPr/>
        </p:nvSpPr>
        <p:spPr>
          <a:xfrm>
            <a:off x="2133360" y="5790960"/>
            <a:ext cx="6172200" cy="360"/>
          </a:xfrm>
          <a:prstGeom prst="line">
            <a:avLst/>
          </a:prstGeom>
          <a:ln w="381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62" name="Line 30"/>
          <p:cNvSpPr/>
          <p:nvPr/>
        </p:nvSpPr>
        <p:spPr>
          <a:xfrm flipV="1">
            <a:off x="2133360" y="1676160"/>
            <a:ext cx="360" cy="4114800"/>
          </a:xfrm>
          <a:prstGeom prst="line">
            <a:avLst/>
          </a:prstGeom>
          <a:ln w="381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63" name="Freeform 31"/>
          <p:cNvSpPr/>
          <p:nvPr/>
        </p:nvSpPr>
        <p:spPr>
          <a:xfrm>
            <a:off x="4373640" y="3664080"/>
            <a:ext cx="83520" cy="83520"/>
          </a:xfrm>
          <a:custGeom>
            <a:avLst/>
            <a:gdLst>
              <a:gd name="textAreaLeft" fmla="*/ 0 w 83520"/>
              <a:gd name="textAreaRight" fmla="*/ 84240 w 83520"/>
              <a:gd name="textAreaTop" fmla="*/ 0 h 83520"/>
              <a:gd name="textAreaBottom" fmla="*/ 84240 h 83520"/>
            </a:gdLst>
            <a:ahLst/>
            <a:rect l="textAreaLeft" t="textAreaTop" r="textAreaRight" b="textAreaBottom"/>
            <a:pathLst>
              <a:path w="106" h="106">
                <a:moveTo>
                  <a:pt x="106" y="53"/>
                </a:moveTo>
                <a:lnTo>
                  <a:pt x="104" y="40"/>
                </a:lnTo>
                <a:lnTo>
                  <a:pt x="98" y="27"/>
                </a:lnTo>
                <a:lnTo>
                  <a:pt x="89" y="14"/>
                </a:lnTo>
                <a:lnTo>
                  <a:pt x="78" y="7"/>
                </a:lnTo>
                <a:lnTo>
                  <a:pt x="65" y="2"/>
                </a:lnTo>
                <a:lnTo>
                  <a:pt x="53" y="0"/>
                </a:lnTo>
                <a:lnTo>
                  <a:pt x="38" y="2"/>
                </a:lnTo>
                <a:lnTo>
                  <a:pt x="25" y="7"/>
                </a:lnTo>
                <a:lnTo>
                  <a:pt x="14" y="14"/>
                </a:lnTo>
                <a:lnTo>
                  <a:pt x="7" y="27"/>
                </a:lnTo>
                <a:lnTo>
                  <a:pt x="2" y="40"/>
                </a:lnTo>
                <a:lnTo>
                  <a:pt x="0" y="53"/>
                </a:lnTo>
                <a:lnTo>
                  <a:pt x="2" y="67"/>
                </a:lnTo>
                <a:lnTo>
                  <a:pt x="7" y="80"/>
                </a:lnTo>
                <a:lnTo>
                  <a:pt x="14" y="91"/>
                </a:lnTo>
                <a:lnTo>
                  <a:pt x="25" y="98"/>
                </a:lnTo>
                <a:lnTo>
                  <a:pt x="38" y="104"/>
                </a:lnTo>
                <a:lnTo>
                  <a:pt x="53" y="106"/>
                </a:lnTo>
                <a:lnTo>
                  <a:pt x="65" y="104"/>
                </a:lnTo>
                <a:lnTo>
                  <a:pt x="78" y="98"/>
                </a:lnTo>
                <a:lnTo>
                  <a:pt x="89" y="91"/>
                </a:lnTo>
                <a:lnTo>
                  <a:pt x="98" y="80"/>
                </a:lnTo>
                <a:lnTo>
                  <a:pt x="104" y="67"/>
                </a:lnTo>
                <a:lnTo>
                  <a:pt x="106" y="53"/>
                </a:lnTo>
                <a:close/>
              </a:path>
            </a:pathLst>
          </a:custGeom>
          <a:solidFill>
            <a:srgbClr val="ffffff"/>
          </a:solidFill>
          <a:ln w="14288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9240" bIns="3924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0" dur="indefinite" restart="never" nodeType="tmRoot">
          <p:childTnLst>
            <p:seq>
              <p:cTn id="31" dur="indefinite" nodeType="mainSeq">
                <p:childTnLst>
                  <p:par>
                    <p:cTn id="32" nodeType="clickEffect" fill="hold">
                      <p:stCondLst>
                        <p:cond delay="indefinite"/>
                      </p:stCondLst>
                      <p:childTnLst>
                        <p:par>
                          <p:cTn id="3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36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nodeType="clickEffect" fill="hold">
                      <p:stCondLst>
                        <p:cond delay="indefinite"/>
                      </p:stCondLst>
                      <p:childTnLst>
                        <p:par>
                          <p:cTn id="3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1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PlaceHolder 1"/>
          <p:cNvSpPr>
            <a:spLocks noGrp="1"/>
          </p:cNvSpPr>
          <p:nvPr>
            <p:ph type="title"/>
          </p:nvPr>
        </p:nvSpPr>
        <p:spPr>
          <a:xfrm>
            <a:off x="1911240" y="380880"/>
            <a:ext cx="6701760" cy="888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Preisreaktion bei Steuern 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65" name="Grafik 30" descr=""/>
          <p:cNvPicPr/>
          <p:nvPr/>
        </p:nvPicPr>
        <p:blipFill>
          <a:blip r:embed="rId1"/>
          <a:stretch/>
        </p:blipFill>
        <p:spPr>
          <a:xfrm>
            <a:off x="1456200" y="1642680"/>
            <a:ext cx="6382080" cy="4510800"/>
          </a:xfrm>
          <a:prstGeom prst="rect">
            <a:avLst/>
          </a:prstGeom>
          <a:ln w="0">
            <a:noFill/>
          </a:ln>
        </p:spPr>
      </p:pic>
      <p:sp>
        <p:nvSpPr>
          <p:cNvPr id="466" name="TextBox 30"/>
          <p:cNvSpPr/>
          <p:nvPr/>
        </p:nvSpPr>
        <p:spPr>
          <a:xfrm>
            <a:off x="1212480" y="6090120"/>
            <a:ext cx="38214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WFV = Wohlfahrtsverlust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01760" cy="888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Staatliche Preisfestsetzung: Mindestpreis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8" name="Text Box 26"/>
          <p:cNvSpPr/>
          <p:nvPr/>
        </p:nvSpPr>
        <p:spPr>
          <a:xfrm>
            <a:off x="515160" y="4194000"/>
            <a:ext cx="3318480" cy="228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Beispiele: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Butterberge und 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Milch-Seen der EU-Agrarpolitik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Mindestlöhne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WFV = Wohlfahrtsverlust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69" name="Bild 2" descr=""/>
          <p:cNvPicPr/>
          <p:nvPr/>
        </p:nvPicPr>
        <p:blipFill>
          <a:blip r:embed="rId1"/>
          <a:stretch/>
        </p:blipFill>
        <p:spPr>
          <a:xfrm>
            <a:off x="3174840" y="1767240"/>
            <a:ext cx="5765040" cy="418392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01760" cy="888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Staatliche Preisfestsetzung: Höchstpreis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1" name="Text Box 26"/>
          <p:cNvSpPr/>
          <p:nvPr/>
        </p:nvSpPr>
        <p:spPr>
          <a:xfrm>
            <a:off x="606600" y="4181400"/>
            <a:ext cx="2710440" cy="242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Beispiele: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Preiskontrolle bei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Wohnungsmieten, 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Brotpreisen,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Energieträgern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WFV = Wohlfahrtsverlust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72" name="Bild 3" descr=""/>
          <p:cNvPicPr/>
          <p:nvPr/>
        </p:nvPicPr>
        <p:blipFill>
          <a:blip r:embed="rId1"/>
          <a:stretch/>
        </p:blipFill>
        <p:spPr>
          <a:xfrm>
            <a:off x="2356560" y="1723320"/>
            <a:ext cx="6159960" cy="420300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PlaceHolder 1"/>
          <p:cNvSpPr>
            <a:spLocks noGrp="1"/>
          </p:cNvSpPr>
          <p:nvPr>
            <p:ph type="title"/>
          </p:nvPr>
        </p:nvSpPr>
        <p:spPr>
          <a:xfrm>
            <a:off x="1911240" y="380880"/>
            <a:ext cx="6746040" cy="888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Preiselastizität der Nachfrage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474" name="Object 4"/>
          <p:cNvGraphicFramePr/>
          <p:nvPr/>
        </p:nvGraphicFramePr>
        <p:xfrm>
          <a:off x="1395360" y="3467160"/>
          <a:ext cx="5177880" cy="666000"/>
        </p:xfrm>
        <a:graphic>
          <a:graphicData uri="http://schemas.openxmlformats.org/presentationml/2006/ole">
            <p:oleObj progId="Equation.DSMT4" r:id="rId1" spid="">
              <p:embed/>
              <p:pic>
                <p:nvPicPr>
                  <p:cNvPr id="475" name="Object 4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395360" y="3467160"/>
                    <a:ext cx="5177880" cy="66600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76" name="Rectangle 5"/>
          <p:cNvSpPr/>
          <p:nvPr/>
        </p:nvSpPr>
        <p:spPr>
          <a:xfrm>
            <a:off x="1074600" y="4221360"/>
            <a:ext cx="7582680" cy="273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</a:pPr>
            <a:r>
              <a:rPr b="0" i="1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	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Q</a:t>
            </a:r>
            <a:r>
              <a:rPr b="0" i="1" lang="de-DE" sz="1800" spc="-1" strike="noStrike" baseline="-25000">
                <a:solidFill>
                  <a:schemeClr val="dk1"/>
                </a:solidFill>
                <a:latin typeface="Arial"/>
                <a:ea typeface="Times New Roman"/>
              </a:rPr>
              <a:t>N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	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Nachfragemenge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	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p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	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Preis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	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E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	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Umsatz (Erlös) = 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p∙Q</a:t>
            </a:r>
            <a:r>
              <a:rPr b="0" i="1" lang="de-DE" sz="1800" spc="-1" strike="noStrike" baseline="-25000">
                <a:solidFill>
                  <a:schemeClr val="dk1"/>
                </a:solidFill>
                <a:latin typeface="Arial"/>
                <a:ea typeface="Times New Roman"/>
              </a:rPr>
              <a:t>N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0" i="1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	</a:t>
            </a:r>
            <a:r>
              <a:rPr b="0" i="1" lang="de-DE" sz="1800" spc="-1" strike="noStrike">
                <a:solidFill>
                  <a:schemeClr val="dk1"/>
                </a:solidFill>
                <a:latin typeface="DejaVu Sans"/>
                <a:ea typeface="DejaVu Sans"/>
              </a:rPr>
              <a:t>η</a:t>
            </a:r>
            <a:r>
              <a:rPr b="0" i="1" lang="de-DE" sz="1800" spc="-1" strike="noStrike" baseline="-30000">
                <a:solidFill>
                  <a:schemeClr val="dk1"/>
                </a:solidFill>
                <a:latin typeface="Arial"/>
                <a:ea typeface="Times New Roman"/>
              </a:rPr>
              <a:t>p,Q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  </a:t>
            </a:r>
            <a:r>
              <a:rPr b="0" lang="de-DE" sz="18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≤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  0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 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	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(gilt meistens)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0" i="1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	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-1  &lt;  </a:t>
            </a:r>
            <a:r>
              <a:rPr b="0" i="1" lang="de-DE" sz="1800" spc="-1" strike="noStrike">
                <a:solidFill>
                  <a:schemeClr val="dk1"/>
                </a:solidFill>
                <a:latin typeface="DejaVu Sans"/>
                <a:ea typeface="DejaVu Sans"/>
              </a:rPr>
              <a:t>η</a:t>
            </a:r>
            <a:r>
              <a:rPr b="0" i="1" lang="de-DE" sz="1800" spc="-1" strike="noStrike" baseline="-30000">
                <a:solidFill>
                  <a:schemeClr val="dk1"/>
                </a:solidFill>
                <a:latin typeface="Arial"/>
                <a:ea typeface="Times New Roman"/>
              </a:rPr>
              <a:t>p,Q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 </a:t>
            </a:r>
            <a:r>
              <a:rPr b="0" lang="de-DE" sz="18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≤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 0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	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unelastische Nachfrage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0" i="1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	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-</a:t>
            </a:r>
            <a:r>
              <a:rPr b="0" i="1" lang="de-DE" sz="18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∞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  &lt;  </a:t>
            </a:r>
            <a:r>
              <a:rPr b="0" i="1" lang="de-DE" sz="1800" spc="-1" strike="noStrike">
                <a:solidFill>
                  <a:schemeClr val="dk1"/>
                </a:solidFill>
                <a:latin typeface="DejaVu Sans"/>
                <a:ea typeface="DejaVu Sans"/>
              </a:rPr>
              <a:t>η</a:t>
            </a:r>
            <a:r>
              <a:rPr b="0" i="1" lang="de-DE" sz="1800" spc="-1" strike="noStrike" baseline="-30000">
                <a:solidFill>
                  <a:schemeClr val="dk1"/>
                </a:solidFill>
                <a:latin typeface="Arial"/>
                <a:ea typeface="Times New Roman"/>
              </a:rPr>
              <a:t>p,Q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 </a:t>
            </a:r>
            <a:r>
              <a:rPr b="0" lang="de-DE" sz="18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≤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  -1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	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elastische Nachfrage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7" name="Rectangle 1"/>
          <p:cNvSpPr/>
          <p:nvPr/>
        </p:nvSpPr>
        <p:spPr>
          <a:xfrm>
            <a:off x="666720" y="1612800"/>
            <a:ext cx="799092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c00000"/>
              </a:buClr>
              <a:buFont typeface="Symbol" charset="2"/>
              <a:buChar char=""/>
            </a:pP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Elastizität</a:t>
            </a: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 </a:t>
            </a:r>
            <a:r>
              <a:rPr b="0" i="1" lang="el-GR" sz="1800" spc="-1" strike="noStrike">
                <a:solidFill>
                  <a:schemeClr val="dk1"/>
                </a:solidFill>
                <a:latin typeface="Arial"/>
              </a:rPr>
              <a:t>η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:</a:t>
            </a: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 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relative Änderung einer abhängigen Variablen auf eine relative Änderung einer von ihr unabhängigen Variablen 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c00000"/>
              </a:buClr>
              <a:buFont typeface="Symbol" charset="2"/>
              <a:buChar char=""/>
            </a:pP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Nachfrageelastizität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: wie „elastisch“ reagieren potenzielle Käufer:innen auf Preisänderungen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920" cy="888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Was kommt auf uns zu?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746280" y="1549440"/>
            <a:ext cx="4026600" cy="47617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t">
            <a:noAutofit/>
          </a:bodyPr>
          <a:p>
            <a:pPr marL="343080" indent="-343080">
              <a:lnSpc>
                <a:spcPct val="8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de-DE" sz="1600" spc="-1" strike="noStrike">
                <a:solidFill>
                  <a:schemeClr val="dk1"/>
                </a:solidFill>
                <a:latin typeface="Arial"/>
              </a:rPr>
              <a:t> </a:t>
            </a:r>
            <a:r>
              <a:rPr b="1" lang="de-DE" sz="1600" spc="-1" strike="noStrike">
                <a:solidFill>
                  <a:schemeClr val="dk1"/>
                </a:solidFill>
                <a:latin typeface="Arial"/>
              </a:rPr>
              <a:t>Angebot &amp; Nachfrage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–  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Markt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–  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Wohlfahrtstheorie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–  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Marktversagen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–  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Markteingriffe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0">
              <a:lnSpc>
                <a:spcPct val="80000"/>
              </a:lnSpc>
              <a:spcBef>
                <a:spcPts val="320"/>
              </a:spcBef>
              <a:buNone/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 </a:t>
            </a:r>
            <a:r>
              <a:rPr b="1" lang="de-DE" sz="1600" spc="-1" strike="noStrike">
                <a:solidFill>
                  <a:schemeClr val="dk1"/>
                </a:solidFill>
                <a:latin typeface="Arial"/>
              </a:rPr>
              <a:t>Produktionsplanung (Kostenrechnung)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–  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Preisfindung im Polypol und</a:t>
            </a:r>
            <a:br>
              <a:rPr sz="1600"/>
            </a:b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    Monopol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–  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Optimale Produktionsmenge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–  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Externe Kosten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0">
              <a:lnSpc>
                <a:spcPct val="80000"/>
              </a:lnSpc>
              <a:spcBef>
                <a:spcPts val="320"/>
              </a:spcBef>
              <a:buNone/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0">
              <a:lnSpc>
                <a:spcPct val="8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1" lang="de-DE" sz="1600" spc="-1" strike="noStrike">
                <a:solidFill>
                  <a:schemeClr val="dk1"/>
                </a:solidFill>
                <a:latin typeface="Arial"/>
              </a:rPr>
              <a:t> 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de-DE" sz="1600" spc="-1" strike="noStrike">
                <a:solidFill>
                  <a:schemeClr val="dk1"/>
                </a:solidFill>
                <a:latin typeface="Arial"/>
              </a:rPr>
              <a:t>Betriebliches Rechnungswesen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–  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Rechtsformen für Unternehmen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–  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Gewinn und Verlustrechnung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–  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Bilanz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0">
              <a:lnSpc>
                <a:spcPct val="80000"/>
              </a:lnSpc>
              <a:spcBef>
                <a:spcPts val="320"/>
              </a:spcBef>
              <a:buNone/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925880" y="1549440"/>
            <a:ext cx="3749040" cy="4690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t">
            <a:noAutofit/>
          </a:bodyPr>
          <a:p>
            <a:pPr indent="0">
              <a:lnSpc>
                <a:spcPct val="80000"/>
              </a:lnSpc>
              <a:spcBef>
                <a:spcPts val="320"/>
              </a:spcBef>
              <a:buNone/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  </a:t>
            </a:r>
            <a:r>
              <a:rPr b="1" lang="de-DE" sz="1600" spc="-1" strike="noStrike">
                <a:solidFill>
                  <a:schemeClr val="dk1"/>
                </a:solidFill>
                <a:latin typeface="Arial"/>
              </a:rPr>
              <a:t>Investitionsrechnung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–  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Barwertrechnung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–  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Rentenbarwerte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–  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Annuitätenmethode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–  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Interner Zinsfuß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320"/>
              </a:spcBef>
              <a:buNone/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 </a:t>
            </a:r>
            <a:r>
              <a:rPr b="1" lang="de-DE" sz="1600" spc="-1" strike="noStrike">
                <a:solidFill>
                  <a:schemeClr val="dk1"/>
                </a:solidFill>
                <a:latin typeface="Arial"/>
              </a:rPr>
              <a:t>Steuern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–  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Grundsätze der Steuererhebung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–  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Externalitäten (z.B. Klima)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–  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Abschreibungen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320"/>
              </a:spcBef>
              <a:buNone/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320"/>
              </a:spcBef>
              <a:buNone/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de-DE" sz="1600" spc="-1" strike="noStrike">
                <a:solidFill>
                  <a:schemeClr val="dk1"/>
                </a:solidFill>
                <a:latin typeface="Arial"/>
              </a:rPr>
              <a:t>Finanzierung &amp; Risiko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–  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Liquidität und Insolvenz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–  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Kreditformen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–  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Kapitalstrukturentscheidungen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–  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Risikomanagement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–  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Absicherung mit Derivaten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320"/>
              </a:spcBef>
              <a:buNone/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320"/>
              </a:spcBef>
              <a:buNone/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320"/>
              </a:spcBef>
              <a:buNone/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PlaceHolder 1"/>
          <p:cNvSpPr>
            <a:spLocks noGrp="1"/>
          </p:cNvSpPr>
          <p:nvPr>
            <p:ph type="title"/>
          </p:nvPr>
        </p:nvSpPr>
        <p:spPr>
          <a:xfrm>
            <a:off x="1911240" y="380880"/>
            <a:ext cx="6746040" cy="888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Bogenelastizität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79" name="Gruppieren 21"/>
          <p:cNvGrpSpPr/>
          <p:nvPr/>
        </p:nvGrpSpPr>
        <p:grpSpPr>
          <a:xfrm>
            <a:off x="1259640" y="2204640"/>
            <a:ext cx="4001400" cy="3357720"/>
            <a:chOff x="1259640" y="2204640"/>
            <a:chExt cx="4001400" cy="3357720"/>
          </a:xfrm>
        </p:grpSpPr>
        <p:grpSp>
          <p:nvGrpSpPr>
            <p:cNvPr id="480" name="Gruppieren 17"/>
            <p:cNvGrpSpPr/>
            <p:nvPr/>
          </p:nvGrpSpPr>
          <p:grpSpPr>
            <a:xfrm>
              <a:off x="1882440" y="2204640"/>
              <a:ext cx="3245040" cy="3002400"/>
              <a:chOff x="1882440" y="2204640"/>
              <a:chExt cx="3245040" cy="3002400"/>
            </a:xfrm>
          </p:grpSpPr>
          <p:cxnSp>
            <p:nvCxnSpPr>
              <p:cNvPr id="481" name="Gerade Verbindung mit Pfeil 7"/>
              <p:cNvCxnSpPr/>
              <p:nvPr/>
            </p:nvCxnSpPr>
            <p:spPr>
              <a:xfrm flipV="1">
                <a:off x="1882440" y="2204640"/>
                <a:ext cx="720" cy="3002760"/>
              </a:xfrm>
              <a:prstGeom prst="straightConnector1">
                <a:avLst/>
              </a:prstGeom>
              <a:ln w="0">
                <a:solidFill>
                  <a:srgbClr val="000000"/>
                </a:solidFill>
                <a:tailEnd len="med" type="arrow" w="med"/>
              </a:ln>
            </p:spPr>
          </p:cxnSp>
          <p:cxnSp>
            <p:nvCxnSpPr>
              <p:cNvPr id="482" name="Gerade Verbindung mit Pfeil 8"/>
              <p:cNvCxnSpPr/>
              <p:nvPr/>
            </p:nvCxnSpPr>
            <p:spPr>
              <a:xfrm>
                <a:off x="1882440" y="5206680"/>
                <a:ext cx="3245400" cy="720"/>
              </a:xfrm>
              <a:prstGeom prst="straightConnector1">
                <a:avLst/>
              </a:prstGeom>
              <a:ln w="0">
                <a:solidFill>
                  <a:srgbClr val="000000"/>
                </a:solidFill>
                <a:tailEnd len="med" type="arrow" w="med"/>
              </a:ln>
            </p:spPr>
          </p:cxnSp>
        </p:grpSp>
        <p:sp>
          <p:nvSpPr>
            <p:cNvPr id="483" name="Textfeld 5"/>
            <p:cNvSpPr/>
            <p:nvPr/>
          </p:nvSpPr>
          <p:spPr>
            <a:xfrm>
              <a:off x="1259640" y="2310120"/>
              <a:ext cx="432000" cy="303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400" spc="-1" strike="noStrike">
                  <a:solidFill>
                    <a:schemeClr val="dk1"/>
                  </a:solidFill>
                  <a:latin typeface="Book Antiqua"/>
                </a:rPr>
                <a:t>p</a:t>
              </a:r>
              <a:endParaRPr b="0" lang="en-GB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84" name="Textfeld 6"/>
            <p:cNvSpPr/>
            <p:nvPr/>
          </p:nvSpPr>
          <p:spPr>
            <a:xfrm>
              <a:off x="4829040" y="5259240"/>
              <a:ext cx="432000" cy="303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400" spc="-1" strike="noStrike">
                  <a:solidFill>
                    <a:schemeClr val="dk1"/>
                  </a:solidFill>
                  <a:latin typeface="Book Antiqua"/>
                </a:rPr>
                <a:t>Q</a:t>
              </a:r>
              <a:endParaRPr b="0" lang="en-GB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485" name="Gruppieren 91"/>
          <p:cNvGrpSpPr/>
          <p:nvPr/>
        </p:nvGrpSpPr>
        <p:grpSpPr>
          <a:xfrm>
            <a:off x="1259640" y="3178440"/>
            <a:ext cx="1952280" cy="332280"/>
            <a:chOff x="1259640" y="3178440"/>
            <a:chExt cx="1952280" cy="332280"/>
          </a:xfrm>
        </p:grpSpPr>
        <p:cxnSp>
          <p:nvCxnSpPr>
            <p:cNvPr id="486" name="Gerade Verbindung 44"/>
            <p:cNvCxnSpPr/>
            <p:nvPr/>
          </p:nvCxnSpPr>
          <p:spPr>
            <a:xfrm>
              <a:off x="1747440" y="3375720"/>
              <a:ext cx="1464840" cy="720"/>
            </a:xfrm>
            <a:prstGeom prst="straightConnector1">
              <a:avLst/>
            </a:prstGeom>
            <a:ln w="28575">
              <a:solidFill>
                <a:srgbClr val="000000"/>
              </a:solidFill>
              <a:prstDash val="dash"/>
              <a:round/>
            </a:ln>
          </p:spPr>
        </p:cxnSp>
        <p:sp>
          <p:nvSpPr>
            <p:cNvPr id="487" name="Textfeld 49"/>
            <p:cNvSpPr/>
            <p:nvPr/>
          </p:nvSpPr>
          <p:spPr>
            <a:xfrm>
              <a:off x="1259640" y="3178440"/>
              <a:ext cx="585000" cy="332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400" spc="-1" strike="noStrike">
                  <a:solidFill>
                    <a:schemeClr val="dk1"/>
                  </a:solidFill>
                  <a:latin typeface="Book Antiqua"/>
                </a:rPr>
                <a:t>p</a:t>
              </a:r>
              <a:r>
                <a:rPr b="0" lang="de-DE" sz="1400" spc="-1" strike="noStrike" baseline="-25000">
                  <a:solidFill>
                    <a:schemeClr val="dk1"/>
                  </a:solidFill>
                  <a:latin typeface="Book Antiqua"/>
                </a:rPr>
                <a:t>1</a:t>
              </a:r>
              <a:endParaRPr b="0" lang="en-GB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488" name="Gruppieren 87"/>
          <p:cNvGrpSpPr/>
          <p:nvPr/>
        </p:nvGrpSpPr>
        <p:grpSpPr>
          <a:xfrm>
            <a:off x="1259640" y="3665160"/>
            <a:ext cx="2831040" cy="332280"/>
            <a:chOff x="1259640" y="3665160"/>
            <a:chExt cx="2831040" cy="332280"/>
          </a:xfrm>
        </p:grpSpPr>
        <p:cxnSp>
          <p:nvCxnSpPr>
            <p:cNvPr id="489" name="Gerade Verbindung 46"/>
            <p:cNvCxnSpPr/>
            <p:nvPr/>
          </p:nvCxnSpPr>
          <p:spPr>
            <a:xfrm>
              <a:off x="1747440" y="3876120"/>
              <a:ext cx="2343600" cy="720"/>
            </a:xfrm>
            <a:prstGeom prst="straightConnector1">
              <a:avLst/>
            </a:prstGeom>
            <a:ln w="28575">
              <a:solidFill>
                <a:srgbClr val="cc6600"/>
              </a:solidFill>
              <a:prstDash val="sysDash"/>
              <a:round/>
            </a:ln>
          </p:spPr>
        </p:cxnSp>
        <p:sp>
          <p:nvSpPr>
            <p:cNvPr id="490" name="Textfeld 50"/>
            <p:cNvSpPr/>
            <p:nvPr/>
          </p:nvSpPr>
          <p:spPr>
            <a:xfrm>
              <a:off x="1259640" y="3665160"/>
              <a:ext cx="585000" cy="332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400" spc="-1" strike="noStrike">
                  <a:solidFill>
                    <a:schemeClr val="accent1"/>
                  </a:solidFill>
                  <a:latin typeface="Book Antiqua"/>
                </a:rPr>
                <a:t>p</a:t>
              </a:r>
              <a:r>
                <a:rPr b="0" lang="de-DE" sz="1400" spc="-1" strike="noStrike" baseline="-25000">
                  <a:solidFill>
                    <a:schemeClr val="accent1"/>
                  </a:solidFill>
                  <a:latin typeface="Book Antiqua"/>
                </a:rPr>
                <a:t>0</a:t>
              </a:r>
              <a:endParaRPr b="0" lang="en-GB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491" name="Gruppieren 90"/>
          <p:cNvGrpSpPr/>
          <p:nvPr/>
        </p:nvGrpSpPr>
        <p:grpSpPr>
          <a:xfrm>
            <a:off x="2956680" y="3411720"/>
            <a:ext cx="585000" cy="2233080"/>
            <a:chOff x="2956680" y="3411720"/>
            <a:chExt cx="585000" cy="2233080"/>
          </a:xfrm>
        </p:grpSpPr>
        <p:cxnSp>
          <p:nvCxnSpPr>
            <p:cNvPr id="492" name="Gerade Verbindung 52"/>
            <p:cNvCxnSpPr/>
            <p:nvPr/>
          </p:nvCxnSpPr>
          <p:spPr>
            <a:xfrm>
              <a:off x="3236760" y="3411720"/>
              <a:ext cx="720" cy="1950840"/>
            </a:xfrm>
            <a:prstGeom prst="straightConnector1">
              <a:avLst/>
            </a:prstGeom>
            <a:ln w="28575">
              <a:solidFill>
                <a:srgbClr val="000000"/>
              </a:solidFill>
              <a:prstDash val="dash"/>
              <a:round/>
            </a:ln>
          </p:spPr>
        </p:cxnSp>
        <p:sp>
          <p:nvSpPr>
            <p:cNvPr id="493" name="Textfeld 57"/>
            <p:cNvSpPr/>
            <p:nvPr/>
          </p:nvSpPr>
          <p:spPr>
            <a:xfrm>
              <a:off x="2956680" y="5312520"/>
              <a:ext cx="585000" cy="332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400" spc="-1" strike="noStrike">
                  <a:solidFill>
                    <a:schemeClr val="dk1"/>
                  </a:solidFill>
                  <a:latin typeface="Book Antiqua"/>
                </a:rPr>
                <a:t>Q</a:t>
              </a:r>
              <a:r>
                <a:rPr b="0" lang="de-DE" sz="1400" spc="-1" strike="noStrike" baseline="-25000">
                  <a:solidFill>
                    <a:schemeClr val="dk1"/>
                  </a:solidFill>
                  <a:latin typeface="Book Antiqua"/>
                </a:rPr>
                <a:t>1</a:t>
              </a:r>
              <a:endParaRPr b="0" lang="en-GB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494" name="Gruppieren 88"/>
          <p:cNvGrpSpPr/>
          <p:nvPr/>
        </p:nvGrpSpPr>
        <p:grpSpPr>
          <a:xfrm>
            <a:off x="3847680" y="3876120"/>
            <a:ext cx="585000" cy="1792440"/>
            <a:chOff x="3847680" y="3876120"/>
            <a:chExt cx="585000" cy="1792440"/>
          </a:xfrm>
        </p:grpSpPr>
        <p:cxnSp>
          <p:nvCxnSpPr>
            <p:cNvPr id="495" name="Gerade Verbindung 55"/>
            <p:cNvCxnSpPr/>
            <p:nvPr/>
          </p:nvCxnSpPr>
          <p:spPr>
            <a:xfrm>
              <a:off x="4132800" y="3876120"/>
              <a:ext cx="720" cy="1486440"/>
            </a:xfrm>
            <a:prstGeom prst="straightConnector1">
              <a:avLst/>
            </a:prstGeom>
            <a:ln w="28575">
              <a:solidFill>
                <a:srgbClr val="cc6600"/>
              </a:solidFill>
              <a:prstDash val="sysDash"/>
              <a:round/>
            </a:ln>
          </p:spPr>
        </p:cxnSp>
        <p:sp>
          <p:nvSpPr>
            <p:cNvPr id="496" name="Textfeld 58"/>
            <p:cNvSpPr/>
            <p:nvPr/>
          </p:nvSpPr>
          <p:spPr>
            <a:xfrm>
              <a:off x="3847680" y="5336280"/>
              <a:ext cx="585000" cy="332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400" spc="-1" strike="noStrike">
                  <a:solidFill>
                    <a:schemeClr val="accent1"/>
                  </a:solidFill>
                  <a:latin typeface="Book Antiqua"/>
                </a:rPr>
                <a:t>Q</a:t>
              </a:r>
              <a:r>
                <a:rPr b="0" lang="de-DE" sz="1400" spc="-1" strike="noStrike" baseline="-25000">
                  <a:solidFill>
                    <a:schemeClr val="accent1"/>
                  </a:solidFill>
                  <a:latin typeface="Book Antiqua"/>
                </a:rPr>
                <a:t>0</a:t>
              </a:r>
              <a:endParaRPr b="0" lang="en-GB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cxnSp>
        <p:nvCxnSpPr>
          <p:cNvPr id="497" name="Gerade Verbindung mit Pfeil 61"/>
          <p:cNvCxnSpPr/>
          <p:nvPr/>
        </p:nvCxnSpPr>
        <p:spPr>
          <a:xfrm flipV="1">
            <a:off x="2483640" y="3471480"/>
            <a:ext cx="720" cy="279000"/>
          </a:xfrm>
          <a:prstGeom prst="straightConnector1">
            <a:avLst/>
          </a:prstGeom>
          <a:ln w="19050">
            <a:solidFill>
              <a:srgbClr val="000000"/>
            </a:solidFill>
            <a:round/>
            <a:tailEnd len="med" type="arrow" w="med"/>
          </a:ln>
        </p:spPr>
      </p:cxnSp>
      <p:cxnSp>
        <p:nvCxnSpPr>
          <p:cNvPr id="498" name="Gerade Verbindung mit Pfeil 77"/>
          <p:cNvCxnSpPr/>
          <p:nvPr/>
        </p:nvCxnSpPr>
        <p:spPr>
          <a:xfrm flipH="1">
            <a:off x="3444480" y="4618800"/>
            <a:ext cx="488880" cy="720"/>
          </a:xfrm>
          <a:prstGeom prst="straightConnector1">
            <a:avLst/>
          </a:prstGeom>
          <a:ln w="19050">
            <a:solidFill>
              <a:srgbClr val="000000"/>
            </a:solidFill>
            <a:round/>
            <a:tailEnd len="med" type="arrow" w="med"/>
          </a:ln>
        </p:spPr>
      </p:cxnSp>
      <p:grpSp>
        <p:nvGrpSpPr>
          <p:cNvPr id="499" name="Gruppieren 86"/>
          <p:cNvGrpSpPr/>
          <p:nvPr/>
        </p:nvGrpSpPr>
        <p:grpSpPr>
          <a:xfrm>
            <a:off x="2333160" y="2854800"/>
            <a:ext cx="3318480" cy="1392840"/>
            <a:chOff x="2333160" y="2854800"/>
            <a:chExt cx="3318480" cy="1392840"/>
          </a:xfrm>
        </p:grpSpPr>
        <p:cxnSp>
          <p:nvCxnSpPr>
            <p:cNvPr id="500" name="Gerade Verbindung 23"/>
            <p:cNvCxnSpPr/>
            <p:nvPr/>
          </p:nvCxnSpPr>
          <p:spPr>
            <a:xfrm>
              <a:off x="2333160" y="2854800"/>
              <a:ext cx="2441160" cy="1393200"/>
            </a:xfrm>
            <a:prstGeom prst="straightConnector1">
              <a:avLst/>
            </a:prstGeom>
            <a:ln w="28575">
              <a:solidFill>
                <a:srgbClr val="994d00"/>
              </a:solidFill>
              <a:round/>
            </a:ln>
          </p:spPr>
        </p:cxnSp>
        <p:sp>
          <p:nvSpPr>
            <p:cNvPr id="501" name="Textfeld 79"/>
            <p:cNvSpPr/>
            <p:nvPr/>
          </p:nvSpPr>
          <p:spPr>
            <a:xfrm>
              <a:off x="4578480" y="3850920"/>
              <a:ext cx="1073160" cy="303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400" spc="-1" strike="noStrike">
                  <a:solidFill>
                    <a:schemeClr val="accent1"/>
                  </a:solidFill>
                  <a:latin typeface="Book Antiqua"/>
                </a:rPr>
                <a:t>p(Q</a:t>
              </a:r>
              <a:r>
                <a:rPr b="0" lang="de-DE" sz="700" spc="-1" strike="noStrike">
                  <a:solidFill>
                    <a:schemeClr val="accent1"/>
                  </a:solidFill>
                  <a:latin typeface="Book Antiqua"/>
                </a:rPr>
                <a:t>N</a:t>
              </a:r>
              <a:r>
                <a:rPr b="0" lang="de-DE" sz="1400" spc="-1" strike="noStrike">
                  <a:solidFill>
                    <a:schemeClr val="accent1"/>
                  </a:solidFill>
                  <a:latin typeface="Book Antiqua"/>
                </a:rPr>
                <a:t>)</a:t>
              </a:r>
              <a:endParaRPr b="0" lang="en-GB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502" name="Geschweifte Klammer links 9"/>
          <p:cNvSpPr/>
          <p:nvPr/>
        </p:nvSpPr>
        <p:spPr>
          <a:xfrm>
            <a:off x="1142280" y="3376080"/>
            <a:ext cx="162360" cy="47376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1" lang="de-HU" sz="4800" spc="-1" strike="noStrike">
              <a:solidFill>
                <a:schemeClr val="dk1"/>
              </a:solidFill>
              <a:latin typeface="Verdana"/>
            </a:endParaRPr>
          </a:p>
        </p:txBody>
      </p:sp>
      <p:sp>
        <p:nvSpPr>
          <p:cNvPr id="503" name="Geschweifte Klammer links 66"/>
          <p:cNvSpPr/>
          <p:nvPr/>
        </p:nvSpPr>
        <p:spPr>
          <a:xfrm rot="16200000">
            <a:off x="3615120" y="5297760"/>
            <a:ext cx="153000" cy="88128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1" lang="de-HU" sz="4800" spc="-1" strike="noStrike">
              <a:solidFill>
                <a:schemeClr val="dk1"/>
              </a:solidFill>
              <a:latin typeface="Verdana"/>
            </a:endParaRPr>
          </a:p>
        </p:txBody>
      </p:sp>
      <p:sp>
        <p:nvSpPr>
          <p:cNvPr id="504" name="Textfeld 10"/>
          <p:cNvSpPr/>
          <p:nvPr/>
        </p:nvSpPr>
        <p:spPr>
          <a:xfrm flipH="1">
            <a:off x="162360" y="3363840"/>
            <a:ext cx="1073160" cy="48600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5" name="Textfeld 68"/>
          <p:cNvSpPr/>
          <p:nvPr/>
        </p:nvSpPr>
        <p:spPr>
          <a:xfrm flipH="1">
            <a:off x="3133440" y="5949720"/>
            <a:ext cx="1108080" cy="48600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6" name="Textfeld 69"/>
          <p:cNvSpPr/>
          <p:nvPr/>
        </p:nvSpPr>
        <p:spPr>
          <a:xfrm>
            <a:off x="6005880" y="3207600"/>
            <a:ext cx="2233800" cy="1020960"/>
          </a:xfrm>
          <a:prstGeom prst="rect">
            <a:avLst/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2" dur="indefinite" restart="never" nodeType="tmRoot">
          <p:childTnLst>
            <p:seq>
              <p:cTn id="43" dur="indefinite" nodeType="mainSeq">
                <p:childTnLst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PlaceHolder 1"/>
          <p:cNvSpPr>
            <a:spLocks noGrp="1"/>
          </p:cNvSpPr>
          <p:nvPr>
            <p:ph type="title"/>
          </p:nvPr>
        </p:nvSpPr>
        <p:spPr>
          <a:xfrm>
            <a:off x="1911240" y="380880"/>
            <a:ext cx="6746040" cy="888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Punktelastizität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08" name="Gruppieren 21"/>
          <p:cNvGrpSpPr/>
          <p:nvPr/>
        </p:nvGrpSpPr>
        <p:grpSpPr>
          <a:xfrm>
            <a:off x="1259640" y="2204640"/>
            <a:ext cx="4001400" cy="3357720"/>
            <a:chOff x="1259640" y="2204640"/>
            <a:chExt cx="4001400" cy="3357720"/>
          </a:xfrm>
        </p:grpSpPr>
        <p:grpSp>
          <p:nvGrpSpPr>
            <p:cNvPr id="509" name="Gruppieren 17"/>
            <p:cNvGrpSpPr/>
            <p:nvPr/>
          </p:nvGrpSpPr>
          <p:grpSpPr>
            <a:xfrm>
              <a:off x="1882440" y="2204640"/>
              <a:ext cx="3245040" cy="3002400"/>
              <a:chOff x="1882440" y="2204640"/>
              <a:chExt cx="3245040" cy="3002400"/>
            </a:xfrm>
          </p:grpSpPr>
          <p:cxnSp>
            <p:nvCxnSpPr>
              <p:cNvPr id="510" name="Gerade Verbindung mit Pfeil 7"/>
              <p:cNvCxnSpPr/>
              <p:nvPr/>
            </p:nvCxnSpPr>
            <p:spPr>
              <a:xfrm flipV="1">
                <a:off x="1882440" y="2204640"/>
                <a:ext cx="720" cy="3002760"/>
              </a:xfrm>
              <a:prstGeom prst="straightConnector1">
                <a:avLst/>
              </a:prstGeom>
              <a:ln w="0">
                <a:solidFill>
                  <a:srgbClr val="000000"/>
                </a:solidFill>
                <a:tailEnd len="med" type="arrow" w="med"/>
              </a:ln>
            </p:spPr>
          </p:cxnSp>
          <p:cxnSp>
            <p:nvCxnSpPr>
              <p:cNvPr id="511" name="Gerade Verbindung mit Pfeil 8"/>
              <p:cNvCxnSpPr/>
              <p:nvPr/>
            </p:nvCxnSpPr>
            <p:spPr>
              <a:xfrm>
                <a:off x="1882440" y="5206680"/>
                <a:ext cx="3245400" cy="720"/>
              </a:xfrm>
              <a:prstGeom prst="straightConnector1">
                <a:avLst/>
              </a:prstGeom>
              <a:ln w="0">
                <a:solidFill>
                  <a:srgbClr val="000000"/>
                </a:solidFill>
                <a:tailEnd len="med" type="arrow" w="med"/>
              </a:ln>
            </p:spPr>
          </p:cxnSp>
        </p:grpSp>
        <p:sp>
          <p:nvSpPr>
            <p:cNvPr id="512" name="Textfeld 5"/>
            <p:cNvSpPr/>
            <p:nvPr/>
          </p:nvSpPr>
          <p:spPr>
            <a:xfrm>
              <a:off x="1259640" y="2310120"/>
              <a:ext cx="432000" cy="303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400" spc="-1" strike="noStrike">
                  <a:solidFill>
                    <a:schemeClr val="dk1"/>
                  </a:solidFill>
                  <a:latin typeface="Book Antiqua"/>
                </a:rPr>
                <a:t>p</a:t>
              </a:r>
              <a:endParaRPr b="0" lang="en-GB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13" name="Textfeld 6"/>
            <p:cNvSpPr/>
            <p:nvPr/>
          </p:nvSpPr>
          <p:spPr>
            <a:xfrm>
              <a:off x="4829040" y="5259240"/>
              <a:ext cx="432000" cy="303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400" spc="-1" strike="noStrike">
                  <a:solidFill>
                    <a:schemeClr val="dk1"/>
                  </a:solidFill>
                  <a:latin typeface="Book Antiqua"/>
                </a:rPr>
                <a:t>Q</a:t>
              </a:r>
              <a:endParaRPr b="0" lang="en-GB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514" name="Gruppieren 91"/>
          <p:cNvGrpSpPr/>
          <p:nvPr/>
        </p:nvGrpSpPr>
        <p:grpSpPr>
          <a:xfrm>
            <a:off x="1259640" y="3178440"/>
            <a:ext cx="1952280" cy="332280"/>
            <a:chOff x="1259640" y="3178440"/>
            <a:chExt cx="1952280" cy="332280"/>
          </a:xfrm>
        </p:grpSpPr>
        <p:cxnSp>
          <p:nvCxnSpPr>
            <p:cNvPr id="515" name="Gerade Verbindung 44"/>
            <p:cNvCxnSpPr/>
            <p:nvPr/>
          </p:nvCxnSpPr>
          <p:spPr>
            <a:xfrm>
              <a:off x="1747440" y="3375720"/>
              <a:ext cx="1464840" cy="720"/>
            </a:xfrm>
            <a:prstGeom prst="straightConnector1">
              <a:avLst/>
            </a:prstGeom>
            <a:ln w="28575">
              <a:solidFill>
                <a:srgbClr val="000000"/>
              </a:solidFill>
              <a:prstDash val="dash"/>
              <a:round/>
            </a:ln>
          </p:spPr>
        </p:cxnSp>
        <p:sp>
          <p:nvSpPr>
            <p:cNvPr id="516" name="Textfeld 49"/>
            <p:cNvSpPr/>
            <p:nvPr/>
          </p:nvSpPr>
          <p:spPr>
            <a:xfrm>
              <a:off x="1259640" y="3178440"/>
              <a:ext cx="585000" cy="332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400" spc="-1" strike="noStrike">
                  <a:solidFill>
                    <a:schemeClr val="dk1"/>
                  </a:solidFill>
                  <a:latin typeface="Book Antiqua"/>
                </a:rPr>
                <a:t>p</a:t>
              </a:r>
              <a:r>
                <a:rPr b="0" lang="de-DE" sz="1400" spc="-1" strike="noStrike" baseline="-25000">
                  <a:solidFill>
                    <a:schemeClr val="dk1"/>
                  </a:solidFill>
                  <a:latin typeface="Book Antiqua"/>
                </a:rPr>
                <a:t>1</a:t>
              </a:r>
              <a:endParaRPr b="0" lang="en-GB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517" name="Gruppieren 87"/>
          <p:cNvGrpSpPr/>
          <p:nvPr/>
        </p:nvGrpSpPr>
        <p:grpSpPr>
          <a:xfrm>
            <a:off x="1259640" y="3665160"/>
            <a:ext cx="2831040" cy="332280"/>
            <a:chOff x="1259640" y="3665160"/>
            <a:chExt cx="2831040" cy="332280"/>
          </a:xfrm>
        </p:grpSpPr>
        <p:cxnSp>
          <p:nvCxnSpPr>
            <p:cNvPr id="518" name="Gerade Verbindung 46"/>
            <p:cNvCxnSpPr/>
            <p:nvPr/>
          </p:nvCxnSpPr>
          <p:spPr>
            <a:xfrm>
              <a:off x="1747440" y="3876120"/>
              <a:ext cx="2343600" cy="720"/>
            </a:xfrm>
            <a:prstGeom prst="straightConnector1">
              <a:avLst/>
            </a:prstGeom>
            <a:ln w="28575">
              <a:solidFill>
                <a:srgbClr val="000000"/>
              </a:solidFill>
              <a:prstDash val="sysDash"/>
              <a:round/>
            </a:ln>
          </p:spPr>
        </p:cxnSp>
        <p:sp>
          <p:nvSpPr>
            <p:cNvPr id="519" name="Textfeld 50"/>
            <p:cNvSpPr/>
            <p:nvPr/>
          </p:nvSpPr>
          <p:spPr>
            <a:xfrm>
              <a:off x="1259640" y="3665160"/>
              <a:ext cx="585000" cy="332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400" spc="-1" strike="noStrike">
                  <a:solidFill>
                    <a:schemeClr val="dk1"/>
                  </a:solidFill>
                  <a:latin typeface="Book Antiqua"/>
                </a:rPr>
                <a:t>p</a:t>
              </a:r>
              <a:r>
                <a:rPr b="0" lang="de-DE" sz="1400" spc="-1" strike="noStrike" baseline="-25000">
                  <a:solidFill>
                    <a:schemeClr val="dk1"/>
                  </a:solidFill>
                  <a:latin typeface="Book Antiqua"/>
                </a:rPr>
                <a:t>0</a:t>
              </a:r>
              <a:endParaRPr b="0" lang="en-GB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520" name="Gruppieren 90"/>
          <p:cNvGrpSpPr/>
          <p:nvPr/>
        </p:nvGrpSpPr>
        <p:grpSpPr>
          <a:xfrm>
            <a:off x="2956680" y="3411720"/>
            <a:ext cx="585000" cy="2233080"/>
            <a:chOff x="2956680" y="3411720"/>
            <a:chExt cx="585000" cy="2233080"/>
          </a:xfrm>
        </p:grpSpPr>
        <p:cxnSp>
          <p:nvCxnSpPr>
            <p:cNvPr id="521" name="Gerade Verbindung 52"/>
            <p:cNvCxnSpPr/>
            <p:nvPr/>
          </p:nvCxnSpPr>
          <p:spPr>
            <a:xfrm>
              <a:off x="3236760" y="3411720"/>
              <a:ext cx="720" cy="1795680"/>
            </a:xfrm>
            <a:prstGeom prst="straightConnector1">
              <a:avLst/>
            </a:prstGeom>
            <a:ln w="28575">
              <a:solidFill>
                <a:srgbClr val="000000"/>
              </a:solidFill>
              <a:prstDash val="dash"/>
              <a:round/>
            </a:ln>
          </p:spPr>
        </p:cxnSp>
        <p:sp>
          <p:nvSpPr>
            <p:cNvPr id="522" name="Textfeld 57"/>
            <p:cNvSpPr/>
            <p:nvPr/>
          </p:nvSpPr>
          <p:spPr>
            <a:xfrm>
              <a:off x="2956680" y="5312520"/>
              <a:ext cx="585000" cy="332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400" spc="-1" strike="noStrike">
                  <a:solidFill>
                    <a:schemeClr val="dk1"/>
                  </a:solidFill>
                  <a:latin typeface="Book Antiqua"/>
                </a:rPr>
                <a:t>Q</a:t>
              </a:r>
              <a:r>
                <a:rPr b="0" lang="de-DE" sz="1400" spc="-1" strike="noStrike" baseline="-25000">
                  <a:solidFill>
                    <a:schemeClr val="dk1"/>
                  </a:solidFill>
                  <a:latin typeface="Book Antiqua"/>
                </a:rPr>
                <a:t>1</a:t>
              </a:r>
              <a:endParaRPr b="0" lang="en-GB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523" name="Gruppieren 88"/>
          <p:cNvGrpSpPr/>
          <p:nvPr/>
        </p:nvGrpSpPr>
        <p:grpSpPr>
          <a:xfrm>
            <a:off x="3847680" y="3876120"/>
            <a:ext cx="585000" cy="1792440"/>
            <a:chOff x="3847680" y="3876120"/>
            <a:chExt cx="585000" cy="1792440"/>
          </a:xfrm>
        </p:grpSpPr>
        <p:cxnSp>
          <p:nvCxnSpPr>
            <p:cNvPr id="524" name="Gerade Verbindung 55"/>
            <p:cNvCxnSpPr/>
            <p:nvPr/>
          </p:nvCxnSpPr>
          <p:spPr>
            <a:xfrm>
              <a:off x="4132800" y="3876120"/>
              <a:ext cx="720" cy="1331280"/>
            </a:xfrm>
            <a:prstGeom prst="straightConnector1">
              <a:avLst/>
            </a:prstGeom>
            <a:ln w="28575">
              <a:solidFill>
                <a:srgbClr val="000000"/>
              </a:solidFill>
              <a:prstDash val="sysDash"/>
              <a:round/>
            </a:ln>
          </p:spPr>
        </p:cxnSp>
        <p:sp>
          <p:nvSpPr>
            <p:cNvPr id="525" name="Textfeld 58"/>
            <p:cNvSpPr/>
            <p:nvPr/>
          </p:nvSpPr>
          <p:spPr>
            <a:xfrm>
              <a:off x="3847680" y="5336280"/>
              <a:ext cx="585000" cy="332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400" spc="-1" strike="noStrike">
                  <a:solidFill>
                    <a:schemeClr val="dk1"/>
                  </a:solidFill>
                  <a:latin typeface="Book Antiqua"/>
                </a:rPr>
                <a:t>Q</a:t>
              </a:r>
              <a:r>
                <a:rPr b="0" lang="de-DE" sz="1400" spc="-1" strike="noStrike" baseline="-25000">
                  <a:solidFill>
                    <a:schemeClr val="dk1"/>
                  </a:solidFill>
                  <a:latin typeface="Book Antiqua"/>
                </a:rPr>
                <a:t>0</a:t>
              </a:r>
              <a:endParaRPr b="0" lang="en-GB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526" name="Gruppieren 86"/>
          <p:cNvGrpSpPr/>
          <p:nvPr/>
        </p:nvGrpSpPr>
        <p:grpSpPr>
          <a:xfrm>
            <a:off x="2333160" y="2854800"/>
            <a:ext cx="3318480" cy="1392840"/>
            <a:chOff x="2333160" y="2854800"/>
            <a:chExt cx="3318480" cy="1392840"/>
          </a:xfrm>
        </p:grpSpPr>
        <p:cxnSp>
          <p:nvCxnSpPr>
            <p:cNvPr id="527" name="Gerade Verbindung 23"/>
            <p:cNvCxnSpPr/>
            <p:nvPr/>
          </p:nvCxnSpPr>
          <p:spPr>
            <a:xfrm>
              <a:off x="2333160" y="2854800"/>
              <a:ext cx="2441160" cy="1393200"/>
            </a:xfrm>
            <a:prstGeom prst="straightConnector1">
              <a:avLst/>
            </a:prstGeom>
            <a:ln w="28575">
              <a:solidFill>
                <a:srgbClr val="994d00"/>
              </a:solidFill>
              <a:round/>
            </a:ln>
          </p:spPr>
        </p:cxnSp>
        <p:sp>
          <p:nvSpPr>
            <p:cNvPr id="528" name="Textfeld 79"/>
            <p:cNvSpPr/>
            <p:nvPr/>
          </p:nvSpPr>
          <p:spPr>
            <a:xfrm>
              <a:off x="4578480" y="3850920"/>
              <a:ext cx="1073160" cy="303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400" spc="-1" strike="noStrike">
                  <a:solidFill>
                    <a:schemeClr val="accent1"/>
                  </a:solidFill>
                  <a:latin typeface="Book Antiqua"/>
                </a:rPr>
                <a:t>p(Q</a:t>
              </a:r>
              <a:r>
                <a:rPr b="0" lang="de-DE" sz="700" spc="-1" strike="noStrike">
                  <a:solidFill>
                    <a:schemeClr val="accent1"/>
                  </a:solidFill>
                  <a:latin typeface="Book Antiqua"/>
                </a:rPr>
                <a:t>N</a:t>
              </a:r>
              <a:r>
                <a:rPr b="0" lang="de-DE" sz="1400" spc="-1" strike="noStrike">
                  <a:solidFill>
                    <a:schemeClr val="accent1"/>
                  </a:solidFill>
                  <a:latin typeface="Book Antiqua"/>
                </a:rPr>
                <a:t>)</a:t>
              </a:r>
              <a:endParaRPr b="0" lang="en-GB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cxnSp>
        <p:nvCxnSpPr>
          <p:cNvPr id="529" name="Gerade Verbindung mit Pfeil 30"/>
          <p:cNvCxnSpPr/>
          <p:nvPr/>
        </p:nvCxnSpPr>
        <p:spPr>
          <a:xfrm flipV="1">
            <a:off x="2483640" y="3471480"/>
            <a:ext cx="720" cy="279000"/>
          </a:xfrm>
          <a:prstGeom prst="straightConnector1">
            <a:avLst/>
          </a:prstGeom>
          <a:ln w="19050">
            <a:solidFill>
              <a:srgbClr val="000000"/>
            </a:solidFill>
            <a:round/>
            <a:tailEnd len="med" type="arrow" w="med"/>
          </a:ln>
        </p:spPr>
      </p:cxnSp>
      <p:cxnSp>
        <p:nvCxnSpPr>
          <p:cNvPr id="530" name="Gerade Verbindung mit Pfeil 31"/>
          <p:cNvCxnSpPr/>
          <p:nvPr/>
        </p:nvCxnSpPr>
        <p:spPr>
          <a:xfrm flipH="1">
            <a:off x="3444480" y="4618800"/>
            <a:ext cx="488880" cy="720"/>
          </a:xfrm>
          <a:prstGeom prst="straightConnector1">
            <a:avLst/>
          </a:prstGeom>
          <a:ln w="19050">
            <a:solidFill>
              <a:srgbClr val="000000"/>
            </a:solidFill>
            <a:round/>
            <a:tailEnd len="med" type="arrow" w="med"/>
          </a:ln>
        </p:spPr>
      </p:cxnSp>
      <p:sp>
        <p:nvSpPr>
          <p:cNvPr id="531" name="Oval 56"/>
          <p:cNvSpPr/>
          <p:nvPr/>
        </p:nvSpPr>
        <p:spPr>
          <a:xfrm>
            <a:off x="3492000" y="3501000"/>
            <a:ext cx="96840" cy="9684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cc33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wrap="none" lIns="90000" rIns="90000" tIns="34200" bIns="342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1" lang="de-HU" sz="4800" spc="-1" strike="noStrike">
              <a:solidFill>
                <a:schemeClr val="dk1"/>
              </a:solidFill>
              <a:latin typeface="Verdana"/>
            </a:endParaRPr>
          </a:p>
        </p:txBody>
      </p:sp>
      <p:grpSp>
        <p:nvGrpSpPr>
          <p:cNvPr id="532" name="Gruppieren 33"/>
          <p:cNvGrpSpPr/>
          <p:nvPr/>
        </p:nvGrpSpPr>
        <p:grpSpPr>
          <a:xfrm>
            <a:off x="1249920" y="3357000"/>
            <a:ext cx="2242080" cy="303120"/>
            <a:chOff x="1249920" y="3357000"/>
            <a:chExt cx="2242080" cy="303120"/>
          </a:xfrm>
        </p:grpSpPr>
        <p:cxnSp>
          <p:nvCxnSpPr>
            <p:cNvPr id="533" name="Gerade Verbindung 34"/>
            <p:cNvCxnSpPr/>
            <p:nvPr/>
          </p:nvCxnSpPr>
          <p:spPr>
            <a:xfrm>
              <a:off x="1692000" y="3553920"/>
              <a:ext cx="1800360" cy="720"/>
            </a:xfrm>
            <a:prstGeom prst="straightConnector1">
              <a:avLst/>
            </a:prstGeom>
            <a:ln w="28575">
              <a:solidFill>
                <a:srgbClr val="000000"/>
              </a:solidFill>
              <a:prstDash val="dash"/>
              <a:round/>
            </a:ln>
          </p:spPr>
        </p:cxnSp>
        <p:sp>
          <p:nvSpPr>
            <p:cNvPr id="534" name="Textfeld 35"/>
            <p:cNvSpPr/>
            <p:nvPr/>
          </p:nvSpPr>
          <p:spPr>
            <a:xfrm>
              <a:off x="1249920" y="3357000"/>
              <a:ext cx="585000" cy="303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400" spc="-1" strike="noStrike">
                  <a:solidFill>
                    <a:schemeClr val="dk1"/>
                  </a:solidFill>
                  <a:latin typeface="Book Antiqua"/>
                </a:rPr>
                <a:t>p</a:t>
              </a:r>
              <a:endParaRPr b="0" lang="en-GB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535" name="Gruppieren 38"/>
          <p:cNvGrpSpPr/>
          <p:nvPr/>
        </p:nvGrpSpPr>
        <p:grpSpPr>
          <a:xfrm>
            <a:off x="3266280" y="3598560"/>
            <a:ext cx="585000" cy="2040840"/>
            <a:chOff x="3266280" y="3598560"/>
            <a:chExt cx="585000" cy="2040840"/>
          </a:xfrm>
        </p:grpSpPr>
        <p:cxnSp>
          <p:nvCxnSpPr>
            <p:cNvPr id="536" name="Gerade Verbindung 39"/>
            <p:cNvCxnSpPr/>
            <p:nvPr/>
          </p:nvCxnSpPr>
          <p:spPr>
            <a:xfrm>
              <a:off x="3542040" y="3598560"/>
              <a:ext cx="720" cy="1608840"/>
            </a:xfrm>
            <a:prstGeom prst="straightConnector1">
              <a:avLst/>
            </a:prstGeom>
            <a:ln w="28575">
              <a:solidFill>
                <a:srgbClr val="000000"/>
              </a:solidFill>
              <a:prstDash val="dash"/>
              <a:round/>
            </a:ln>
          </p:spPr>
        </p:cxnSp>
        <p:sp>
          <p:nvSpPr>
            <p:cNvPr id="537" name="Textfeld 40"/>
            <p:cNvSpPr/>
            <p:nvPr/>
          </p:nvSpPr>
          <p:spPr>
            <a:xfrm>
              <a:off x="3266280" y="5336280"/>
              <a:ext cx="585000" cy="303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400" spc="-1" strike="noStrike">
                  <a:solidFill>
                    <a:schemeClr val="dk1"/>
                  </a:solidFill>
                  <a:latin typeface="Book Antiqua"/>
                </a:rPr>
                <a:t>Q</a:t>
              </a:r>
              <a:endParaRPr b="0" lang="en-GB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538" name="Textfeld 69"/>
          <p:cNvSpPr/>
          <p:nvPr/>
        </p:nvSpPr>
        <p:spPr>
          <a:xfrm>
            <a:off x="5974920" y="2414520"/>
            <a:ext cx="2120040" cy="142488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0" dur="indefinite" restart="never" nodeType="tmRoot">
          <p:childTnLst>
            <p:seq>
              <p:cTn id="71" dur="indefinite" nodeType="mainSeq">
                <p:childTnLst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PlaceHolder 1"/>
          <p:cNvSpPr>
            <a:spLocks noGrp="1"/>
          </p:cNvSpPr>
          <p:nvPr>
            <p:ph type="title"/>
          </p:nvPr>
        </p:nvSpPr>
        <p:spPr>
          <a:xfrm>
            <a:off x="1911240" y="380880"/>
            <a:ext cx="6746040" cy="888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Beispiele der Preiselastizität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40" name="Picture 1" descr=""/>
          <p:cNvPicPr/>
          <p:nvPr/>
        </p:nvPicPr>
        <p:blipFill>
          <a:blip r:embed="rId1"/>
          <a:stretch/>
        </p:blipFill>
        <p:spPr>
          <a:xfrm>
            <a:off x="2943720" y="1794240"/>
            <a:ext cx="3061080" cy="2859840"/>
          </a:xfrm>
          <a:prstGeom prst="rect">
            <a:avLst/>
          </a:prstGeom>
          <a:ln w="0">
            <a:noFill/>
          </a:ln>
        </p:spPr>
      </p:pic>
      <p:pic>
        <p:nvPicPr>
          <p:cNvPr id="541" name="Picture 3" descr=""/>
          <p:cNvPicPr/>
          <p:nvPr/>
        </p:nvPicPr>
        <p:blipFill>
          <a:blip r:embed="rId2"/>
          <a:stretch/>
        </p:blipFill>
        <p:spPr>
          <a:xfrm>
            <a:off x="5815080" y="1760400"/>
            <a:ext cx="3132720" cy="2926800"/>
          </a:xfrm>
          <a:prstGeom prst="rect">
            <a:avLst/>
          </a:prstGeom>
          <a:ln w="0">
            <a:noFill/>
          </a:ln>
        </p:spPr>
      </p:pic>
      <p:pic>
        <p:nvPicPr>
          <p:cNvPr id="542" name="Picture 4" descr=""/>
          <p:cNvPicPr/>
          <p:nvPr/>
        </p:nvPicPr>
        <p:blipFill>
          <a:blip r:embed="rId3"/>
          <a:stretch/>
        </p:blipFill>
        <p:spPr>
          <a:xfrm>
            <a:off x="0" y="1728720"/>
            <a:ext cx="3132720" cy="2925360"/>
          </a:xfrm>
          <a:prstGeom prst="rect">
            <a:avLst/>
          </a:prstGeom>
          <a:ln w="0">
            <a:noFill/>
          </a:ln>
        </p:spPr>
      </p:pic>
      <p:sp>
        <p:nvSpPr>
          <p:cNvPr id="543" name="TextBox 6"/>
          <p:cNvSpPr/>
          <p:nvPr/>
        </p:nvSpPr>
        <p:spPr>
          <a:xfrm>
            <a:off x="529200" y="4720320"/>
            <a:ext cx="2603880" cy="1775160"/>
          </a:xfrm>
          <a:prstGeom prst="rect">
            <a:avLst/>
          </a:pr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4" name="TextBox 7"/>
          <p:cNvSpPr/>
          <p:nvPr/>
        </p:nvSpPr>
        <p:spPr>
          <a:xfrm>
            <a:off x="6344280" y="4688280"/>
            <a:ext cx="2603880" cy="1775160"/>
          </a:xfrm>
          <a:prstGeom prst="rect">
            <a:avLst/>
          </a:prstGeom>
          <a:blipFill rotWithShape="0">
            <a:blip r:embed="rId5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5" name="TextBox 8"/>
          <p:cNvSpPr/>
          <p:nvPr/>
        </p:nvSpPr>
        <p:spPr>
          <a:xfrm>
            <a:off x="3400560" y="4688280"/>
            <a:ext cx="2603880" cy="1497960"/>
          </a:xfrm>
          <a:prstGeom prst="rect">
            <a:avLst/>
          </a:prstGeom>
          <a:blipFill rotWithShape="0">
            <a:blip r:embed="rId6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6" dur="indefinite" restart="never" nodeType="tmRoot">
          <p:childTnLst>
            <p:seq>
              <p:cTn id="97" dur="indefinite" nodeType="mainSeq">
                <p:childTnLst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PlaceHolder 1"/>
          <p:cNvSpPr>
            <a:spLocks noGrp="1"/>
          </p:cNvSpPr>
          <p:nvPr>
            <p:ph type="title"/>
          </p:nvPr>
        </p:nvSpPr>
        <p:spPr>
          <a:xfrm>
            <a:off x="1911240" y="380880"/>
            <a:ext cx="6746040" cy="888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Auswirkung auf den Umsatz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47" name="Picture 1" descr=""/>
          <p:cNvPicPr/>
          <p:nvPr/>
        </p:nvPicPr>
        <p:blipFill>
          <a:blip r:embed="rId1"/>
          <a:stretch/>
        </p:blipFill>
        <p:spPr>
          <a:xfrm>
            <a:off x="2912760" y="2106000"/>
            <a:ext cx="3061080" cy="2859840"/>
          </a:xfrm>
          <a:prstGeom prst="rect">
            <a:avLst/>
          </a:prstGeom>
          <a:ln w="0">
            <a:noFill/>
          </a:ln>
        </p:spPr>
      </p:pic>
      <p:pic>
        <p:nvPicPr>
          <p:cNvPr id="548" name="Picture 3" descr=""/>
          <p:cNvPicPr/>
          <p:nvPr/>
        </p:nvPicPr>
        <p:blipFill>
          <a:blip r:embed="rId2"/>
          <a:stretch/>
        </p:blipFill>
        <p:spPr>
          <a:xfrm>
            <a:off x="5974200" y="2038680"/>
            <a:ext cx="3132720" cy="2926800"/>
          </a:xfrm>
          <a:prstGeom prst="rect">
            <a:avLst/>
          </a:prstGeom>
          <a:ln w="0">
            <a:noFill/>
          </a:ln>
        </p:spPr>
      </p:pic>
      <p:pic>
        <p:nvPicPr>
          <p:cNvPr id="549" name="Picture 4" descr=""/>
          <p:cNvPicPr/>
          <p:nvPr/>
        </p:nvPicPr>
        <p:blipFill>
          <a:blip r:embed="rId3"/>
          <a:stretch/>
        </p:blipFill>
        <p:spPr>
          <a:xfrm>
            <a:off x="0" y="2073240"/>
            <a:ext cx="3132720" cy="2925360"/>
          </a:xfrm>
          <a:prstGeom prst="rect">
            <a:avLst/>
          </a:prstGeom>
          <a:ln w="0">
            <a:noFill/>
          </a:ln>
        </p:spPr>
      </p:pic>
      <p:sp>
        <p:nvSpPr>
          <p:cNvPr id="550" name="TextBox 6"/>
          <p:cNvSpPr/>
          <p:nvPr/>
        </p:nvSpPr>
        <p:spPr>
          <a:xfrm>
            <a:off x="313200" y="1463400"/>
            <a:ext cx="7566120" cy="645480"/>
          </a:xfrm>
          <a:prstGeom prst="rect">
            <a:avLst/>
          </a:pr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1" name="TextBox 8"/>
          <p:cNvSpPr/>
          <p:nvPr/>
        </p:nvSpPr>
        <p:spPr>
          <a:xfrm>
            <a:off x="47520" y="4954320"/>
            <a:ext cx="2873520" cy="1199520"/>
          </a:xfrm>
          <a:prstGeom prst="rect">
            <a:avLst/>
          </a:prstGeom>
          <a:blipFill rotWithShape="0">
            <a:blip r:embed="rId5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2" name="TextBox 9"/>
          <p:cNvSpPr/>
          <p:nvPr/>
        </p:nvSpPr>
        <p:spPr>
          <a:xfrm>
            <a:off x="2951280" y="4941720"/>
            <a:ext cx="3091680" cy="1199520"/>
          </a:xfrm>
          <a:prstGeom prst="rect">
            <a:avLst/>
          </a:prstGeom>
          <a:blipFill rotWithShape="0">
            <a:blip r:embed="rId6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3" name="TextBox 10"/>
          <p:cNvSpPr/>
          <p:nvPr/>
        </p:nvSpPr>
        <p:spPr>
          <a:xfrm>
            <a:off x="6125760" y="4941720"/>
            <a:ext cx="3017520" cy="1199520"/>
          </a:xfrm>
          <a:prstGeom prst="rect">
            <a:avLst/>
          </a:prstGeom>
          <a:blipFill rotWithShape="0">
            <a:blip r:embed="rId7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PlaceHolder 1"/>
          <p:cNvSpPr>
            <a:spLocks noGrp="1"/>
          </p:cNvSpPr>
          <p:nvPr>
            <p:ph type="title"/>
          </p:nvPr>
        </p:nvSpPr>
        <p:spPr>
          <a:xfrm>
            <a:off x="1911240" y="380880"/>
            <a:ext cx="6746040" cy="888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Auswirkung auf den Umsatz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5" name="TextBox 6"/>
          <p:cNvSpPr/>
          <p:nvPr/>
        </p:nvSpPr>
        <p:spPr>
          <a:xfrm>
            <a:off x="652320" y="1884600"/>
            <a:ext cx="7566120" cy="365796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PlaceHolder 1"/>
          <p:cNvSpPr>
            <a:spLocks noGrp="1"/>
          </p:cNvSpPr>
          <p:nvPr>
            <p:ph type="title"/>
          </p:nvPr>
        </p:nvSpPr>
        <p:spPr>
          <a:xfrm>
            <a:off x="1911240" y="380880"/>
            <a:ext cx="6746040" cy="888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Vorsicht: Elastizität ≠ Steigung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57" name="Group 9"/>
          <p:cNvGrpSpPr/>
          <p:nvPr/>
        </p:nvGrpSpPr>
        <p:grpSpPr>
          <a:xfrm>
            <a:off x="492480" y="2514600"/>
            <a:ext cx="5044320" cy="2784960"/>
            <a:chOff x="492480" y="2514600"/>
            <a:chExt cx="5044320" cy="2784960"/>
          </a:xfrm>
        </p:grpSpPr>
        <p:sp>
          <p:nvSpPr>
            <p:cNvPr id="558" name="Rectangle 20"/>
            <p:cNvSpPr/>
            <p:nvPr/>
          </p:nvSpPr>
          <p:spPr>
            <a:xfrm>
              <a:off x="492480" y="3195720"/>
              <a:ext cx="1189440" cy="274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800" spc="-1" strike="noStrike">
                  <a:solidFill>
                    <a:srgbClr val="000000"/>
                  </a:solidFill>
                  <a:latin typeface="Arial"/>
                </a:rPr>
                <a:t>Preis</a:t>
              </a:r>
              <a:r>
                <a:rPr b="0" i="1" lang="de-DE" sz="1800" spc="-1" strike="noStrike">
                  <a:solidFill>
                    <a:srgbClr val="000000"/>
                  </a:solidFill>
                  <a:latin typeface="Arial"/>
                </a:rPr>
                <a:t> p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59" name="Rectangle 21"/>
            <p:cNvSpPr/>
            <p:nvPr/>
          </p:nvSpPr>
          <p:spPr>
            <a:xfrm>
              <a:off x="4593960" y="5025240"/>
              <a:ext cx="942840" cy="274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800" spc="-1" strike="noStrike">
                  <a:solidFill>
                    <a:srgbClr val="000000"/>
                  </a:solidFill>
                  <a:latin typeface="Arial"/>
                </a:rPr>
                <a:t>Menge </a:t>
              </a:r>
              <a:r>
                <a:rPr b="0" i="1" lang="de-DE" sz="1800" spc="-1" strike="noStrike">
                  <a:solidFill>
                    <a:srgbClr val="000000"/>
                  </a:solidFill>
                  <a:latin typeface="Arial"/>
                </a:rPr>
                <a:t>Q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60" name="Line 56"/>
            <p:cNvSpPr/>
            <p:nvPr/>
          </p:nvSpPr>
          <p:spPr>
            <a:xfrm>
              <a:off x="1597320" y="4934160"/>
              <a:ext cx="3258000" cy="360"/>
            </a:xfrm>
            <a:prstGeom prst="line">
              <a:avLst/>
            </a:prstGeom>
            <a:ln w="3810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561" name="Line 57"/>
            <p:cNvSpPr/>
            <p:nvPr/>
          </p:nvSpPr>
          <p:spPr>
            <a:xfrm flipH="1" flipV="1">
              <a:off x="1585800" y="2514600"/>
              <a:ext cx="11520" cy="2419560"/>
            </a:xfrm>
            <a:prstGeom prst="line">
              <a:avLst/>
            </a:prstGeom>
            <a:ln w="3810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  <p:cxnSp>
        <p:nvCxnSpPr>
          <p:cNvPr id="562" name="Straight Connector 5"/>
          <p:cNvCxnSpPr/>
          <p:nvPr/>
        </p:nvCxnSpPr>
        <p:spPr>
          <a:xfrm>
            <a:off x="1561320" y="2804760"/>
            <a:ext cx="2405160" cy="2130120"/>
          </a:xfrm>
          <a:prstGeom prst="straightConnector1">
            <a:avLst/>
          </a:prstGeom>
          <a:ln w="0">
            <a:solidFill>
              <a:srgbClr val="000000"/>
            </a:solidFill>
          </a:ln>
        </p:spPr>
      </p:cxnSp>
      <p:sp>
        <p:nvSpPr>
          <p:cNvPr id="563" name="TextBox 20"/>
          <p:cNvSpPr/>
          <p:nvPr/>
        </p:nvSpPr>
        <p:spPr>
          <a:xfrm>
            <a:off x="918360" y="2547720"/>
            <a:ext cx="2603880" cy="38988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4" name="TextBox 22"/>
          <p:cNvSpPr/>
          <p:nvPr/>
        </p:nvSpPr>
        <p:spPr>
          <a:xfrm>
            <a:off x="1867320" y="3371040"/>
            <a:ext cx="2603880" cy="38988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5" name="TextBox 23"/>
          <p:cNvSpPr/>
          <p:nvPr/>
        </p:nvSpPr>
        <p:spPr>
          <a:xfrm>
            <a:off x="2991960" y="4444200"/>
            <a:ext cx="2603880" cy="389880"/>
          </a:xfrm>
          <a:prstGeom prst="rect">
            <a:avLst/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6" name="Rectangle 1"/>
          <p:cNvSpPr/>
          <p:nvPr/>
        </p:nvSpPr>
        <p:spPr>
          <a:xfrm>
            <a:off x="5906880" y="1776600"/>
            <a:ext cx="3390840" cy="4185720"/>
          </a:xfrm>
          <a:prstGeom prst="rect">
            <a:avLst/>
          </a:pr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567" name="Straight Connector 25"/>
          <p:cNvCxnSpPr/>
          <p:nvPr/>
        </p:nvCxnSpPr>
        <p:spPr>
          <a:xfrm>
            <a:off x="2681280" y="3869640"/>
            <a:ext cx="720" cy="1019880"/>
          </a:xfrm>
          <a:prstGeom prst="straightConnector1">
            <a:avLst/>
          </a:prstGeom>
          <a:ln w="38100">
            <a:solidFill>
              <a:srgbClr val="000000"/>
            </a:solidFill>
            <a:prstDash val="dash"/>
            <a:round/>
          </a:ln>
        </p:spPr>
      </p:cxnSp>
      <p:sp>
        <p:nvSpPr>
          <p:cNvPr id="568" name="TextBox 28"/>
          <p:cNvSpPr/>
          <p:nvPr/>
        </p:nvSpPr>
        <p:spPr>
          <a:xfrm>
            <a:off x="2504160" y="5025240"/>
            <a:ext cx="354240" cy="564120"/>
          </a:xfrm>
          <a:prstGeom prst="rect">
            <a:avLst/>
          </a:prstGeom>
          <a:blipFill rotWithShape="0">
            <a:blip r:embed="rId5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9" name="TextBox 29"/>
          <p:cNvSpPr/>
          <p:nvPr/>
        </p:nvSpPr>
        <p:spPr>
          <a:xfrm>
            <a:off x="1422360" y="4995360"/>
            <a:ext cx="2293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0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0" name="TextBox 30"/>
          <p:cNvSpPr/>
          <p:nvPr/>
        </p:nvSpPr>
        <p:spPr>
          <a:xfrm>
            <a:off x="3831840" y="5034240"/>
            <a:ext cx="354240" cy="564120"/>
          </a:xfrm>
          <a:prstGeom prst="rect">
            <a:avLst/>
          </a:prstGeom>
          <a:blipFill rotWithShape="0">
            <a:blip r:embed="rId6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1" name="TextBox 16"/>
          <p:cNvSpPr/>
          <p:nvPr/>
        </p:nvSpPr>
        <p:spPr>
          <a:xfrm>
            <a:off x="1242360" y="2614680"/>
            <a:ext cx="354240" cy="368640"/>
          </a:xfrm>
          <a:prstGeom prst="rect">
            <a:avLst/>
          </a:prstGeom>
          <a:blipFill rotWithShape="0">
            <a:blip r:embed="rId7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PlaceHolder 1"/>
          <p:cNvSpPr>
            <a:spLocks noGrp="1"/>
          </p:cNvSpPr>
          <p:nvPr>
            <p:ph type="title"/>
          </p:nvPr>
        </p:nvSpPr>
        <p:spPr>
          <a:xfrm>
            <a:off x="1911240" y="380880"/>
            <a:ext cx="6746040" cy="888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Preiselastizität der Nachfrage – Bsp.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3" name="Rectangle 3"/>
          <p:cNvSpPr/>
          <p:nvPr/>
        </p:nvSpPr>
        <p:spPr>
          <a:xfrm>
            <a:off x="552600" y="1876320"/>
            <a:ext cx="7981200" cy="37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Gründe für </a:t>
            </a: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unelastische Nachfrage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: Verschiedene Gründe können zu einer Preiselastizität mit einem Betrag zwischen 0 und 1 führen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Preisänderungen werden vom Konsumierenden nicht wahrgenommen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Ein:e Konsument:in nimmt Preisänderungen zwar wahr, hält bei Preiserhöhungen die Suche nach Alternativen aber für zu aufwendig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Es gibt kaum Substitutionsprodukte, auf die bei Preiserhöhungen kurzfristig ausgewichen werden kann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PlaceHolder 1"/>
          <p:cNvSpPr>
            <a:spLocks noGrp="1"/>
          </p:cNvSpPr>
          <p:nvPr>
            <p:ph type="title"/>
          </p:nvPr>
        </p:nvSpPr>
        <p:spPr>
          <a:xfrm>
            <a:off x="1911240" y="380880"/>
            <a:ext cx="6746040" cy="888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Preiselastizität der Nachfrage – Bsp.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5" name="Rectangle 3"/>
          <p:cNvSpPr/>
          <p:nvPr/>
        </p:nvSpPr>
        <p:spPr>
          <a:xfrm>
            <a:off x="552600" y="1876320"/>
            <a:ext cx="7981200" cy="37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Positive Nachfrageelastizität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: Weitere Effekte können bewirken, dass die Preiselastizität sogar positiv wird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"/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Veblen-Effekt (Snob-Effekt): Ein Produkt stiftet einen höheren Nutzen, wenn es teurer ist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"/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Qualitäts-Effekt: Bei Produkten, deren Qualität nur schwer beurteilt werden kann, wird der Preis häufig als Qualitätsindikator angesehen 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PlaceHolder 1"/>
          <p:cNvSpPr>
            <a:spLocks noGrp="1"/>
          </p:cNvSpPr>
          <p:nvPr>
            <p:ph type="title"/>
          </p:nvPr>
        </p:nvSpPr>
        <p:spPr>
          <a:xfrm>
            <a:off x="1921680" y="864360"/>
            <a:ext cx="6746040" cy="458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Kurzfristige gegenüber langfristige Preiselastizität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7" name="Rectangle 3"/>
          <p:cNvSpPr/>
          <p:nvPr/>
        </p:nvSpPr>
        <p:spPr>
          <a:xfrm>
            <a:off x="540000" y="1730880"/>
            <a:ext cx="7981200" cy="194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Die Preiselastizität der Nachfrage </a:t>
            </a: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schwankt mit dem Zeitraum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, der den Konsument:innen zur Verfügung steht, um auf eine Änderung des Preises zu reagieren.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In der Regel ist die </a:t>
            </a: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langfristige Preiselastizität 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der Nachfrage elastischer als die kurzfristige Preiselastizität.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578" name="Table 1"/>
          <p:cNvGraphicFramePr/>
          <p:nvPr/>
        </p:nvGraphicFramePr>
        <p:xfrm>
          <a:off x="1705680" y="4033800"/>
          <a:ext cx="5650200" cy="2488680"/>
        </p:xfrm>
        <a:graphic>
          <a:graphicData uri="http://schemas.openxmlformats.org/drawingml/2006/table">
            <a:tbl>
              <a:tblPr/>
              <a:tblGrid>
                <a:gridCol w="2864880"/>
                <a:gridCol w="1392840"/>
                <a:gridCol w="1392840"/>
              </a:tblGrid>
              <a:tr h="227160">
                <a:tc>
                  <a:txBody>
                    <a:bodyPr lIns="68400" rIns="6840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499"/>
                        </a:spcAft>
                      </a:pPr>
                      <a:r>
                        <a:rPr b="0" lang="de-DE" sz="16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 </a:t>
                      </a:r>
                      <a:endParaRPr b="0" lang="en-GB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499"/>
                        </a:spcAft>
                      </a:pPr>
                      <a:r>
                        <a:rPr b="0" lang="de-DE" sz="16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kurzfristig</a:t>
                      </a:r>
                      <a:endParaRPr b="0" lang="en-GB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499"/>
                        </a:spcAft>
                      </a:pPr>
                      <a:r>
                        <a:rPr b="0" lang="de-DE" sz="16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langfristig</a:t>
                      </a:r>
                      <a:endParaRPr b="0" lang="en-GB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588240">
                <a:tc>
                  <a:txBody>
                    <a:bodyPr lIns="68400" rIns="6840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499"/>
                        </a:spcAft>
                      </a:pPr>
                      <a:r>
                        <a:rPr b="0" lang="de-DE" sz="16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Gesamte landwirtschaftliche Produktion</a:t>
                      </a:r>
                      <a:endParaRPr b="0" lang="en-GB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499"/>
                        </a:spcAft>
                      </a:pPr>
                      <a:r>
                        <a:rPr b="0" lang="de-DE" sz="16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-0,25</a:t>
                      </a:r>
                      <a:endParaRPr b="0" lang="en-GB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91440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499"/>
                        </a:spcAft>
                      </a:pPr>
                      <a:endParaRPr b="0" lang="en-GB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499"/>
                        </a:spcAft>
                      </a:pPr>
                      <a:r>
                        <a:rPr b="0" lang="de-DE" sz="16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-1,79</a:t>
                      </a:r>
                      <a:endParaRPr b="0" lang="en-GB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588240">
                <a:tc>
                  <a:txBody>
                    <a:bodyPr lIns="68400" rIns="6840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499"/>
                        </a:spcAft>
                        <a:tabLst>
                          <a:tab algn="l" pos="0"/>
                        </a:tabLst>
                      </a:pPr>
                      <a:r>
                        <a:rPr b="0" lang="de-DE" sz="16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Tierische Erzeugnisse</a:t>
                      </a:r>
                      <a:endParaRPr b="0" lang="en-GB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499"/>
                        </a:spcAft>
                        <a:tabLst>
                          <a:tab algn="l" pos="0"/>
                        </a:tabLst>
                      </a:pPr>
                      <a:r>
                        <a:rPr b="0" lang="de-DE" sz="16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-0,38</a:t>
                      </a:r>
                      <a:endParaRPr b="0" lang="en-GB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91440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499"/>
                        </a:spcAft>
                        <a:tabLst>
                          <a:tab algn="l" pos="0"/>
                        </a:tabLst>
                      </a:pPr>
                      <a:endParaRPr b="0" lang="en-GB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499"/>
                        </a:spcAft>
                        <a:tabLst>
                          <a:tab algn="l" pos="0"/>
                        </a:tabLst>
                      </a:pPr>
                      <a:r>
                        <a:rPr b="0" lang="de-DE" sz="16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-2,90</a:t>
                      </a:r>
                      <a:endParaRPr b="0" lang="en-GB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91440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499"/>
                        </a:spcAft>
                        <a:tabLst>
                          <a:tab algn="l" pos="0"/>
                        </a:tabLst>
                      </a:pPr>
                      <a:endParaRPr b="0" lang="en-GB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588240">
                <a:tc>
                  <a:txBody>
                    <a:bodyPr lIns="68400" rIns="6840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499"/>
                        </a:spcAft>
                        <a:tabLst>
                          <a:tab algn="l" pos="0"/>
                        </a:tabLst>
                      </a:pPr>
                      <a:r>
                        <a:rPr b="0" lang="de-DE" sz="16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Pflanzliche Erzeugnisse</a:t>
                      </a:r>
                      <a:endParaRPr b="0" lang="en-GB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499"/>
                        </a:spcAft>
                        <a:tabLst>
                          <a:tab algn="l" pos="0"/>
                        </a:tabLst>
                      </a:pPr>
                      <a:r>
                        <a:rPr b="0" lang="de-DE" sz="16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-0,17</a:t>
                      </a:r>
                      <a:endParaRPr b="0" lang="en-GB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91440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499"/>
                        </a:spcAft>
                        <a:tabLst>
                          <a:tab algn="l" pos="0"/>
                        </a:tabLst>
                      </a:pPr>
                      <a:endParaRPr b="0" lang="en-GB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499"/>
                        </a:spcAft>
                        <a:tabLst>
                          <a:tab algn="l" pos="0"/>
                        </a:tabLst>
                      </a:pPr>
                      <a:r>
                        <a:rPr b="0" lang="de-DE" sz="16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-1,56</a:t>
                      </a:r>
                      <a:endParaRPr b="0" lang="en-GB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91440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499"/>
                        </a:spcAft>
                        <a:tabLst>
                          <a:tab algn="l" pos="0"/>
                        </a:tabLst>
                      </a:pPr>
                      <a:endParaRPr b="0" lang="en-GB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PlaceHolder 1"/>
          <p:cNvSpPr>
            <a:spLocks noGrp="1"/>
          </p:cNvSpPr>
          <p:nvPr>
            <p:ph type="title"/>
          </p:nvPr>
        </p:nvSpPr>
        <p:spPr>
          <a:xfrm>
            <a:off x="1921680" y="864360"/>
            <a:ext cx="6746040" cy="458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Kreuzpreiselastizität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0" name="Rectangle 3"/>
          <p:cNvSpPr/>
          <p:nvPr/>
        </p:nvSpPr>
        <p:spPr>
          <a:xfrm>
            <a:off x="540000" y="1730880"/>
            <a:ext cx="7981200" cy="373392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625440" cy="888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Literaturhinweise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1305000" y="1774080"/>
            <a:ext cx="6927120" cy="4483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t">
            <a:noAutofit/>
          </a:bodyPr>
          <a:p>
            <a:pPr marL="743040" indent="-285840">
              <a:lnSpc>
                <a:spcPct val="9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de-DE" sz="1400" spc="-1" strike="noStrike">
                <a:solidFill>
                  <a:srgbClr val="000000"/>
                </a:solidFill>
                <a:latin typeface="Arial"/>
              </a:rPr>
              <a:t>D. Müller (2006) </a:t>
            </a:r>
            <a:r>
              <a:rPr b="0" i="1" lang="de-DE" sz="1400" spc="-1" strike="noStrike" u="sng">
                <a:solidFill>
                  <a:srgbClr val="cc00cc"/>
                </a:solidFill>
                <a:uFillTx/>
                <a:latin typeface="Arial"/>
                <a:hlinkClick r:id="rId1"/>
              </a:rPr>
              <a:t>Grundlagen </a:t>
            </a:r>
            <a:r>
              <a:rPr b="0" i="1" lang="de-DE" sz="1400" spc="-1" strike="noStrike" u="sng">
                <a:solidFill>
                  <a:srgbClr val="cc00cc"/>
                </a:solidFill>
                <a:uFillTx/>
                <a:latin typeface="Arial"/>
                <a:hlinkClick r:id="rId2"/>
              </a:rPr>
              <a:t>der Betriebswirtschaftslehre für Ingenieure</a:t>
            </a:r>
            <a:r>
              <a:rPr b="0" lang="de-DE" sz="1400" spc="-1" strike="noStrike">
                <a:solidFill>
                  <a:srgbClr val="000000"/>
                </a:solidFill>
                <a:latin typeface="Arial"/>
              </a:rPr>
              <a:t>. 1. Auflage, Heidelberg: Springer (auch als elektronische Version über die TU-Bibliothek verfügbar, der Download kann nur aus dem TU-WLAN durchgeführt)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marL="743040" indent="-285840">
              <a:lnSpc>
                <a:spcPct val="90000"/>
              </a:lnSpc>
              <a:spcBef>
                <a:spcPts val="281"/>
              </a:spcBef>
              <a:buNone/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marL="743040" indent="-285840">
              <a:lnSpc>
                <a:spcPct val="9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de-DE" sz="1400" spc="-1" strike="noStrike">
                <a:solidFill>
                  <a:srgbClr val="000000"/>
                </a:solidFill>
                <a:latin typeface="Arial"/>
              </a:rPr>
              <a:t>A.Daum, W. Greife, R. Przywara (2014) </a:t>
            </a:r>
            <a:r>
              <a:rPr b="0" i="1" lang="de-DE" sz="1400" spc="-1" strike="noStrike" u="sng">
                <a:solidFill>
                  <a:srgbClr val="cc00cc"/>
                </a:solidFill>
                <a:uFillTx/>
                <a:latin typeface="Arial"/>
                <a:hlinkClick r:id="rId3"/>
              </a:rPr>
              <a:t>BWL </a:t>
            </a:r>
            <a:r>
              <a:rPr b="0" i="1" lang="de-DE" sz="1400" spc="-1" strike="noStrike" u="sng">
                <a:solidFill>
                  <a:srgbClr val="cc00cc"/>
                </a:solidFill>
                <a:uFillTx/>
                <a:latin typeface="Arial"/>
                <a:hlinkClick r:id="rId4"/>
              </a:rPr>
              <a:t>für </a:t>
            </a:r>
            <a:r>
              <a:rPr b="0" i="1" lang="de-DE" sz="1400" spc="-1" strike="noStrike" u="sng">
                <a:solidFill>
                  <a:srgbClr val="cc00cc"/>
                </a:solidFill>
                <a:uFillTx/>
                <a:latin typeface="Arial"/>
                <a:hlinkClick r:id="rId5"/>
              </a:rPr>
              <a:t>Ingenieurstudium und -praxis – Was man über Betriebswirtschaft wissen sollte</a:t>
            </a:r>
            <a:r>
              <a:rPr b="0" lang="de-DE" sz="1400" spc="-1" strike="noStrike">
                <a:solidFill>
                  <a:srgbClr val="000000"/>
                </a:solidFill>
                <a:latin typeface="Arial"/>
              </a:rPr>
              <a:t>. 2.Auflage, Wiesbaden: Springer Vieweg (auch als elektronische Version über die TU-Bibliothek verfügbar)</a:t>
            </a:r>
            <a:br>
              <a:rPr sz="1400"/>
            </a:b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marL="743040" indent="-285840">
              <a:lnSpc>
                <a:spcPct val="9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de-DE" sz="1400" spc="-1" strike="noStrike">
                <a:solidFill>
                  <a:srgbClr val="000000"/>
                </a:solidFill>
                <a:latin typeface="Arial"/>
              </a:rPr>
              <a:t>K. Spremann (1. Auflage 1996) </a:t>
            </a:r>
            <a:r>
              <a:rPr b="0" i="1" lang="de-DE" sz="1400" spc="-1" strike="noStrike">
                <a:solidFill>
                  <a:srgbClr val="000000"/>
                </a:solidFill>
                <a:latin typeface="Arial"/>
              </a:rPr>
              <a:t>Wirtschaft, Investition und Finanzierung</a:t>
            </a:r>
            <a:r>
              <a:rPr b="0" lang="de-DE" sz="1400" spc="-1" strike="noStrike">
                <a:solidFill>
                  <a:srgbClr val="000000"/>
                </a:solidFill>
                <a:latin typeface="Arial"/>
              </a:rPr>
              <a:t> (6. Auflage 2013). München: Oldenbourg (ISBN 3-486-23565-6)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marL="743040" indent="-285840">
              <a:lnSpc>
                <a:spcPct val="90000"/>
              </a:lnSpc>
              <a:spcBef>
                <a:spcPts val="281"/>
              </a:spcBef>
              <a:buNone/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marL="743040" indent="-285840">
              <a:lnSpc>
                <a:spcPct val="9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de-DE" sz="1400" spc="-1" strike="noStrike">
                <a:solidFill>
                  <a:srgbClr val="000000"/>
                </a:solidFill>
                <a:latin typeface="Arial"/>
              </a:rPr>
              <a:t>A. J., Schwab (1998), </a:t>
            </a:r>
            <a:r>
              <a:rPr b="0" i="1" lang="de-DE" sz="1400" spc="-1" strike="noStrike">
                <a:solidFill>
                  <a:srgbClr val="000000"/>
                </a:solidFill>
                <a:latin typeface="Arial"/>
              </a:rPr>
              <a:t>Managementwissen für Ingenieure</a:t>
            </a:r>
            <a:r>
              <a:rPr b="0" lang="de-DE" sz="1400" spc="-1" strike="noStrike">
                <a:solidFill>
                  <a:srgbClr val="000000"/>
                </a:solidFill>
                <a:latin typeface="Arial"/>
              </a:rPr>
              <a:t> (4. Auflage 2008).</a:t>
            </a:r>
            <a:r>
              <a:rPr b="0" i="1" lang="de-DE" sz="14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de-DE" sz="1400" spc="-1" strike="noStrike">
                <a:solidFill>
                  <a:srgbClr val="000000"/>
                </a:solidFill>
                <a:latin typeface="Arial"/>
              </a:rPr>
              <a:t>Berlin, Heidelberg, New York: Springer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marL="743040" indent="0">
              <a:lnSpc>
                <a:spcPct val="90000"/>
              </a:lnSpc>
              <a:spcBef>
                <a:spcPts val="281"/>
              </a:spcBef>
              <a:buNone/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marL="743040" indent="-285840">
              <a:lnSpc>
                <a:spcPct val="9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de-DE" sz="1400" spc="-1" strike="noStrike">
                <a:solidFill>
                  <a:srgbClr val="000000"/>
                </a:solidFill>
                <a:latin typeface="Arial"/>
              </a:rPr>
              <a:t>E. Fischer (1996) </a:t>
            </a:r>
            <a:r>
              <a:rPr b="0" i="1" lang="de-DE" sz="1400" spc="-1" strike="noStrike">
                <a:solidFill>
                  <a:srgbClr val="000000"/>
                </a:solidFill>
                <a:latin typeface="Arial"/>
              </a:rPr>
              <a:t>Finanzwirtschaft für Anfänger</a:t>
            </a:r>
            <a:r>
              <a:rPr b="0" lang="de-DE" sz="1400" spc="-1" strike="noStrike">
                <a:solidFill>
                  <a:srgbClr val="000000"/>
                </a:solidFill>
                <a:latin typeface="Arial"/>
              </a:rPr>
              <a:t> (4. Auflage 2005). München: Oldenbourg</a:t>
            </a:r>
            <a:br>
              <a:rPr sz="1400"/>
            </a:b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marL="743040" indent="-285840">
              <a:lnSpc>
                <a:spcPct val="9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de-DE" sz="1400" spc="-1" strike="noStrike">
                <a:solidFill>
                  <a:srgbClr val="000000"/>
                </a:solidFill>
                <a:latin typeface="Arial"/>
              </a:rPr>
              <a:t>S. Peters (1994), </a:t>
            </a:r>
            <a:r>
              <a:rPr b="0" i="1" lang="de-DE" sz="1400" spc="-1" strike="noStrike">
                <a:solidFill>
                  <a:srgbClr val="000000"/>
                </a:solidFill>
                <a:latin typeface="Arial"/>
              </a:rPr>
              <a:t>Betriebswirtschaftslehre</a:t>
            </a:r>
            <a:r>
              <a:rPr b="0" lang="de-DE" sz="1400" spc="-1" strike="noStrike">
                <a:solidFill>
                  <a:srgbClr val="000000"/>
                </a:solidFill>
                <a:latin typeface="Arial"/>
              </a:rPr>
              <a:t> (12. Auflage 2005). München: Oldenbourg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marL="743040" indent="0">
              <a:lnSpc>
                <a:spcPct val="9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PlaceHolder 1"/>
          <p:cNvSpPr>
            <a:spLocks noGrp="1"/>
          </p:cNvSpPr>
          <p:nvPr>
            <p:ph type="title"/>
          </p:nvPr>
        </p:nvSpPr>
        <p:spPr>
          <a:xfrm>
            <a:off x="1911240" y="380880"/>
            <a:ext cx="6746040" cy="888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Außenhandel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82" name="Grafik 31" descr=""/>
          <p:cNvPicPr/>
          <p:nvPr/>
        </p:nvPicPr>
        <p:blipFill>
          <a:blip r:embed="rId1"/>
          <a:stretch/>
        </p:blipFill>
        <p:spPr>
          <a:xfrm>
            <a:off x="369720" y="3089880"/>
            <a:ext cx="4111920" cy="3055680"/>
          </a:xfrm>
          <a:prstGeom prst="rect">
            <a:avLst/>
          </a:prstGeom>
          <a:ln w="0">
            <a:noFill/>
          </a:ln>
        </p:spPr>
      </p:pic>
      <p:pic>
        <p:nvPicPr>
          <p:cNvPr id="583" name="Grafik 263" descr=""/>
          <p:cNvPicPr/>
          <p:nvPr/>
        </p:nvPicPr>
        <p:blipFill>
          <a:blip r:embed="rId2"/>
          <a:stretch/>
        </p:blipFill>
        <p:spPr>
          <a:xfrm>
            <a:off x="4798080" y="3123360"/>
            <a:ext cx="4071240" cy="3055680"/>
          </a:xfrm>
          <a:prstGeom prst="rect">
            <a:avLst/>
          </a:prstGeom>
          <a:ln w="0">
            <a:noFill/>
          </a:ln>
        </p:spPr>
      </p:pic>
      <p:sp>
        <p:nvSpPr>
          <p:cNvPr id="584" name="Rectangle 3"/>
          <p:cNvSpPr/>
          <p:nvPr/>
        </p:nvSpPr>
        <p:spPr>
          <a:xfrm>
            <a:off x="676440" y="1773720"/>
            <a:ext cx="7981200" cy="37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Handel zwischen zwei Ländern führt immer zu einem Wohlfahrtsgewinn, kann allerdings die Verteilung zwischen Konsumentenrente und Produzentenrente im Land stark beeinflussen.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01760" cy="888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Rolle des Staates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6" name="PlaceHolder 2"/>
          <p:cNvSpPr>
            <a:spLocks noGrp="1"/>
          </p:cNvSpPr>
          <p:nvPr>
            <p:ph/>
          </p:nvPr>
        </p:nvSpPr>
        <p:spPr>
          <a:xfrm>
            <a:off x="1911240" y="1536840"/>
            <a:ext cx="6927120" cy="4995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t">
            <a:noAutofit/>
          </a:bodyPr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</a:pP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Marktwirtschaft</a:t>
            </a:r>
            <a:r>
              <a:rPr b="1" lang="de-DE" sz="1600" spc="-1" strike="noStrike">
                <a:solidFill>
                  <a:schemeClr val="dk1"/>
                </a:solidFill>
                <a:latin typeface="Arial"/>
              </a:rPr>
              <a:t>: 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Staat sorgt für das Funktionieren der Märkte, ohne in diese direkt einzugreifen. Zu den Staatsaufgaben gehören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Schutz des Eigentums, Schutz privater Verträge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Sicherung der Marktfunktion (Wettbewerbsrecht, Verbraucherschutz)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Entscheidend ist die Souveränität und Verantwortung des Einzelnen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Soziale Marktwirtschaft</a:t>
            </a:r>
            <a:r>
              <a:rPr b="1" lang="de-DE" sz="1600" spc="-1" strike="noStrike">
                <a:solidFill>
                  <a:schemeClr val="dk1"/>
                </a:solidFill>
                <a:latin typeface="Arial"/>
              </a:rPr>
              <a:t>: 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Marktwirtschaft, bei der die Marktergebnisse nachträglich durch Umverteilung korrigiert werden (staatliche Sozialversicherungen; Transfers wie z.B. Kindergeld; progressive Einkommensteuer; Umweltschutz)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Zentralverwaltungswirtschaft (Planwirtschaft): 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Staatliche Planungs-behörde weist den Betrieben Produktionsfaktoren (Maschinen, Arbeitskräfte, Energie, ...) zu und verlangt dafür die Lieferung der geplanten Produktionsmenge (Plansoll), die der Staat nach sozialen (oder anderen) Kriterien an die Verbraucher:innen zuteilt („Jedem nach seinen Bedürfnissen“).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625440" cy="888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Grundfragen der Wirtschaft 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552600" y="1514520"/>
            <a:ext cx="7981200" cy="4806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t">
            <a:noAutofit/>
          </a:bodyPr>
          <a:p>
            <a:pPr marL="343080" indent="-343080">
              <a:lnSpc>
                <a:spcPct val="100000"/>
              </a:lnSpc>
              <a:spcBef>
                <a:spcPts val="1800"/>
              </a:spcBef>
              <a:buClr>
                <a:srgbClr val="cc3300"/>
              </a:buClr>
              <a:buFont typeface="Symbol" charset="2"/>
              <a:buChar char=""/>
            </a:pPr>
            <a:r>
              <a:rPr b="1" lang="de-DE" sz="1600" spc="-1" strike="noStrike">
                <a:solidFill>
                  <a:schemeClr val="dk1"/>
                </a:solidFill>
                <a:latin typeface="Arial"/>
              </a:rPr>
              <a:t>Ziel: Planvolle Deckung menschlicher Bedürfnisse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800"/>
              </a:spcBef>
              <a:buClr>
                <a:srgbClr val="cc3300"/>
              </a:buClr>
              <a:buFont typeface="Symbol" charset="2"/>
              <a:buChar char=""/>
            </a:pPr>
            <a:r>
              <a:rPr b="1" lang="de-DE" sz="1600" spc="-1" strike="noStrike">
                <a:solidFill>
                  <a:schemeClr val="dk1"/>
                </a:solidFill>
                <a:latin typeface="Arial"/>
              </a:rPr>
              <a:t>Knappheiten 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 → </a:t>
            </a:r>
            <a:r>
              <a:rPr b="1" lang="de-DE" sz="1600" spc="-1" strike="noStrike">
                <a:solidFill>
                  <a:schemeClr val="dk1"/>
                </a:solidFill>
                <a:latin typeface="Arial"/>
              </a:rPr>
              <a:t>Allokation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 knapper Güter zu Verbrauchenden mit unterschiedlichen Bedürfnissen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800"/>
              </a:spcBef>
              <a:buClr>
                <a:srgbClr val="cc3300"/>
              </a:buClr>
              <a:buFont typeface="Symbol" charset="2"/>
              <a:buChar char=""/>
            </a:pPr>
            <a:r>
              <a:rPr b="1" lang="de-DE" sz="1600" spc="-1" strike="noStrike">
                <a:solidFill>
                  <a:schemeClr val="dk1"/>
                </a:solidFill>
                <a:latin typeface="Arial"/>
              </a:rPr>
              <a:t>Knappheiten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 → </a:t>
            </a:r>
            <a:r>
              <a:rPr b="1" lang="de-DE" sz="1600" spc="-1" strike="noStrike">
                <a:solidFill>
                  <a:schemeClr val="dk1"/>
                </a:solidFill>
                <a:latin typeface="Arial"/>
              </a:rPr>
              <a:t>Opportunitätskosten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: Wir können unsere Ressourcen nicht über einsetzen. Opportunitätskosten entsehen dadurch, dass die nächstbeste Alternative nicht gewählt werden kann (= Nachteil in Form des entgangenen Vorteils der abgelehnten Entscheidungsalternative)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800"/>
              </a:spcBef>
              <a:buClr>
                <a:srgbClr val="cc3300"/>
              </a:buClr>
              <a:buFont typeface="Symbol" charset="2"/>
              <a:buChar char=""/>
            </a:pPr>
            <a:r>
              <a:rPr b="1" lang="de-DE" sz="1600" spc="-1" strike="noStrike">
                <a:solidFill>
                  <a:schemeClr val="dk1"/>
                </a:solidFill>
                <a:latin typeface="Arial"/>
              </a:rPr>
              <a:t>Arbeitsteilung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 und Spezialisierung (innerbetrieblich, zwischenbetrieblich, international) 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800"/>
              </a:spcBef>
              <a:buClr>
                <a:srgbClr val="cc3300"/>
              </a:buClr>
              <a:buFont typeface="Symbol" charset="2"/>
              <a:buChar char=""/>
            </a:pPr>
            <a:r>
              <a:rPr b="1" lang="de-DE" sz="1600" spc="-1" strike="noStrike">
                <a:solidFill>
                  <a:schemeClr val="dk1"/>
                </a:solidFill>
                <a:latin typeface="Arial"/>
              </a:rPr>
              <a:t>Markt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: Ort, wo Anbietende und Nachfragende zusammenkommen (Gütermärkte, Kapitalmärkte, Arbeitsmärkte, ...) 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800"/>
              </a:spcBef>
              <a:buClr>
                <a:srgbClr val="cc3300"/>
              </a:buClr>
              <a:buFont typeface="Symbol" charset="2"/>
              <a:buChar char=""/>
            </a:pPr>
            <a:r>
              <a:rPr b="1" lang="de-DE" sz="1600" spc="-1" strike="noStrike">
                <a:solidFill>
                  <a:schemeClr val="dk1"/>
                </a:solidFill>
                <a:latin typeface="Arial"/>
              </a:rPr>
              <a:t>Marktwirtschaft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: Nicht der Staat, sondern die Marktteilnehmenden regeln das wirtschaftliche Geschehen 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800"/>
              </a:spcBef>
              <a:buClr>
                <a:srgbClr val="cc3300"/>
              </a:buClr>
              <a:buFont typeface="Symbol" charset="2"/>
              <a:buChar char=""/>
            </a:pPr>
            <a:r>
              <a:rPr b="1" lang="de-DE" sz="1600" spc="-1" strike="noStrike">
                <a:solidFill>
                  <a:schemeClr val="dk1"/>
                </a:solidFill>
                <a:latin typeface="Arial"/>
              </a:rPr>
              <a:t>Angebot und Nachfrage 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– über den Preis 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320"/>
              </a:spcBef>
              <a:buNone/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625440" cy="888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Menschliche Bedürfnisse 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TextBox 4"/>
          <p:cNvSpPr/>
          <p:nvPr/>
        </p:nvSpPr>
        <p:spPr>
          <a:xfrm>
            <a:off x="280440" y="1577520"/>
            <a:ext cx="84916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Die </a:t>
            </a: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Maslowsche Bedürfnispyramide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stellt unsere Bedürfnisse hierarchisch dar.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8" name="Picture 2" descr=""/>
          <p:cNvPicPr/>
          <p:nvPr/>
        </p:nvPicPr>
        <p:blipFill>
          <a:blip r:embed="rId1"/>
          <a:stretch/>
        </p:blipFill>
        <p:spPr>
          <a:xfrm>
            <a:off x="640440" y="2409120"/>
            <a:ext cx="7759800" cy="3336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01760" cy="888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Typische Fragen der Wirtschaftswissenschaften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Rectangle 22"/>
          <p:cNvSpPr/>
          <p:nvPr/>
        </p:nvSpPr>
        <p:spPr>
          <a:xfrm>
            <a:off x="7170480" y="7569360"/>
            <a:ext cx="135720" cy="90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Q</a:t>
            </a:r>
            <a:r>
              <a:rPr b="1" lang="de-DE" sz="1900" spc="-1" strike="noStrike" baseline="-25000">
                <a:solidFill>
                  <a:srgbClr val="000000"/>
                </a:solidFill>
                <a:latin typeface="Arial"/>
              </a:rPr>
              <a:t>0</a:t>
            </a: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*</a:t>
            </a:r>
            <a:endParaRPr b="0" lang="en-GB" sz="1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TextBox 10"/>
          <p:cNvSpPr/>
          <p:nvPr/>
        </p:nvSpPr>
        <p:spPr>
          <a:xfrm>
            <a:off x="616320" y="1764360"/>
            <a:ext cx="8249400" cy="502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Warum kostet Wasser/Salz/Mehl so wenig, obwohl es uns lebenswichtig ist?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Saphiren sind nicht lebenswichtig. Warum sind sie so teuer?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Warum kostet eine Wohnung in Berlin mehr als in Bielefeld?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Wie viele Autos sollte Volkswagen pro Jahr produzieren? Lieber E-Autos oder Verbrenner?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Lohnt es sich für VW in eine neue Fabrik in Deutschland zu investieren?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Können wir uns als Gesellschaft eine Energiewende leisten, ohne große wirtschaftliche Einbußen?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Was sind die wirtschaftlichen Folgen des Klimawandels?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Wie reduzieren wir unseren Energieverbrauch, ohne arme Haushalte mit hohen Preisen zu belasten?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Application>LibreOffice/24.2.7.2$Linux_X86_64 LibreOffice_project/420$Build-2</Application>
  <AppVersion>15.0000</AppVersion>
  <Words>3894</Words>
  <Paragraphs>621</Paragraphs>
  <Company>TU-Berlin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2001-06-02T14:11:54Z</dcterms:created>
  <dc:creator>Erdmann</dc:creator>
  <dc:description/>
  <dc:language>en-GB</dc:language>
  <cp:lastModifiedBy/>
  <cp:lastPrinted>2020-11-04T08:40:13Z</cp:lastPrinted>
  <dcterms:modified xsi:type="dcterms:W3CDTF">2026-04-13T16:09:36Z</dcterms:modified>
  <cp:revision>228</cp:revision>
  <dc:subject/>
  <dc:title>Vorlesung Einführung in die Wirtschaftswissenschaften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53</vt:i4>
  </property>
  <property fmtid="{D5CDD505-2E9C-101B-9397-08002B2CF9AE}" pid="3" name="PresentationFormat">
    <vt:lpwstr>On-screen Show (4:3)</vt:lpwstr>
  </property>
  <property fmtid="{D5CDD505-2E9C-101B-9397-08002B2CF9AE}" pid="4" name="Slides">
    <vt:i4>61</vt:i4>
  </property>
</Properties>
</file>