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notesSlides/_rels/notesSlide48.xml.rels" ContentType="application/vnd.openxmlformats-package.relationships+xml"/>
  <Override PartName="/ppt/notesSlides/_rels/notesSlide47.xml.rels" ContentType="application/vnd.openxmlformats-package.relationships+xml"/>
  <Override PartName="/ppt/notesSlides/_rels/notesSlide46.xml.rels" ContentType="application/vnd.openxmlformats-package.relationships+xml"/>
  <Override PartName="/ppt/notesSlides/_rels/notesSlide45.xml.rels" ContentType="application/vnd.openxmlformats-package.relationships+xml"/>
  <Override PartName="/ppt/notesSlides/_rels/notesSlide44.xml.rels" ContentType="application/vnd.openxmlformats-package.relationships+xml"/>
  <Override PartName="/ppt/notesSlides/_rels/notesSlide43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7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8.xml.rels" ContentType="application/vnd.openxmlformats-package.relationships+xml"/>
  <Override PartName="/ppt/notesSlides/_rels/notesSlide9.xml.rels" ContentType="application/vnd.openxmlformats-package.relationships+xml"/>
  <Override PartName="/ppt/notesSlides/_rels/notesSlide36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49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37.xml.rels" ContentType="application/vnd.openxmlformats-package.relationships+xml"/>
  <Override PartName="/ppt/notesSlides/_rels/notesSlide38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39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40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41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42.xml.rels" ContentType="application/vnd.openxmlformats-package.relationships+xml"/>
  <Override PartName="/ppt/notesSlides/notesSlide44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image44.png" ContentType="image/png"/>
  <Override PartName="/ppt/media/image43.png" ContentType="image/png"/>
  <Override PartName="/ppt/media/image42.png" ContentType="image/png"/>
  <Override PartName="/ppt/media/image39.emf" ContentType="image/x-emf"/>
  <Override PartName="/ppt/media/image38.emf" ContentType="image/x-emf"/>
  <Override PartName="/ppt/media/image37.png" ContentType="image/png"/>
  <Override PartName="/ppt/media/image12.jpeg" ContentType="image/jpeg"/>
  <Override PartName="/ppt/media/image11.jpeg" ContentType="image/jpeg"/>
  <Override PartName="/ppt/media/image10.jpeg" ContentType="image/jpeg"/>
  <Override PartName="/ppt/media/image13.jpeg" ContentType="image/jpeg"/>
  <Override PartName="/ppt/media/image14.jpeg" ContentType="image/jpeg"/>
  <Override PartName="/ppt/media/image16.png" ContentType="image/png"/>
  <Override PartName="/ppt/media/image6.jpeg" ContentType="image/jpeg"/>
  <Override PartName="/ppt/media/image15.png" ContentType="image/png"/>
  <Override PartName="/ppt/media/image17.png" ContentType="image/png"/>
  <Override PartName="/ppt/media/image19.png" ContentType="image/png"/>
  <Override PartName="/ppt/media/image45.png" ContentType="image/png"/>
  <Override PartName="/ppt/media/image20.png" ContentType="image/png"/>
  <Override PartName="/ppt/media/image46.png" ContentType="image/png"/>
  <Override PartName="/ppt/media/image9.jpeg" ContentType="image/jpeg"/>
  <Override PartName="/ppt/media/image21.png" ContentType="image/png"/>
  <Override PartName="/ppt/media/image47.png" ContentType="image/png"/>
  <Override PartName="/ppt/media/image40.emf" ContentType="image/x-emf"/>
  <Override PartName="/ppt/media/image22.png" ContentType="image/png"/>
  <Override PartName="/ppt/media/image48.png" ContentType="image/png"/>
  <Override PartName="/ppt/media/image41.emf" ContentType="image/x-emf"/>
  <Override PartName="/ppt/media/image23.png" ContentType="image/png"/>
  <Override PartName="/ppt/media/image25.png" ContentType="image/png"/>
  <Override PartName="/ppt/media/image7.jpeg" ContentType="image/jpeg"/>
  <Override PartName="/ppt/media/image26.png" ContentType="image/png"/>
  <Override PartName="/ppt/media/image18.jpeg" ContentType="image/jpe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8.jpeg" ContentType="image/jpeg"/>
  <Override PartName="/ppt/media/image36.png" ContentType="image/png"/>
  <Override PartName="/ppt/media/image2.png" ContentType="image/png"/>
  <Override PartName="/ppt/media/image1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24.wmf" ContentType="image/x-wmf"/>
  <Override PartName="/ppt/slideMasters/slideMaster5.xml" ContentType="application/vnd.openxmlformats-officedocument.presentationml.slideMaster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8.xml" ContentType="application/vnd.openxmlformats-officedocument.presentationml.slide+xml"/>
  <Override PartName="/ppt/slides/slide13.xml" ContentType="application/vnd.openxmlformats-officedocument.presentationml.slide+xml"/>
  <Override PartName="/ppt/slides/slide37.xml" ContentType="application/vnd.openxmlformats-officedocument.presentationml.slide+xml"/>
  <Override PartName="/ppt/slides/slide12.xml" ContentType="application/vnd.openxmlformats-officedocument.presentationml.slide+xml"/>
  <Override PartName="/ppt/slides/slide45.xml" ContentType="application/vnd.openxmlformats-officedocument.presentationml.slide+xml"/>
  <Override PartName="/ppt/slides/slide20.xml" ContentType="application/vnd.openxmlformats-officedocument.presentationml.slide+xml"/>
  <Override PartName="/ppt/slides/slide46.xml" ContentType="application/vnd.openxmlformats-officedocument.presentationml.slide+xml"/>
  <Override PartName="/ppt/slides/slide21.xml" ContentType="application/vnd.openxmlformats-officedocument.presentationml.slide+xml"/>
  <Override PartName="/ppt/slides/slide47.xml" ContentType="application/vnd.openxmlformats-officedocument.presentationml.slide+xml"/>
  <Override PartName="/ppt/slides/slide22.xml" ContentType="application/vnd.openxmlformats-officedocument.presentationml.slide+xml"/>
  <Override PartName="/ppt/slides/slide48.xml" ContentType="application/vnd.openxmlformats-officedocument.presentationml.slide+xml"/>
  <Override PartName="/ppt/slides/slide23.xml" ContentType="application/vnd.openxmlformats-officedocument.presentationml.slide+xml"/>
  <Override PartName="/ppt/slides/slide49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10.xml" ContentType="application/vnd.openxmlformats-officedocument.presentationml.slide+xml"/>
  <Override PartName="/ppt/slides/slide35.xml" ContentType="application/vnd.openxmlformats-officedocument.presentationml.slide+xml"/>
  <Override PartName="/ppt/slides/slide11.xml" ContentType="application/vnd.openxmlformats-officedocument.presentationml.slide+xml"/>
  <Override PartName="/ppt/slides/slide3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9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slides/_rels/slide49.xml.rels" ContentType="application/vnd.openxmlformats-package.relationships+xml"/>
  <Override PartName="/ppt/slides/_rels/slide48.xml.rels" ContentType="application/vnd.openxmlformats-package.relationships+xml"/>
  <Override PartName="/ppt/slides/_rels/slide44.xml.rels" ContentType="application/vnd.openxmlformats-package.relationships+xml"/>
  <Override PartName="/ppt/slides/_rels/slide43.xml.rels" ContentType="application/vnd.openxmlformats-package.relationships+xml"/>
  <Override PartName="/ppt/slides/_rels/slide42.xml.rels" ContentType="application/vnd.openxmlformats-package.relationships+xml"/>
  <Override PartName="/ppt/slides/_rels/slide41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38.xml.rels" ContentType="application/vnd.openxmlformats-package.relationships+xml"/>
  <Override PartName="/ppt/slides/_rels/slide3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34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33.xml.rels" ContentType="application/vnd.openxmlformats-package.relationships+xml"/>
  <Override PartName="/ppt/slides/_rels/slide3.xml.rels" ContentType="application/vnd.openxmlformats-package.relationships+xml"/>
  <Override PartName="/ppt/slides/_rels/slide45.xml.rels" ContentType="application/vnd.openxmlformats-package.relationships+xml"/>
  <Override PartName="/ppt/slides/_rels/slide4.xml.rels" ContentType="application/vnd.openxmlformats-package.relationships+xml"/>
  <Override PartName="/ppt/slides/_rels/slide35.xml.rels" ContentType="application/vnd.openxmlformats-package.relationships+xml"/>
  <Override PartName="/ppt/slides/_rels/slide5.xml.rels" ContentType="application/vnd.openxmlformats-package.relationships+xml"/>
  <Override PartName="/ppt/slides/_rels/slide36.xml.rels" ContentType="application/vnd.openxmlformats-package.relationships+xml"/>
  <Override PartName="/ppt/slides/_rels/slide6.xml.rels" ContentType="application/vnd.openxmlformats-package.relationships+xml"/>
  <Override PartName="/ppt/slides/_rels/slide17.xml.rels" ContentType="application/vnd.openxmlformats-package.relationships+xml"/>
  <Override PartName="/ppt/slides/_rels/slide46.xml.rels" ContentType="application/vnd.openxmlformats-package.relationships+xml"/>
  <Override PartName="/ppt/slides/_rels/slide18.xml.rels" ContentType="application/vnd.openxmlformats-package.relationships+xml"/>
  <Override PartName="/ppt/slides/_rels/slide47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30.xml.rels" ContentType="application/vnd.openxmlformats-package.relationships+xml"/>
  <Override PartName="/ppt/slides/_rels/slide25.xml.rels" ContentType="application/vnd.openxmlformats-package.relationships+xml"/>
  <Override PartName="/ppt/slides/_rels/slide31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32.xml.rels" ContentType="application/vnd.openxmlformats-package.relationships+xml"/>
  <Override PartName="/ppt/slides/_rels/slide28.xml.rels" ContentType="application/vnd.openxmlformats-package.relationships+xml"/>
  <Override PartName="/ppt/slides/_rels/slide10.xml.rels" ContentType="application/vnd.openxmlformats-package.relationships+xml"/>
  <Override PartName="/ppt/slides/_rels/slide29.xml.rels" ContentType="application/vnd.openxmlformats-package.relationships+xml"/>
  <Override PartName="/ppt/slides/slide17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60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57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.xml" ContentType="application/vnd.openxmlformats-officedocument.presentationml.slideLayout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</p:sldIdLst>
  <p:sldSz cx="9144000" cy="6858000"/>
  <p:notesSz cx="7099300" cy="102346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2400" spc="-1" strike="noStrike">
                <a:solidFill>
                  <a:srgbClr val="000000"/>
                </a:solidFill>
                <a:latin typeface="Book Antiqua"/>
              </a:rPr>
              <a:t>Click to move the slide</a:t>
            </a:r>
            <a:endParaRPr b="0" lang="en-US" sz="24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latin typeface="Times New Roman"/>
              </a:rPr>
              <a:t>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US" sz="1400" spc="-1" strike="noStrike">
                <a:latin typeface="Times New Roman"/>
              </a:rPr>
              <a:t>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05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US" sz="1400" spc="-1" strike="noStrike">
                <a:latin typeface="Times New Roman"/>
              </a:rPr>
              <a:t>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06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69A67DF1-5631-4AE0-B563-E2297415FAC5}" type="slidenum">
              <a:rPr b="0" lang="en-US" sz="1400" spc="-1" strike="noStrike">
                <a:latin typeface="Times New Roman"/>
              </a:rPr>
              <a:t>1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
</Relationships>
</file>

<file path=ppt/notesSlides/_rels/notesSlide39.xml.rels><?xml version="1.0" encoding="UTF-8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
</Relationships>
</file>

<file path=ppt/notesSlides/_rels/notesSlide40.xml.rels><?xml version="1.0" encoding="UTF-8"?>
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
</Relationships>
</file>

<file path=ppt/notesSlides/_rels/notesSlide41.xml.rels><?xml version="1.0" encoding="UTF-8"?>
<Relationships xmlns="http://schemas.openxmlformats.org/package/2006/relationships"><Relationship Id="rId1" Type="http://schemas.openxmlformats.org/officeDocument/2006/relationships/slide" Target="../slides/slide41.xml"/><Relationship Id="rId2" Type="http://schemas.openxmlformats.org/officeDocument/2006/relationships/notesMaster" Target="../notesMasters/notesMaster1.xml"/>
</Relationships>
</file>

<file path=ppt/notesSlides/_rels/notesSlide42.xml.rels><?xml version="1.0" encoding="UTF-8"?>
<Relationships xmlns="http://schemas.openxmlformats.org/package/2006/relationships"><Relationship Id="rId1" Type="http://schemas.openxmlformats.org/officeDocument/2006/relationships/slide" Target="../slides/slide42.xml"/><Relationship Id="rId2" Type="http://schemas.openxmlformats.org/officeDocument/2006/relationships/notesMaster" Target="../notesMasters/notesMaster1.xml"/>
</Relationships>
</file>

<file path=ppt/notesSlides/_rels/notesSlide43.xml.rels><?xml version="1.0" encoding="UTF-8"?>
<Relationships xmlns="http://schemas.openxmlformats.org/package/2006/relationships"><Relationship Id="rId1" Type="http://schemas.openxmlformats.org/officeDocument/2006/relationships/slide" Target="../slides/slide43.xml"/><Relationship Id="rId2" Type="http://schemas.openxmlformats.org/officeDocument/2006/relationships/notesMaster" Target="../notesMasters/notesMaster1.xml"/>
</Relationships>
</file>

<file path=ppt/notesSlides/_rels/notesSlide44.xml.rels><?xml version="1.0" encoding="UTF-8"?>
<Relationships xmlns="http://schemas.openxmlformats.org/package/2006/relationships"><Relationship Id="rId1" Type="http://schemas.openxmlformats.org/officeDocument/2006/relationships/slide" Target="../slides/slide44.xml"/><Relationship Id="rId2" Type="http://schemas.openxmlformats.org/officeDocument/2006/relationships/notesMaster" Target="../notesMasters/notesMaster1.xml"/>
</Relationships>
</file>

<file path=ppt/notesSlides/_rels/notesSlide45.xml.rels><?xml version="1.0" encoding="UTF-8"?>
<Relationships xmlns="http://schemas.openxmlformats.org/package/2006/relationships"><Relationship Id="rId1" Type="http://schemas.openxmlformats.org/officeDocument/2006/relationships/slide" Target="../slides/slide45.xml"/><Relationship Id="rId2" Type="http://schemas.openxmlformats.org/officeDocument/2006/relationships/notesMaster" Target="../notesMasters/notesMaster1.xml"/>
</Relationships>
</file>

<file path=ppt/notesSlides/_rels/notesSlide46.xml.rels><?xml version="1.0" encoding="UTF-8"?>
<Relationships xmlns="http://schemas.openxmlformats.org/package/2006/relationships"><Relationship Id="rId1" Type="http://schemas.openxmlformats.org/officeDocument/2006/relationships/slide" Target="../slides/slide46.xml"/><Relationship Id="rId2" Type="http://schemas.openxmlformats.org/officeDocument/2006/relationships/notesMaster" Target="../notesMasters/notesMaster1.xml"/>
</Relationships>
</file>

<file path=ppt/notesSlides/_rels/notesSlide47.xml.rels><?xml version="1.0" encoding="UTF-8"?>
<Relationships xmlns="http://schemas.openxmlformats.org/package/2006/relationships"><Relationship Id="rId1" Type="http://schemas.openxmlformats.org/officeDocument/2006/relationships/slide" Target="../slides/slide47.xml"/><Relationship Id="rId2" Type="http://schemas.openxmlformats.org/officeDocument/2006/relationships/notesMaster" Target="../notesMasters/notesMaster1.xml"/>
</Relationships>
</file>

<file path=ppt/notesSlides/_rels/notesSlide48.xml.rels><?xml version="1.0" encoding="UTF-8"?>
<Relationships xmlns="http://schemas.openxmlformats.org/package/2006/relationships"><Relationship Id="rId1" Type="http://schemas.openxmlformats.org/officeDocument/2006/relationships/slide" Target="../slides/slide48.xml"/><Relationship Id="rId2" Type="http://schemas.openxmlformats.org/officeDocument/2006/relationships/notesMaster" Target="../notesMasters/notesMaster1.xml"/>
</Relationships>
</file>

<file path=ppt/notesSlides/_rels/notesSlide49.xml.rels><?xml version="1.0" encoding="UTF-8"?>
<Relationships xmlns="http://schemas.openxmlformats.org/package/2006/relationships"><Relationship Id="rId1" Type="http://schemas.openxmlformats.org/officeDocument/2006/relationships/slide" Target="../slides/slide49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TextShape 1"/>
          <p:cNvSpPr txBox="1"/>
          <p:nvPr/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lIns="96120" rIns="96120" tIns="47880" bIns="47880" anchor="b"/>
          <a:p>
            <a:pPr algn="r">
              <a:lnSpc>
                <a:spcPct val="100000"/>
              </a:lnSpc>
            </a:pPr>
            <a:fld id="{D62DFBA1-B801-4D92-984B-6F114C7AC9BC}" type="slidenum">
              <a:rPr b="0" lang="en-US" sz="1300" spc="-1" strike="noStrike">
                <a:solidFill>
                  <a:srgbClr val="000000"/>
                </a:solidFill>
                <a:latin typeface="Times New Roman"/>
              </a:rPr>
              <a:t>1</a:t>
            </a:fld>
            <a:endParaRPr b="0" lang="en-US" sz="1300" spc="-1" strike="noStrike">
              <a:latin typeface="Times New Roman"/>
            </a:endParaRPr>
          </a:p>
        </p:txBody>
      </p:sp>
      <p:sp>
        <p:nvSpPr>
          <p:cNvPr id="756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600" cy="4930560"/>
          </a:xfrm>
          <a:prstGeom prst="rect">
            <a:avLst/>
          </a:prstGeom>
        </p:spPr>
      </p:sp>
      <p:sp>
        <p:nvSpPr>
          <p:cNvPr id="757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2320" cy="3901680"/>
          </a:xfrm>
          <a:prstGeom prst="rect">
            <a:avLst/>
          </a:prstGeom>
        </p:spPr>
        <p:txBody>
          <a:bodyPr lIns="96120" rIns="96120" tIns="47880" bIns="47880"/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TextShape 1"/>
          <p:cNvSpPr txBox="1"/>
          <p:nvPr/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lIns="96120" rIns="96120" tIns="47880" bIns="47880" anchor="b"/>
          <a:p>
            <a:pPr algn="r">
              <a:lnSpc>
                <a:spcPct val="100000"/>
              </a:lnSpc>
            </a:pPr>
            <a:fld id="{77D62534-98CA-4131-A700-E73BBF63D3DE}" type="slidenum">
              <a:rPr b="0" lang="en-US" sz="1300" spc="-1" strike="noStrike">
                <a:solidFill>
                  <a:srgbClr val="000000"/>
                </a:solidFill>
                <a:latin typeface="Times New Roman"/>
              </a:rPr>
              <a:t>1</a:t>
            </a:fld>
            <a:endParaRPr b="0" lang="en-US" sz="1300" spc="-1" strike="noStrike">
              <a:latin typeface="Times New Roman"/>
            </a:endParaRPr>
          </a:p>
        </p:txBody>
      </p:sp>
      <p:sp>
        <p:nvSpPr>
          <p:cNvPr id="771" name="PlaceHolder 2"/>
          <p:cNvSpPr>
            <a:spLocks noGrp="1"/>
          </p:cNvSpPr>
          <p:nvPr>
            <p:ph type="sldImg"/>
          </p:nvPr>
        </p:nvSpPr>
        <p:spPr>
          <a:xfrm>
            <a:off x="993600" y="768240"/>
            <a:ext cx="5117760" cy="3838320"/>
          </a:xfrm>
          <a:prstGeom prst="rect">
            <a:avLst/>
          </a:prstGeom>
        </p:spPr>
      </p:sp>
      <p:sp>
        <p:nvSpPr>
          <p:cNvPr id="772" name="PlaceHolder 3"/>
          <p:cNvSpPr>
            <a:spLocks noGrp="1"/>
          </p:cNvSpPr>
          <p:nvPr>
            <p:ph type="body"/>
          </p:nvPr>
        </p:nvSpPr>
        <p:spPr>
          <a:xfrm>
            <a:off x="947880" y="4861080"/>
            <a:ext cx="5203440" cy="4605120"/>
          </a:xfrm>
          <a:prstGeom prst="rect">
            <a:avLst/>
          </a:prstGeom>
        </p:spPr>
        <p:txBody>
          <a:bodyPr lIns="96120" rIns="96120" tIns="47880" bIns="47880"/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TextShape 1"/>
          <p:cNvSpPr txBox="1"/>
          <p:nvPr/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lIns="96120" rIns="96120" tIns="47880" bIns="47880" anchor="b"/>
          <a:p>
            <a:pPr algn="r">
              <a:lnSpc>
                <a:spcPct val="100000"/>
              </a:lnSpc>
            </a:pPr>
            <a:fld id="{807C4616-D2C4-4DA9-ACBA-3BE36B807060}" type="slidenum">
              <a:rPr b="0" lang="en-US" sz="1300" spc="-1" strike="noStrike">
                <a:solidFill>
                  <a:srgbClr val="000000"/>
                </a:solidFill>
                <a:latin typeface="Times New Roman"/>
              </a:rPr>
              <a:t>1</a:t>
            </a:fld>
            <a:endParaRPr b="0" lang="en-US" sz="1300" spc="-1" strike="noStrike">
              <a:latin typeface="Times New Roman"/>
            </a:endParaRPr>
          </a:p>
        </p:txBody>
      </p:sp>
      <p:sp>
        <p:nvSpPr>
          <p:cNvPr id="774" name="PlaceHolder 2"/>
          <p:cNvSpPr>
            <a:spLocks noGrp="1"/>
          </p:cNvSpPr>
          <p:nvPr>
            <p:ph type="sldImg"/>
          </p:nvPr>
        </p:nvSpPr>
        <p:spPr>
          <a:xfrm>
            <a:off x="993600" y="768240"/>
            <a:ext cx="5117760" cy="3838320"/>
          </a:xfrm>
          <a:prstGeom prst="rect">
            <a:avLst/>
          </a:prstGeom>
        </p:spPr>
      </p:sp>
      <p:sp>
        <p:nvSpPr>
          <p:cNvPr id="775" name="PlaceHolder 3"/>
          <p:cNvSpPr>
            <a:spLocks noGrp="1"/>
          </p:cNvSpPr>
          <p:nvPr>
            <p:ph type="body"/>
          </p:nvPr>
        </p:nvSpPr>
        <p:spPr>
          <a:xfrm>
            <a:off x="947880" y="4861080"/>
            <a:ext cx="5203440" cy="4605120"/>
          </a:xfrm>
          <a:prstGeom prst="rect">
            <a:avLst/>
          </a:prstGeom>
        </p:spPr>
        <p:txBody>
          <a:bodyPr lIns="96120" rIns="96120" tIns="47880" bIns="47880"/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TextShape 1"/>
          <p:cNvSpPr txBox="1"/>
          <p:nvPr/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lIns="96120" rIns="96120" tIns="47880" bIns="47880" anchor="b"/>
          <a:p>
            <a:pPr algn="r">
              <a:lnSpc>
                <a:spcPct val="100000"/>
              </a:lnSpc>
            </a:pPr>
            <a:fld id="{9C8D0819-AAE7-482F-B32A-15E70D8670E2}" type="slidenum">
              <a:rPr b="0" lang="en-US" sz="1300" spc="-1" strike="noStrike">
                <a:solidFill>
                  <a:srgbClr val="000000"/>
                </a:solidFill>
                <a:latin typeface="Times New Roman"/>
              </a:rPr>
              <a:t>1</a:t>
            </a:fld>
            <a:endParaRPr b="0" lang="en-US" sz="1300" spc="-1" strike="noStrike">
              <a:latin typeface="Times New Roman"/>
            </a:endParaRPr>
          </a:p>
        </p:txBody>
      </p:sp>
      <p:sp>
        <p:nvSpPr>
          <p:cNvPr id="777" name="PlaceHolder 2"/>
          <p:cNvSpPr>
            <a:spLocks noGrp="1"/>
          </p:cNvSpPr>
          <p:nvPr>
            <p:ph type="sldImg"/>
          </p:nvPr>
        </p:nvSpPr>
        <p:spPr>
          <a:xfrm>
            <a:off x="993600" y="768240"/>
            <a:ext cx="5117760" cy="3838320"/>
          </a:xfrm>
          <a:prstGeom prst="rect">
            <a:avLst/>
          </a:prstGeom>
        </p:spPr>
      </p:sp>
      <p:sp>
        <p:nvSpPr>
          <p:cNvPr id="778" name="PlaceHolder 3"/>
          <p:cNvSpPr>
            <a:spLocks noGrp="1"/>
          </p:cNvSpPr>
          <p:nvPr>
            <p:ph type="body"/>
          </p:nvPr>
        </p:nvSpPr>
        <p:spPr>
          <a:xfrm>
            <a:off x="947880" y="4861080"/>
            <a:ext cx="5203440" cy="4605120"/>
          </a:xfrm>
          <a:prstGeom prst="rect">
            <a:avLst/>
          </a:prstGeom>
        </p:spPr>
        <p:txBody>
          <a:bodyPr lIns="96120" rIns="96120" tIns="47880" bIns="47880"/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TextShape 1"/>
          <p:cNvSpPr txBox="1"/>
          <p:nvPr/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lIns="96120" rIns="96120" tIns="47880" bIns="47880" anchor="b"/>
          <a:p>
            <a:pPr algn="r">
              <a:lnSpc>
                <a:spcPct val="100000"/>
              </a:lnSpc>
            </a:pPr>
            <a:fld id="{B4D70582-D804-4D92-9D10-A7512EE06F7C}" type="slidenum">
              <a:rPr b="0" lang="en-US" sz="1300" spc="-1" strike="noStrike">
                <a:solidFill>
                  <a:srgbClr val="000000"/>
                </a:solidFill>
                <a:latin typeface="Times New Roman"/>
              </a:rPr>
              <a:t>1</a:t>
            </a:fld>
            <a:endParaRPr b="0" lang="en-US" sz="1300" spc="-1" strike="noStrike">
              <a:latin typeface="Times New Roman"/>
            </a:endParaRPr>
          </a:p>
        </p:txBody>
      </p:sp>
      <p:sp>
        <p:nvSpPr>
          <p:cNvPr id="780" name="PlaceHolder 2"/>
          <p:cNvSpPr>
            <a:spLocks noGrp="1"/>
          </p:cNvSpPr>
          <p:nvPr>
            <p:ph type="sldImg"/>
          </p:nvPr>
        </p:nvSpPr>
        <p:spPr>
          <a:xfrm>
            <a:off x="993600" y="768240"/>
            <a:ext cx="5117760" cy="3838320"/>
          </a:xfrm>
          <a:prstGeom prst="rect">
            <a:avLst/>
          </a:prstGeom>
        </p:spPr>
      </p:sp>
      <p:sp>
        <p:nvSpPr>
          <p:cNvPr id="781" name="PlaceHolder 3"/>
          <p:cNvSpPr>
            <a:spLocks noGrp="1"/>
          </p:cNvSpPr>
          <p:nvPr>
            <p:ph type="body"/>
          </p:nvPr>
        </p:nvSpPr>
        <p:spPr>
          <a:xfrm>
            <a:off x="947880" y="4861080"/>
            <a:ext cx="5203440" cy="4605120"/>
          </a:xfrm>
          <a:prstGeom prst="rect">
            <a:avLst/>
          </a:prstGeom>
        </p:spPr>
        <p:txBody>
          <a:bodyPr lIns="96120" rIns="96120" tIns="47880" bIns="47880"/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TextShape 1"/>
          <p:cNvSpPr txBox="1"/>
          <p:nvPr/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lIns="96120" rIns="96120" tIns="47880" bIns="47880" anchor="b"/>
          <a:p>
            <a:pPr algn="r">
              <a:lnSpc>
                <a:spcPct val="100000"/>
              </a:lnSpc>
            </a:pPr>
            <a:fld id="{C388E8F9-9D01-4E37-B18A-3A5990F019C1}" type="slidenum">
              <a:rPr b="0" lang="en-US" sz="1300" spc="-1" strike="noStrike">
                <a:solidFill>
                  <a:srgbClr val="000000"/>
                </a:solidFill>
                <a:latin typeface="Times New Roman"/>
              </a:rPr>
              <a:t>1</a:t>
            </a:fld>
            <a:endParaRPr b="0" lang="en-US" sz="1300" spc="-1" strike="noStrike">
              <a:latin typeface="Times New Roman"/>
            </a:endParaRPr>
          </a:p>
        </p:txBody>
      </p:sp>
      <p:sp>
        <p:nvSpPr>
          <p:cNvPr id="783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600" cy="4930560"/>
          </a:xfrm>
          <a:prstGeom prst="rect">
            <a:avLst/>
          </a:prstGeom>
        </p:spPr>
      </p:sp>
      <p:sp>
        <p:nvSpPr>
          <p:cNvPr id="784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2320" cy="3901680"/>
          </a:xfrm>
          <a:prstGeom prst="rect">
            <a:avLst/>
          </a:prstGeom>
        </p:spPr>
        <p:txBody>
          <a:bodyPr lIns="96120" rIns="96120" tIns="47880" bIns="47880"/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TextShape 1"/>
          <p:cNvSpPr txBox="1"/>
          <p:nvPr/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lIns="96120" rIns="96120" tIns="47880" bIns="47880" anchor="b"/>
          <a:p>
            <a:pPr algn="r">
              <a:lnSpc>
                <a:spcPct val="100000"/>
              </a:lnSpc>
            </a:pPr>
            <a:fld id="{DF19BEF7-9595-472B-AE6E-514F214A8A0A}" type="slidenum">
              <a:rPr b="0" lang="en-US" sz="1300" spc="-1" strike="noStrike">
                <a:solidFill>
                  <a:srgbClr val="000000"/>
                </a:solidFill>
                <a:latin typeface="Times New Roman"/>
              </a:rPr>
              <a:t>1</a:t>
            </a:fld>
            <a:endParaRPr b="0" lang="en-US" sz="1300" spc="-1" strike="noStrike">
              <a:latin typeface="Times New Roman"/>
            </a:endParaRPr>
          </a:p>
        </p:txBody>
      </p:sp>
      <p:sp>
        <p:nvSpPr>
          <p:cNvPr id="786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600" cy="4930560"/>
          </a:xfrm>
          <a:prstGeom prst="rect">
            <a:avLst/>
          </a:prstGeom>
        </p:spPr>
      </p:sp>
      <p:sp>
        <p:nvSpPr>
          <p:cNvPr id="787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2320" cy="3901680"/>
          </a:xfrm>
          <a:prstGeom prst="rect">
            <a:avLst/>
          </a:prstGeom>
        </p:spPr>
        <p:txBody>
          <a:bodyPr lIns="96120" rIns="96120" tIns="47880" bIns="47880"/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TextShape 1"/>
          <p:cNvSpPr txBox="1"/>
          <p:nvPr/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lIns="96120" rIns="96120" tIns="47880" bIns="47880" anchor="b"/>
          <a:p>
            <a:pPr algn="r">
              <a:lnSpc>
                <a:spcPct val="100000"/>
              </a:lnSpc>
            </a:pPr>
            <a:fld id="{6BCDA8E8-53E2-4553-93BD-23DC8C786975}" type="slidenum">
              <a:rPr b="0" lang="en-US" sz="1300" spc="-1" strike="noStrike">
                <a:solidFill>
                  <a:srgbClr val="000000"/>
                </a:solidFill>
                <a:latin typeface="Times New Roman"/>
              </a:rPr>
              <a:t>1</a:t>
            </a:fld>
            <a:endParaRPr b="0" lang="en-US" sz="1300" spc="-1" strike="noStrike">
              <a:latin typeface="Times New Roman"/>
            </a:endParaRPr>
          </a:p>
        </p:txBody>
      </p:sp>
      <p:sp>
        <p:nvSpPr>
          <p:cNvPr id="789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600" cy="4930560"/>
          </a:xfrm>
          <a:prstGeom prst="rect">
            <a:avLst/>
          </a:prstGeom>
        </p:spPr>
      </p:sp>
      <p:sp>
        <p:nvSpPr>
          <p:cNvPr id="790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2320" cy="3901680"/>
          </a:xfrm>
          <a:prstGeom prst="rect">
            <a:avLst/>
          </a:prstGeom>
        </p:spPr>
        <p:txBody>
          <a:bodyPr lIns="96120" rIns="96120" tIns="47880" bIns="47880"/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TextShape 1"/>
          <p:cNvSpPr txBox="1"/>
          <p:nvPr/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lIns="96120" rIns="96120" tIns="47880" bIns="47880" anchor="b"/>
          <a:p>
            <a:pPr algn="r">
              <a:lnSpc>
                <a:spcPct val="100000"/>
              </a:lnSpc>
            </a:pPr>
            <a:fld id="{8477ABDE-A991-4427-9137-0D69F871CC47}" type="slidenum">
              <a:rPr b="0" lang="en-US" sz="1300" spc="-1" strike="noStrike">
                <a:solidFill>
                  <a:srgbClr val="000000"/>
                </a:solidFill>
                <a:latin typeface="Times New Roman"/>
              </a:rPr>
              <a:t>1</a:t>
            </a:fld>
            <a:endParaRPr b="0" lang="en-US" sz="1300" spc="-1" strike="noStrike">
              <a:latin typeface="Times New Roman"/>
            </a:endParaRPr>
          </a:p>
        </p:txBody>
      </p:sp>
      <p:sp>
        <p:nvSpPr>
          <p:cNvPr id="792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600" cy="4930560"/>
          </a:xfrm>
          <a:prstGeom prst="rect">
            <a:avLst/>
          </a:prstGeom>
        </p:spPr>
      </p:sp>
      <p:sp>
        <p:nvSpPr>
          <p:cNvPr id="793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2320" cy="3901680"/>
          </a:xfrm>
          <a:prstGeom prst="rect">
            <a:avLst/>
          </a:prstGeom>
        </p:spPr>
        <p:txBody>
          <a:bodyPr lIns="96120" rIns="96120" tIns="47880" bIns="47880"/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TextShape 1"/>
          <p:cNvSpPr txBox="1"/>
          <p:nvPr/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lIns="96120" rIns="96120" tIns="47880" bIns="47880" anchor="b"/>
          <a:p>
            <a:pPr algn="r">
              <a:lnSpc>
                <a:spcPct val="100000"/>
              </a:lnSpc>
            </a:pPr>
            <a:fld id="{3FCC1559-9B97-4AAB-BE66-84B53FFB1D94}" type="slidenum">
              <a:rPr b="0" lang="en-US" sz="1300" spc="-1" strike="noStrike">
                <a:solidFill>
                  <a:srgbClr val="000000"/>
                </a:solidFill>
                <a:latin typeface="Times New Roman"/>
              </a:rPr>
              <a:t>1</a:t>
            </a:fld>
            <a:endParaRPr b="0" lang="en-US" sz="1300" spc="-1" strike="noStrike">
              <a:latin typeface="Times New Roman"/>
            </a:endParaRPr>
          </a:p>
        </p:txBody>
      </p:sp>
      <p:sp>
        <p:nvSpPr>
          <p:cNvPr id="795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600" cy="4930560"/>
          </a:xfrm>
          <a:prstGeom prst="rect">
            <a:avLst/>
          </a:prstGeom>
        </p:spPr>
      </p:sp>
      <p:sp>
        <p:nvSpPr>
          <p:cNvPr id="796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2320" cy="3901680"/>
          </a:xfrm>
          <a:prstGeom prst="rect">
            <a:avLst/>
          </a:prstGeom>
        </p:spPr>
        <p:txBody>
          <a:bodyPr lIns="96120" rIns="96120" tIns="47880" bIns="47880"/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TextShape 1"/>
          <p:cNvSpPr txBox="1"/>
          <p:nvPr/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lIns="96120" rIns="96120" tIns="47880" bIns="47880" anchor="b"/>
          <a:p>
            <a:pPr algn="r">
              <a:lnSpc>
                <a:spcPct val="100000"/>
              </a:lnSpc>
            </a:pPr>
            <a:fld id="{F6690704-C1AF-4DFA-8714-D5DCB3ADC31E}" type="slidenum">
              <a:rPr b="0" lang="en-US" sz="1300" spc="-1" strike="noStrike">
                <a:solidFill>
                  <a:srgbClr val="000000"/>
                </a:solidFill>
                <a:latin typeface="Times New Roman"/>
              </a:rPr>
              <a:t>1</a:t>
            </a:fld>
            <a:endParaRPr b="0" lang="en-US" sz="1300" spc="-1" strike="noStrike">
              <a:latin typeface="Times New Roman"/>
            </a:endParaRPr>
          </a:p>
        </p:txBody>
      </p:sp>
      <p:sp>
        <p:nvSpPr>
          <p:cNvPr id="798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600" cy="4930560"/>
          </a:xfrm>
          <a:prstGeom prst="rect">
            <a:avLst/>
          </a:prstGeom>
        </p:spPr>
      </p:sp>
      <p:sp>
        <p:nvSpPr>
          <p:cNvPr id="799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2320" cy="3901680"/>
          </a:xfrm>
          <a:prstGeom prst="rect">
            <a:avLst/>
          </a:prstGeom>
        </p:spPr>
        <p:txBody>
          <a:bodyPr lIns="96120" rIns="96120" tIns="47880" bIns="47880"/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TextShape 1"/>
          <p:cNvSpPr txBox="1"/>
          <p:nvPr/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lIns="96120" rIns="96120" tIns="47880" bIns="47880" anchor="b"/>
          <a:p>
            <a:pPr algn="r">
              <a:lnSpc>
                <a:spcPct val="100000"/>
              </a:lnSpc>
            </a:pPr>
            <a:fld id="{CFFDADA0-91F3-4C32-89A2-1A300AE5FB3B}" type="slidenum">
              <a:rPr b="0" lang="en-US" sz="1300" spc="-1" strike="noStrike">
                <a:solidFill>
                  <a:srgbClr val="000000"/>
                </a:solidFill>
                <a:latin typeface="Times New Roman"/>
              </a:rPr>
              <a:t>1</a:t>
            </a:fld>
            <a:endParaRPr b="0" lang="en-US" sz="1300" spc="-1" strike="noStrike">
              <a:latin typeface="Times New Roman"/>
            </a:endParaRPr>
          </a:p>
        </p:txBody>
      </p:sp>
      <p:sp>
        <p:nvSpPr>
          <p:cNvPr id="801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600" cy="4930560"/>
          </a:xfrm>
          <a:prstGeom prst="rect">
            <a:avLst/>
          </a:prstGeom>
        </p:spPr>
      </p:sp>
      <p:sp>
        <p:nvSpPr>
          <p:cNvPr id="802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2320" cy="3901680"/>
          </a:xfrm>
          <a:prstGeom prst="rect">
            <a:avLst/>
          </a:prstGeom>
        </p:spPr>
        <p:txBody>
          <a:bodyPr lIns="96120" rIns="96120" tIns="47880" bIns="47880"/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TextShape 1"/>
          <p:cNvSpPr txBox="1"/>
          <p:nvPr/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lIns="96120" rIns="96120" tIns="47880" bIns="47880" anchor="b"/>
          <a:p>
            <a:pPr algn="r">
              <a:lnSpc>
                <a:spcPct val="100000"/>
              </a:lnSpc>
            </a:pPr>
            <a:fld id="{0B11CCEA-72DE-4B20-8BC9-512F359C95A3}" type="slidenum">
              <a:rPr b="0" lang="en-US" sz="1300" spc="-1" strike="noStrike">
                <a:solidFill>
                  <a:srgbClr val="000000"/>
                </a:solidFill>
                <a:latin typeface="Times New Roman"/>
              </a:rPr>
              <a:t>1</a:t>
            </a:fld>
            <a:endParaRPr b="0" lang="en-US" sz="1300" spc="-1" strike="noStrike">
              <a:latin typeface="Times New Roman"/>
            </a:endParaRPr>
          </a:p>
        </p:txBody>
      </p:sp>
      <p:sp>
        <p:nvSpPr>
          <p:cNvPr id="804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600" cy="4930560"/>
          </a:xfrm>
          <a:prstGeom prst="rect">
            <a:avLst/>
          </a:prstGeom>
        </p:spPr>
      </p:sp>
      <p:sp>
        <p:nvSpPr>
          <p:cNvPr id="805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2320" cy="3901680"/>
          </a:xfrm>
          <a:prstGeom prst="rect">
            <a:avLst/>
          </a:prstGeom>
        </p:spPr>
        <p:txBody>
          <a:bodyPr lIns="96120" rIns="96120" tIns="47880" bIns="47880"/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TextShape 1"/>
          <p:cNvSpPr txBox="1"/>
          <p:nvPr/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lIns="96120" rIns="96120" tIns="47880" bIns="47880" anchor="b"/>
          <a:p>
            <a:pPr algn="r">
              <a:lnSpc>
                <a:spcPct val="100000"/>
              </a:lnSpc>
            </a:pPr>
            <a:fld id="{964490C2-4B8E-4D11-B97F-579F1953A1AB}" type="slidenum">
              <a:rPr b="0" lang="en-US" sz="1300" spc="-1" strike="noStrike">
                <a:solidFill>
                  <a:srgbClr val="000000"/>
                </a:solidFill>
                <a:latin typeface="Times New Roman"/>
              </a:rPr>
              <a:t>1</a:t>
            </a:fld>
            <a:endParaRPr b="0" lang="en-US" sz="1300" spc="-1" strike="noStrike">
              <a:latin typeface="Times New Roman"/>
            </a:endParaRPr>
          </a:p>
        </p:txBody>
      </p:sp>
      <p:sp>
        <p:nvSpPr>
          <p:cNvPr id="807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600" cy="4930560"/>
          </a:xfrm>
          <a:prstGeom prst="rect">
            <a:avLst/>
          </a:prstGeom>
        </p:spPr>
      </p:sp>
      <p:sp>
        <p:nvSpPr>
          <p:cNvPr id="808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2320" cy="3901680"/>
          </a:xfrm>
          <a:prstGeom prst="rect">
            <a:avLst/>
          </a:prstGeom>
        </p:spPr>
        <p:txBody>
          <a:bodyPr lIns="96120" rIns="96120" tIns="47880" bIns="47880"/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TextShape 1"/>
          <p:cNvSpPr txBox="1"/>
          <p:nvPr/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lIns="96120" rIns="96120" tIns="47880" bIns="47880" anchor="b"/>
          <a:p>
            <a:pPr algn="r">
              <a:lnSpc>
                <a:spcPct val="100000"/>
              </a:lnSpc>
            </a:pPr>
            <a:fld id="{A4C0076F-D790-4E64-8A41-683CE7D8739A}" type="slidenum">
              <a:rPr b="0" lang="en-US" sz="1300" spc="-1" strike="noStrike">
                <a:solidFill>
                  <a:srgbClr val="000000"/>
                </a:solidFill>
                <a:latin typeface="Times New Roman"/>
              </a:rPr>
              <a:t>1</a:t>
            </a:fld>
            <a:endParaRPr b="0" lang="en-US" sz="1300" spc="-1" strike="noStrike">
              <a:latin typeface="Times New Roman"/>
            </a:endParaRPr>
          </a:p>
        </p:txBody>
      </p:sp>
      <p:sp>
        <p:nvSpPr>
          <p:cNvPr id="810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600" cy="4930560"/>
          </a:xfrm>
          <a:prstGeom prst="rect">
            <a:avLst/>
          </a:prstGeom>
        </p:spPr>
      </p:sp>
      <p:sp>
        <p:nvSpPr>
          <p:cNvPr id="811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2320" cy="3901680"/>
          </a:xfrm>
          <a:prstGeom prst="rect">
            <a:avLst/>
          </a:prstGeom>
        </p:spPr>
        <p:txBody>
          <a:bodyPr lIns="96120" rIns="96120" tIns="47880" bIns="47880"/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TextShape 1"/>
          <p:cNvSpPr txBox="1"/>
          <p:nvPr/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lIns="96120" rIns="96120" tIns="47880" bIns="47880" anchor="b"/>
          <a:p>
            <a:pPr algn="r">
              <a:lnSpc>
                <a:spcPct val="100000"/>
              </a:lnSpc>
            </a:pPr>
            <a:fld id="{A9BBFDAA-053C-4717-8093-2B6416AD7D68}" type="slidenum">
              <a:rPr b="0" lang="en-US" sz="1300" spc="-1" strike="noStrike">
                <a:solidFill>
                  <a:srgbClr val="000000"/>
                </a:solidFill>
                <a:latin typeface="Times New Roman"/>
              </a:rPr>
              <a:t>1</a:t>
            </a:fld>
            <a:endParaRPr b="0" lang="en-US" sz="1300" spc="-1" strike="noStrike">
              <a:latin typeface="Times New Roman"/>
            </a:endParaRPr>
          </a:p>
        </p:txBody>
      </p:sp>
      <p:sp>
        <p:nvSpPr>
          <p:cNvPr id="813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600" cy="4930560"/>
          </a:xfrm>
          <a:prstGeom prst="rect">
            <a:avLst/>
          </a:prstGeom>
        </p:spPr>
      </p:sp>
      <p:sp>
        <p:nvSpPr>
          <p:cNvPr id="814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2320" cy="3901680"/>
          </a:xfrm>
          <a:prstGeom prst="rect">
            <a:avLst/>
          </a:prstGeom>
        </p:spPr>
        <p:txBody>
          <a:bodyPr lIns="96120" rIns="96120" tIns="47880" bIns="47880"/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TextShape 1"/>
          <p:cNvSpPr txBox="1"/>
          <p:nvPr/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lIns="96120" rIns="96120" tIns="47880" bIns="47880" anchor="b"/>
          <a:p>
            <a:pPr algn="r">
              <a:lnSpc>
                <a:spcPct val="100000"/>
              </a:lnSpc>
            </a:pPr>
            <a:fld id="{4EDE304E-7C0B-40AB-A675-25720E9E29E6}" type="slidenum">
              <a:rPr b="0" lang="en-US" sz="1300" spc="-1" strike="noStrike">
                <a:solidFill>
                  <a:srgbClr val="000000"/>
                </a:solidFill>
                <a:latin typeface="Times New Roman"/>
              </a:rPr>
              <a:t>1</a:t>
            </a:fld>
            <a:endParaRPr b="0" lang="en-US" sz="1300" spc="-1" strike="noStrike">
              <a:latin typeface="Times New Roman"/>
            </a:endParaRPr>
          </a:p>
        </p:txBody>
      </p:sp>
      <p:sp>
        <p:nvSpPr>
          <p:cNvPr id="816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600" cy="4930560"/>
          </a:xfrm>
          <a:prstGeom prst="rect">
            <a:avLst/>
          </a:prstGeom>
        </p:spPr>
      </p:sp>
      <p:sp>
        <p:nvSpPr>
          <p:cNvPr id="817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2320" cy="3901680"/>
          </a:xfrm>
          <a:prstGeom prst="rect">
            <a:avLst/>
          </a:prstGeom>
        </p:spPr>
        <p:txBody>
          <a:bodyPr lIns="96120" rIns="96120" tIns="47880" bIns="47880"/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TextShape 1"/>
          <p:cNvSpPr txBox="1"/>
          <p:nvPr/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lIns="96120" rIns="96120" tIns="47880" bIns="47880" anchor="b"/>
          <a:p>
            <a:pPr algn="r">
              <a:lnSpc>
                <a:spcPct val="100000"/>
              </a:lnSpc>
            </a:pPr>
            <a:fld id="{D942DE68-4160-4B4A-92FE-F1A928D60601}" type="slidenum">
              <a:rPr b="0" lang="en-US" sz="1300" spc="-1" strike="noStrike">
                <a:solidFill>
                  <a:srgbClr val="000000"/>
                </a:solidFill>
                <a:latin typeface="Times New Roman"/>
              </a:rPr>
              <a:t>1</a:t>
            </a:fld>
            <a:endParaRPr b="0" lang="en-US" sz="1300" spc="-1" strike="noStrike">
              <a:latin typeface="Times New Roman"/>
            </a:endParaRPr>
          </a:p>
        </p:txBody>
      </p:sp>
      <p:sp>
        <p:nvSpPr>
          <p:cNvPr id="819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600" cy="4930560"/>
          </a:xfrm>
          <a:prstGeom prst="rect">
            <a:avLst/>
          </a:prstGeom>
        </p:spPr>
      </p:sp>
      <p:sp>
        <p:nvSpPr>
          <p:cNvPr id="820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2320" cy="3901680"/>
          </a:xfrm>
          <a:prstGeom prst="rect">
            <a:avLst/>
          </a:prstGeom>
        </p:spPr>
        <p:txBody>
          <a:bodyPr lIns="96120" rIns="96120" tIns="47880" bIns="47880"/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TextShape 1"/>
          <p:cNvSpPr txBox="1"/>
          <p:nvPr/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lIns="96120" rIns="96120" tIns="47880" bIns="47880" anchor="b"/>
          <a:p>
            <a:pPr algn="r">
              <a:lnSpc>
                <a:spcPct val="100000"/>
              </a:lnSpc>
            </a:pPr>
            <a:fld id="{68EB76AC-0276-4F43-819B-727B0301F441}" type="slidenum">
              <a:rPr b="0" lang="en-US" sz="1300" spc="-1" strike="noStrike">
                <a:solidFill>
                  <a:srgbClr val="000000"/>
                </a:solidFill>
                <a:latin typeface="Times New Roman"/>
              </a:rPr>
              <a:t>1</a:t>
            </a:fld>
            <a:endParaRPr b="0" lang="en-US" sz="1300" spc="-1" strike="noStrike">
              <a:latin typeface="Times New Roman"/>
            </a:endParaRPr>
          </a:p>
        </p:txBody>
      </p:sp>
      <p:sp>
        <p:nvSpPr>
          <p:cNvPr id="822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600" cy="4930560"/>
          </a:xfrm>
          <a:prstGeom prst="rect">
            <a:avLst/>
          </a:prstGeom>
        </p:spPr>
      </p:sp>
      <p:sp>
        <p:nvSpPr>
          <p:cNvPr id="823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2320" cy="3901680"/>
          </a:xfrm>
          <a:prstGeom prst="rect">
            <a:avLst/>
          </a:prstGeom>
        </p:spPr>
        <p:txBody>
          <a:bodyPr lIns="96120" rIns="96120" tIns="47880" bIns="47880"/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TextShape 1"/>
          <p:cNvSpPr txBox="1"/>
          <p:nvPr/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lIns="96120" rIns="96120" tIns="47880" bIns="47880" anchor="b"/>
          <a:p>
            <a:pPr algn="r">
              <a:lnSpc>
                <a:spcPct val="100000"/>
              </a:lnSpc>
            </a:pPr>
            <a:fld id="{78F4558A-2003-454F-B1A2-AD9FD6CC3634}" type="slidenum">
              <a:rPr b="0" lang="en-US" sz="1300" spc="-1" strike="noStrike">
                <a:solidFill>
                  <a:srgbClr val="000000"/>
                </a:solidFill>
                <a:latin typeface="Times New Roman"/>
              </a:rPr>
              <a:t>1</a:t>
            </a:fld>
            <a:endParaRPr b="0" lang="en-US" sz="1300" spc="-1" strike="noStrike">
              <a:latin typeface="Times New Roman"/>
            </a:endParaRPr>
          </a:p>
        </p:txBody>
      </p:sp>
      <p:sp>
        <p:nvSpPr>
          <p:cNvPr id="825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600" cy="4930560"/>
          </a:xfrm>
          <a:prstGeom prst="rect">
            <a:avLst/>
          </a:prstGeom>
        </p:spPr>
      </p:sp>
      <p:sp>
        <p:nvSpPr>
          <p:cNvPr id="826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2320" cy="3901680"/>
          </a:xfrm>
          <a:prstGeom prst="rect">
            <a:avLst/>
          </a:prstGeom>
        </p:spPr>
        <p:txBody>
          <a:bodyPr lIns="96120" rIns="96120" tIns="47880" bIns="47880"/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TextShape 1"/>
          <p:cNvSpPr txBox="1"/>
          <p:nvPr/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lIns="96120" rIns="96120" tIns="47880" bIns="47880" anchor="b"/>
          <a:p>
            <a:pPr algn="r">
              <a:lnSpc>
                <a:spcPct val="100000"/>
              </a:lnSpc>
            </a:pPr>
            <a:fld id="{FAEC708C-779F-4B66-9C4C-F2365151742E}" type="slidenum">
              <a:rPr b="0" lang="en-US" sz="1300" spc="-1" strike="noStrike">
                <a:solidFill>
                  <a:srgbClr val="000000"/>
                </a:solidFill>
                <a:latin typeface="Times New Roman"/>
              </a:rPr>
              <a:t>1</a:t>
            </a:fld>
            <a:endParaRPr b="0" lang="en-US" sz="1300" spc="-1" strike="noStrike">
              <a:latin typeface="Times New Roman"/>
            </a:endParaRPr>
          </a:p>
        </p:txBody>
      </p:sp>
      <p:sp>
        <p:nvSpPr>
          <p:cNvPr id="828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600" cy="4930560"/>
          </a:xfrm>
          <a:prstGeom prst="rect">
            <a:avLst/>
          </a:prstGeom>
        </p:spPr>
      </p:sp>
      <p:sp>
        <p:nvSpPr>
          <p:cNvPr id="829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2320" cy="3901680"/>
          </a:xfrm>
          <a:prstGeom prst="rect">
            <a:avLst/>
          </a:prstGeom>
        </p:spPr>
        <p:txBody>
          <a:bodyPr lIns="96120" rIns="96120" tIns="47880" bIns="47880"/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TextShape 1"/>
          <p:cNvSpPr txBox="1"/>
          <p:nvPr/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lIns="96120" rIns="96120" tIns="47880" bIns="47880" anchor="b"/>
          <a:p>
            <a:pPr algn="r">
              <a:lnSpc>
                <a:spcPct val="100000"/>
              </a:lnSpc>
            </a:pPr>
            <a:fld id="{615007B5-9513-4DFA-BD90-3882697BFBB4}" type="slidenum">
              <a:rPr b="0" lang="en-US" sz="1300" spc="-1" strike="noStrike">
                <a:solidFill>
                  <a:srgbClr val="000000"/>
                </a:solidFill>
                <a:latin typeface="Times New Roman"/>
              </a:rPr>
              <a:t>1</a:t>
            </a:fld>
            <a:endParaRPr b="0" lang="en-US" sz="1300" spc="-1" strike="noStrike">
              <a:latin typeface="Times New Roman"/>
            </a:endParaRPr>
          </a:p>
        </p:txBody>
      </p:sp>
      <p:sp>
        <p:nvSpPr>
          <p:cNvPr id="831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600" cy="4930560"/>
          </a:xfrm>
          <a:prstGeom prst="rect">
            <a:avLst/>
          </a:prstGeom>
        </p:spPr>
      </p:sp>
      <p:sp>
        <p:nvSpPr>
          <p:cNvPr id="832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2320" cy="3901680"/>
          </a:xfrm>
          <a:prstGeom prst="rect">
            <a:avLst/>
          </a:prstGeom>
        </p:spPr>
        <p:txBody>
          <a:bodyPr lIns="96120" rIns="96120" tIns="47880" bIns="47880"/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TextShape 1"/>
          <p:cNvSpPr txBox="1"/>
          <p:nvPr/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lIns="96120" rIns="96120" tIns="47880" bIns="47880" anchor="b"/>
          <a:p>
            <a:pPr algn="r">
              <a:lnSpc>
                <a:spcPct val="100000"/>
              </a:lnSpc>
            </a:pPr>
            <a:fld id="{D6831B13-0121-411E-BADA-9E1AE5BB4F5B}" type="slidenum">
              <a:rPr b="0" lang="en-US" sz="1300" spc="-1" strike="noStrike">
                <a:solidFill>
                  <a:srgbClr val="000000"/>
                </a:solidFill>
                <a:latin typeface="Times New Roman"/>
              </a:rPr>
              <a:t>1</a:t>
            </a:fld>
            <a:endParaRPr b="0" lang="en-US" sz="1300" spc="-1" strike="noStrike">
              <a:latin typeface="Times New Roman"/>
            </a:endParaRPr>
          </a:p>
        </p:txBody>
      </p:sp>
      <p:sp>
        <p:nvSpPr>
          <p:cNvPr id="834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600" cy="4930560"/>
          </a:xfrm>
          <a:prstGeom prst="rect">
            <a:avLst/>
          </a:prstGeom>
        </p:spPr>
      </p:sp>
      <p:sp>
        <p:nvSpPr>
          <p:cNvPr id="835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2320" cy="3901680"/>
          </a:xfrm>
          <a:prstGeom prst="rect">
            <a:avLst/>
          </a:prstGeom>
        </p:spPr>
        <p:txBody>
          <a:bodyPr lIns="96120" rIns="96120" tIns="47880" bIns="47880"/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TextShape 1"/>
          <p:cNvSpPr txBox="1"/>
          <p:nvPr/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lIns="96120" rIns="96120" tIns="47880" bIns="47880" anchor="b"/>
          <a:p>
            <a:pPr algn="r">
              <a:lnSpc>
                <a:spcPct val="100000"/>
              </a:lnSpc>
            </a:pPr>
            <a:fld id="{54161ADB-B8E0-4709-B2FD-3E4BED79C3DF}" type="slidenum">
              <a:rPr b="0" lang="en-US" sz="1300" spc="-1" strike="noStrike">
                <a:solidFill>
                  <a:srgbClr val="000000"/>
                </a:solidFill>
                <a:latin typeface="Times New Roman"/>
              </a:rPr>
              <a:t>1</a:t>
            </a:fld>
            <a:endParaRPr b="0" lang="en-US" sz="1300" spc="-1" strike="noStrike">
              <a:latin typeface="Times New Roman"/>
            </a:endParaRPr>
          </a:p>
        </p:txBody>
      </p:sp>
      <p:sp>
        <p:nvSpPr>
          <p:cNvPr id="837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600" cy="4930560"/>
          </a:xfrm>
          <a:prstGeom prst="rect">
            <a:avLst/>
          </a:prstGeom>
        </p:spPr>
      </p:sp>
      <p:sp>
        <p:nvSpPr>
          <p:cNvPr id="838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2320" cy="3901680"/>
          </a:xfrm>
          <a:prstGeom prst="rect">
            <a:avLst/>
          </a:prstGeom>
        </p:spPr>
        <p:txBody>
          <a:bodyPr lIns="96120" rIns="96120" tIns="47880" bIns="47880"/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TextShape 1"/>
          <p:cNvSpPr txBox="1"/>
          <p:nvPr/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lIns="96120" rIns="96120" tIns="47880" bIns="47880" anchor="b"/>
          <a:p>
            <a:pPr algn="r">
              <a:lnSpc>
                <a:spcPct val="100000"/>
              </a:lnSpc>
            </a:pPr>
            <a:fld id="{B932D92B-FB41-4F6B-B8D8-E60126455ED8}" type="slidenum">
              <a:rPr b="0" lang="en-US" sz="1300" spc="-1" strike="noStrike">
                <a:solidFill>
                  <a:srgbClr val="000000"/>
                </a:solidFill>
                <a:latin typeface="Times New Roman"/>
              </a:rPr>
              <a:t>1</a:t>
            </a:fld>
            <a:endParaRPr b="0" lang="en-US" sz="1300" spc="-1" strike="noStrike">
              <a:latin typeface="Times New Roman"/>
            </a:endParaRPr>
          </a:p>
        </p:txBody>
      </p:sp>
      <p:sp>
        <p:nvSpPr>
          <p:cNvPr id="840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600" cy="4930560"/>
          </a:xfrm>
          <a:prstGeom prst="rect">
            <a:avLst/>
          </a:prstGeom>
        </p:spPr>
      </p:sp>
      <p:sp>
        <p:nvSpPr>
          <p:cNvPr id="841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2320" cy="3901680"/>
          </a:xfrm>
          <a:prstGeom prst="rect">
            <a:avLst/>
          </a:prstGeom>
        </p:spPr>
        <p:txBody>
          <a:bodyPr lIns="96120" rIns="96120" tIns="47880" bIns="47880"/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TextShape 1"/>
          <p:cNvSpPr txBox="1"/>
          <p:nvPr/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lIns="96120" rIns="96120" tIns="47880" bIns="47880" anchor="b"/>
          <a:p>
            <a:pPr algn="r">
              <a:lnSpc>
                <a:spcPct val="100000"/>
              </a:lnSpc>
            </a:pPr>
            <a:fld id="{8E624686-3BD0-43B6-B0A8-3F5F1C354633}" type="slidenum">
              <a:rPr b="0" lang="en-US" sz="1300" spc="-1" strike="noStrike">
                <a:solidFill>
                  <a:srgbClr val="000000"/>
                </a:solidFill>
                <a:latin typeface="Times New Roman"/>
              </a:rPr>
              <a:t>1</a:t>
            </a:fld>
            <a:endParaRPr b="0" lang="en-US" sz="1300" spc="-1" strike="noStrike">
              <a:latin typeface="Times New Roman"/>
            </a:endParaRPr>
          </a:p>
        </p:txBody>
      </p:sp>
      <p:sp>
        <p:nvSpPr>
          <p:cNvPr id="843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600" cy="4930560"/>
          </a:xfrm>
          <a:prstGeom prst="rect">
            <a:avLst/>
          </a:prstGeom>
        </p:spPr>
      </p:sp>
      <p:sp>
        <p:nvSpPr>
          <p:cNvPr id="844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2320" cy="3901680"/>
          </a:xfrm>
          <a:prstGeom prst="rect">
            <a:avLst/>
          </a:prstGeom>
        </p:spPr>
        <p:txBody>
          <a:bodyPr lIns="96120" rIns="96120" tIns="47880" bIns="47880"/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TextShape 1"/>
          <p:cNvSpPr txBox="1"/>
          <p:nvPr/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lIns="96120" rIns="96120" tIns="47880" bIns="47880" anchor="b"/>
          <a:p>
            <a:pPr algn="r">
              <a:lnSpc>
                <a:spcPct val="100000"/>
              </a:lnSpc>
            </a:pPr>
            <a:fld id="{CE34B4F7-2DE5-479B-B1FF-09E108A72B30}" type="slidenum">
              <a:rPr b="0" lang="en-US" sz="1300" spc="-1" strike="noStrike">
                <a:solidFill>
                  <a:srgbClr val="000000"/>
                </a:solidFill>
                <a:latin typeface="Times New Roman"/>
              </a:rPr>
              <a:t>1</a:t>
            </a:fld>
            <a:endParaRPr b="0" lang="en-US" sz="1300" spc="-1" strike="noStrike">
              <a:latin typeface="Times New Roman"/>
            </a:endParaRPr>
          </a:p>
        </p:txBody>
      </p:sp>
      <p:sp>
        <p:nvSpPr>
          <p:cNvPr id="846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600" cy="4930560"/>
          </a:xfrm>
          <a:prstGeom prst="rect">
            <a:avLst/>
          </a:prstGeom>
        </p:spPr>
      </p:sp>
      <p:sp>
        <p:nvSpPr>
          <p:cNvPr id="847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2320" cy="3901680"/>
          </a:xfrm>
          <a:prstGeom prst="rect">
            <a:avLst/>
          </a:prstGeom>
        </p:spPr>
        <p:txBody>
          <a:bodyPr lIns="96120" rIns="96120" tIns="47880" bIns="47880"/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TextShape 1"/>
          <p:cNvSpPr txBox="1"/>
          <p:nvPr/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lIns="96120" rIns="96120" tIns="47880" bIns="47880" anchor="b"/>
          <a:p>
            <a:pPr algn="r">
              <a:lnSpc>
                <a:spcPct val="100000"/>
              </a:lnSpc>
            </a:pPr>
            <a:fld id="{6D658D96-344D-4148-8EEB-C4358B820BC0}" type="slidenum">
              <a:rPr b="0" lang="en-US" sz="1300" spc="-1" strike="noStrike">
                <a:solidFill>
                  <a:srgbClr val="000000"/>
                </a:solidFill>
                <a:latin typeface="Times New Roman"/>
              </a:rPr>
              <a:t>1</a:t>
            </a:fld>
            <a:endParaRPr b="0" lang="en-US" sz="1300" spc="-1" strike="noStrike">
              <a:latin typeface="Times New Roman"/>
            </a:endParaRPr>
          </a:p>
        </p:txBody>
      </p:sp>
      <p:sp>
        <p:nvSpPr>
          <p:cNvPr id="849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600" cy="4930560"/>
          </a:xfrm>
          <a:prstGeom prst="rect">
            <a:avLst/>
          </a:prstGeom>
        </p:spPr>
      </p:sp>
      <p:sp>
        <p:nvSpPr>
          <p:cNvPr id="850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2320" cy="3901680"/>
          </a:xfrm>
          <a:prstGeom prst="rect">
            <a:avLst/>
          </a:prstGeom>
        </p:spPr>
        <p:txBody>
          <a:bodyPr lIns="96120" rIns="96120" tIns="47880" bIns="47880"/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3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TextShape 1"/>
          <p:cNvSpPr txBox="1"/>
          <p:nvPr/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lIns="96120" rIns="96120" tIns="47880" bIns="47880" anchor="b"/>
          <a:p>
            <a:pPr algn="r">
              <a:lnSpc>
                <a:spcPct val="100000"/>
              </a:lnSpc>
            </a:pPr>
            <a:fld id="{8638BA1A-4CCF-4EF3-93FA-4F0510DB772C}" type="slidenum">
              <a:rPr b="0" lang="en-US" sz="1300" spc="-1" strike="noStrike">
                <a:solidFill>
                  <a:srgbClr val="000000"/>
                </a:solidFill>
                <a:latin typeface="Times New Roman"/>
              </a:rPr>
              <a:t>1</a:t>
            </a:fld>
            <a:endParaRPr b="0" lang="en-US" sz="1300" spc="-1" strike="noStrike">
              <a:latin typeface="Times New Roman"/>
            </a:endParaRPr>
          </a:p>
        </p:txBody>
      </p:sp>
      <p:sp>
        <p:nvSpPr>
          <p:cNvPr id="852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600" cy="4930560"/>
          </a:xfrm>
          <a:prstGeom prst="rect">
            <a:avLst/>
          </a:prstGeom>
        </p:spPr>
      </p:sp>
      <p:sp>
        <p:nvSpPr>
          <p:cNvPr id="853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2320" cy="3901680"/>
          </a:xfrm>
          <a:prstGeom prst="rect">
            <a:avLst/>
          </a:prstGeom>
        </p:spPr>
        <p:txBody>
          <a:bodyPr lIns="96120" rIns="96120" tIns="47880" bIns="47880"/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4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TextShape 1"/>
          <p:cNvSpPr txBox="1"/>
          <p:nvPr/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lIns="96120" rIns="96120" tIns="47880" bIns="47880" anchor="b"/>
          <a:p>
            <a:pPr algn="r">
              <a:lnSpc>
                <a:spcPct val="100000"/>
              </a:lnSpc>
            </a:pPr>
            <a:fld id="{E35752D9-93F8-4B69-814B-965B75AC443F}" type="slidenum">
              <a:rPr b="0" lang="en-US" sz="1300" spc="-1" strike="noStrike">
                <a:solidFill>
                  <a:srgbClr val="000000"/>
                </a:solidFill>
                <a:latin typeface="Times New Roman"/>
              </a:rPr>
              <a:t>1</a:t>
            </a:fld>
            <a:endParaRPr b="0" lang="en-US" sz="1300" spc="-1" strike="noStrike">
              <a:latin typeface="Times New Roman"/>
            </a:endParaRPr>
          </a:p>
        </p:txBody>
      </p:sp>
      <p:sp>
        <p:nvSpPr>
          <p:cNvPr id="855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600" cy="4930560"/>
          </a:xfrm>
          <a:prstGeom prst="rect">
            <a:avLst/>
          </a:prstGeom>
        </p:spPr>
      </p:sp>
      <p:sp>
        <p:nvSpPr>
          <p:cNvPr id="856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2320" cy="3901680"/>
          </a:xfrm>
          <a:prstGeom prst="rect">
            <a:avLst/>
          </a:prstGeom>
        </p:spPr>
        <p:txBody>
          <a:bodyPr lIns="96120" rIns="96120" tIns="47880" bIns="47880"/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4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TextShape 1"/>
          <p:cNvSpPr txBox="1"/>
          <p:nvPr/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lIns="96120" rIns="96120" tIns="47880" bIns="47880" anchor="b"/>
          <a:p>
            <a:pPr algn="r">
              <a:lnSpc>
                <a:spcPct val="100000"/>
              </a:lnSpc>
            </a:pPr>
            <a:fld id="{0F72DA0B-22EE-4497-8750-23E180ADDD87}" type="slidenum">
              <a:rPr b="0" lang="en-US" sz="1300" spc="-1" strike="noStrike">
                <a:solidFill>
                  <a:srgbClr val="000000"/>
                </a:solidFill>
                <a:latin typeface="Times New Roman"/>
              </a:rPr>
              <a:t>1</a:t>
            </a:fld>
            <a:endParaRPr b="0" lang="en-US" sz="1300" spc="-1" strike="noStrike">
              <a:latin typeface="Times New Roman"/>
            </a:endParaRPr>
          </a:p>
        </p:txBody>
      </p:sp>
      <p:sp>
        <p:nvSpPr>
          <p:cNvPr id="858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600" cy="4930560"/>
          </a:xfrm>
          <a:prstGeom prst="rect">
            <a:avLst/>
          </a:prstGeom>
        </p:spPr>
      </p:sp>
      <p:sp>
        <p:nvSpPr>
          <p:cNvPr id="859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2320" cy="3901680"/>
          </a:xfrm>
          <a:prstGeom prst="rect">
            <a:avLst/>
          </a:prstGeom>
        </p:spPr>
        <p:txBody>
          <a:bodyPr lIns="96120" rIns="96120" tIns="47880" bIns="47880"/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4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TextShape 1"/>
          <p:cNvSpPr txBox="1"/>
          <p:nvPr/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lIns="96120" rIns="96120" tIns="47880" bIns="47880" anchor="b"/>
          <a:p>
            <a:pPr algn="r">
              <a:lnSpc>
                <a:spcPct val="100000"/>
              </a:lnSpc>
            </a:pPr>
            <a:fld id="{60E77670-708F-4EB5-8383-DE935A590E1E}" type="slidenum">
              <a:rPr b="0" lang="en-US" sz="1300" spc="-1" strike="noStrike">
                <a:solidFill>
                  <a:srgbClr val="000000"/>
                </a:solidFill>
                <a:latin typeface="Times New Roman"/>
              </a:rPr>
              <a:t>1</a:t>
            </a:fld>
            <a:endParaRPr b="0" lang="en-US" sz="1300" spc="-1" strike="noStrike">
              <a:latin typeface="Times New Roman"/>
            </a:endParaRPr>
          </a:p>
        </p:txBody>
      </p:sp>
      <p:sp>
        <p:nvSpPr>
          <p:cNvPr id="861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600" cy="4930560"/>
          </a:xfrm>
          <a:prstGeom prst="rect">
            <a:avLst/>
          </a:prstGeom>
        </p:spPr>
      </p:sp>
      <p:sp>
        <p:nvSpPr>
          <p:cNvPr id="862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2320" cy="3901680"/>
          </a:xfrm>
          <a:prstGeom prst="rect">
            <a:avLst/>
          </a:prstGeom>
        </p:spPr>
        <p:txBody>
          <a:bodyPr lIns="96120" rIns="96120" tIns="47880" bIns="47880"/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4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TextShape 1"/>
          <p:cNvSpPr txBox="1"/>
          <p:nvPr/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lIns="96120" rIns="96120" tIns="47880" bIns="47880" anchor="b"/>
          <a:p>
            <a:pPr algn="r">
              <a:lnSpc>
                <a:spcPct val="100000"/>
              </a:lnSpc>
            </a:pPr>
            <a:fld id="{30B1FC34-3623-4CDB-B051-20FA884F0AD8}" type="slidenum">
              <a:rPr b="0" lang="en-US" sz="1300" spc="-1" strike="noStrike">
                <a:solidFill>
                  <a:srgbClr val="000000"/>
                </a:solidFill>
                <a:latin typeface="Times New Roman"/>
              </a:rPr>
              <a:t>1</a:t>
            </a:fld>
            <a:endParaRPr b="0" lang="en-US" sz="1300" spc="-1" strike="noStrike">
              <a:latin typeface="Times New Roman"/>
            </a:endParaRPr>
          </a:p>
        </p:txBody>
      </p:sp>
      <p:sp>
        <p:nvSpPr>
          <p:cNvPr id="864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600" cy="4930560"/>
          </a:xfrm>
          <a:prstGeom prst="rect">
            <a:avLst/>
          </a:prstGeom>
        </p:spPr>
      </p:sp>
      <p:sp>
        <p:nvSpPr>
          <p:cNvPr id="865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2320" cy="3901680"/>
          </a:xfrm>
          <a:prstGeom prst="rect">
            <a:avLst/>
          </a:prstGeom>
        </p:spPr>
        <p:txBody>
          <a:bodyPr lIns="96120" rIns="96120" tIns="47880" bIns="47880"/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4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TextShape 1"/>
          <p:cNvSpPr txBox="1"/>
          <p:nvPr/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lIns="96120" rIns="96120" tIns="47880" bIns="47880" anchor="b"/>
          <a:p>
            <a:pPr algn="r">
              <a:lnSpc>
                <a:spcPct val="100000"/>
              </a:lnSpc>
            </a:pPr>
            <a:fld id="{87431D97-69CB-432A-9B18-C2F119493396}" type="slidenum">
              <a:rPr b="0" lang="en-US" sz="1300" spc="-1" strike="noStrike">
                <a:solidFill>
                  <a:srgbClr val="000000"/>
                </a:solidFill>
                <a:latin typeface="Times New Roman"/>
              </a:rPr>
              <a:t>1</a:t>
            </a:fld>
            <a:endParaRPr b="0" lang="en-US" sz="1300" spc="-1" strike="noStrike">
              <a:latin typeface="Times New Roman"/>
            </a:endParaRPr>
          </a:p>
        </p:txBody>
      </p:sp>
      <p:sp>
        <p:nvSpPr>
          <p:cNvPr id="867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600" cy="4930560"/>
          </a:xfrm>
          <a:prstGeom prst="rect">
            <a:avLst/>
          </a:prstGeom>
        </p:spPr>
      </p:sp>
      <p:sp>
        <p:nvSpPr>
          <p:cNvPr id="868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2320" cy="3901680"/>
          </a:xfrm>
          <a:prstGeom prst="rect">
            <a:avLst/>
          </a:prstGeom>
        </p:spPr>
        <p:txBody>
          <a:bodyPr lIns="96120" rIns="96120" tIns="47880" bIns="47880"/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4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TextShape 1"/>
          <p:cNvSpPr txBox="1"/>
          <p:nvPr/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lIns="96120" rIns="96120" tIns="47880" bIns="47880" anchor="b"/>
          <a:p>
            <a:pPr algn="r">
              <a:lnSpc>
                <a:spcPct val="100000"/>
              </a:lnSpc>
            </a:pPr>
            <a:fld id="{B36760A2-41DC-42FD-ADE4-1F58A72D4418}" type="slidenum">
              <a:rPr b="0" lang="en-US" sz="1300" spc="-1" strike="noStrike">
                <a:solidFill>
                  <a:srgbClr val="000000"/>
                </a:solidFill>
                <a:latin typeface="Times New Roman"/>
              </a:rPr>
              <a:t>1</a:t>
            </a:fld>
            <a:endParaRPr b="0" lang="en-US" sz="1300" spc="-1" strike="noStrike">
              <a:latin typeface="Times New Roman"/>
            </a:endParaRPr>
          </a:p>
        </p:txBody>
      </p:sp>
      <p:sp>
        <p:nvSpPr>
          <p:cNvPr id="870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600" cy="4930560"/>
          </a:xfrm>
          <a:prstGeom prst="rect">
            <a:avLst/>
          </a:prstGeom>
        </p:spPr>
      </p:sp>
      <p:sp>
        <p:nvSpPr>
          <p:cNvPr id="871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2320" cy="3901680"/>
          </a:xfrm>
          <a:prstGeom prst="rect">
            <a:avLst/>
          </a:prstGeom>
        </p:spPr>
        <p:txBody>
          <a:bodyPr lIns="96120" rIns="96120" tIns="47880" bIns="47880"/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4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TextShape 1"/>
          <p:cNvSpPr txBox="1"/>
          <p:nvPr/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lIns="96120" rIns="96120" tIns="47880" bIns="47880" anchor="b"/>
          <a:p>
            <a:pPr algn="r">
              <a:lnSpc>
                <a:spcPct val="100000"/>
              </a:lnSpc>
            </a:pPr>
            <a:fld id="{F0DBE778-41F5-46F5-8902-ABCB164AAEA1}" type="slidenum">
              <a:rPr b="0" lang="en-US" sz="1300" spc="-1" strike="noStrike">
                <a:solidFill>
                  <a:srgbClr val="000000"/>
                </a:solidFill>
                <a:latin typeface="Times New Roman"/>
              </a:rPr>
              <a:t>1</a:t>
            </a:fld>
            <a:endParaRPr b="0" lang="en-US" sz="1300" spc="-1" strike="noStrike">
              <a:latin typeface="Times New Roman"/>
            </a:endParaRPr>
          </a:p>
        </p:txBody>
      </p:sp>
      <p:sp>
        <p:nvSpPr>
          <p:cNvPr id="873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600" cy="4930560"/>
          </a:xfrm>
          <a:prstGeom prst="rect">
            <a:avLst/>
          </a:prstGeom>
        </p:spPr>
      </p:sp>
      <p:sp>
        <p:nvSpPr>
          <p:cNvPr id="874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2320" cy="3901680"/>
          </a:xfrm>
          <a:prstGeom prst="rect">
            <a:avLst/>
          </a:prstGeom>
        </p:spPr>
        <p:txBody>
          <a:bodyPr lIns="96120" rIns="96120" tIns="47880" bIns="47880"/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4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TextShape 1"/>
          <p:cNvSpPr txBox="1"/>
          <p:nvPr/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lIns="96120" rIns="96120" tIns="47880" bIns="47880" anchor="b"/>
          <a:p>
            <a:pPr algn="r">
              <a:lnSpc>
                <a:spcPct val="100000"/>
              </a:lnSpc>
            </a:pPr>
            <a:fld id="{C8FA8F3F-E6E6-48D9-B76C-6A47754D7AA5}" type="slidenum">
              <a:rPr b="0" lang="en-US" sz="1300" spc="-1" strike="noStrike">
                <a:solidFill>
                  <a:srgbClr val="000000"/>
                </a:solidFill>
                <a:latin typeface="Times New Roman"/>
              </a:rPr>
              <a:t>1</a:t>
            </a:fld>
            <a:endParaRPr b="0" lang="en-US" sz="1300" spc="-1" strike="noStrike">
              <a:latin typeface="Times New Roman"/>
            </a:endParaRPr>
          </a:p>
        </p:txBody>
      </p:sp>
      <p:sp>
        <p:nvSpPr>
          <p:cNvPr id="876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600" cy="4930560"/>
          </a:xfrm>
          <a:prstGeom prst="rect">
            <a:avLst/>
          </a:prstGeom>
        </p:spPr>
      </p:sp>
      <p:sp>
        <p:nvSpPr>
          <p:cNvPr id="877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2320" cy="3901680"/>
          </a:xfrm>
          <a:prstGeom prst="rect">
            <a:avLst/>
          </a:prstGeom>
        </p:spPr>
        <p:txBody>
          <a:bodyPr lIns="96120" rIns="96120" tIns="47880" bIns="47880"/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4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TextShape 1"/>
          <p:cNvSpPr txBox="1"/>
          <p:nvPr/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lIns="96120" rIns="96120" tIns="47880" bIns="47880" anchor="b"/>
          <a:p>
            <a:pPr algn="r">
              <a:lnSpc>
                <a:spcPct val="100000"/>
              </a:lnSpc>
            </a:pPr>
            <a:fld id="{8EFC8CDE-D955-49E0-9D88-E3900DA25604}" type="slidenum">
              <a:rPr b="0" lang="en-US" sz="1300" spc="-1" strike="noStrike">
                <a:solidFill>
                  <a:srgbClr val="000000"/>
                </a:solidFill>
                <a:latin typeface="Times New Roman"/>
              </a:rPr>
              <a:t>1</a:t>
            </a:fld>
            <a:endParaRPr b="0" lang="en-US" sz="1300" spc="-1" strike="noStrike">
              <a:latin typeface="Times New Roman"/>
            </a:endParaRPr>
          </a:p>
        </p:txBody>
      </p:sp>
      <p:sp>
        <p:nvSpPr>
          <p:cNvPr id="879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600" cy="4930560"/>
          </a:xfrm>
          <a:prstGeom prst="rect">
            <a:avLst/>
          </a:prstGeom>
        </p:spPr>
      </p:sp>
      <p:sp>
        <p:nvSpPr>
          <p:cNvPr id="880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2320" cy="3901680"/>
          </a:xfrm>
          <a:prstGeom prst="rect">
            <a:avLst/>
          </a:prstGeom>
        </p:spPr>
        <p:txBody>
          <a:bodyPr lIns="96120" rIns="96120" tIns="47880" bIns="47880"/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4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TextShape 1"/>
          <p:cNvSpPr txBox="1"/>
          <p:nvPr/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lIns="96120" rIns="96120" tIns="47880" bIns="47880" anchor="b"/>
          <a:p>
            <a:pPr algn="r">
              <a:lnSpc>
                <a:spcPct val="100000"/>
              </a:lnSpc>
            </a:pPr>
            <a:fld id="{B750D1D7-8113-4E25-AAE2-0CDF5F3E478B}" type="slidenum">
              <a:rPr b="0" lang="en-US" sz="1300" spc="-1" strike="noStrike">
                <a:solidFill>
                  <a:srgbClr val="000000"/>
                </a:solidFill>
                <a:latin typeface="Times New Roman"/>
              </a:rPr>
              <a:t>1</a:t>
            </a:fld>
            <a:endParaRPr b="0" lang="en-US" sz="1300" spc="-1" strike="noStrike">
              <a:latin typeface="Times New Roman"/>
            </a:endParaRPr>
          </a:p>
        </p:txBody>
      </p:sp>
      <p:sp>
        <p:nvSpPr>
          <p:cNvPr id="882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600" cy="4930560"/>
          </a:xfrm>
          <a:prstGeom prst="rect">
            <a:avLst/>
          </a:prstGeom>
        </p:spPr>
      </p:sp>
      <p:sp>
        <p:nvSpPr>
          <p:cNvPr id="883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2320" cy="3901680"/>
          </a:xfrm>
          <a:prstGeom prst="rect">
            <a:avLst/>
          </a:prstGeom>
        </p:spPr>
        <p:txBody>
          <a:bodyPr lIns="96120" rIns="96120" tIns="47880" bIns="47880"/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TextShape 1"/>
          <p:cNvSpPr txBox="1"/>
          <p:nvPr/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lIns="96120" rIns="96120" tIns="47880" bIns="47880" anchor="b"/>
          <a:p>
            <a:pPr algn="r">
              <a:lnSpc>
                <a:spcPct val="100000"/>
              </a:lnSpc>
            </a:pPr>
            <a:fld id="{DB3B7FEF-7A20-46FE-817D-E8268D6477E2}" type="slidenum">
              <a:rPr b="0" lang="en-US" sz="1300" spc="-1" strike="noStrike">
                <a:solidFill>
                  <a:srgbClr val="000000"/>
                </a:solidFill>
                <a:latin typeface="Times New Roman"/>
              </a:rPr>
              <a:t>1</a:t>
            </a:fld>
            <a:endParaRPr b="0" lang="en-US" sz="1300" spc="-1" strike="noStrike">
              <a:latin typeface="Times New Roman"/>
            </a:endParaRPr>
          </a:p>
        </p:txBody>
      </p:sp>
      <p:sp>
        <p:nvSpPr>
          <p:cNvPr id="759" name="PlaceHolder 2"/>
          <p:cNvSpPr>
            <a:spLocks noGrp="1"/>
          </p:cNvSpPr>
          <p:nvPr>
            <p:ph type="sldImg"/>
          </p:nvPr>
        </p:nvSpPr>
        <p:spPr>
          <a:xfrm>
            <a:off x="993600" y="768240"/>
            <a:ext cx="5117760" cy="3838320"/>
          </a:xfrm>
          <a:prstGeom prst="rect">
            <a:avLst/>
          </a:prstGeom>
        </p:spPr>
      </p:sp>
      <p:sp>
        <p:nvSpPr>
          <p:cNvPr id="760" name="PlaceHolder 3"/>
          <p:cNvSpPr>
            <a:spLocks noGrp="1"/>
          </p:cNvSpPr>
          <p:nvPr>
            <p:ph type="body"/>
          </p:nvPr>
        </p:nvSpPr>
        <p:spPr>
          <a:xfrm>
            <a:off x="947880" y="4861080"/>
            <a:ext cx="5203440" cy="4605120"/>
          </a:xfrm>
          <a:prstGeom prst="rect">
            <a:avLst/>
          </a:prstGeom>
        </p:spPr>
        <p:txBody>
          <a:bodyPr lIns="96120" rIns="96120" tIns="47880" bIns="47880"/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TextShape 1"/>
          <p:cNvSpPr txBox="1"/>
          <p:nvPr/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lIns="96120" rIns="96120" tIns="47880" bIns="47880" anchor="b"/>
          <a:p>
            <a:pPr algn="r">
              <a:lnSpc>
                <a:spcPct val="100000"/>
              </a:lnSpc>
            </a:pPr>
            <a:fld id="{C830146E-87BA-491E-ACE0-85A5190C9EDA}" type="slidenum">
              <a:rPr b="0" lang="en-US" sz="1300" spc="-1" strike="noStrike">
                <a:solidFill>
                  <a:srgbClr val="000000"/>
                </a:solidFill>
                <a:latin typeface="Times New Roman"/>
              </a:rPr>
              <a:t>1</a:t>
            </a:fld>
            <a:endParaRPr b="0" lang="en-US" sz="1300" spc="-1" strike="noStrike">
              <a:latin typeface="Times New Roman"/>
            </a:endParaRPr>
          </a:p>
        </p:txBody>
      </p:sp>
      <p:sp>
        <p:nvSpPr>
          <p:cNvPr id="762" name="PlaceHolder 2"/>
          <p:cNvSpPr>
            <a:spLocks noGrp="1"/>
          </p:cNvSpPr>
          <p:nvPr>
            <p:ph type="sldImg"/>
          </p:nvPr>
        </p:nvSpPr>
        <p:spPr>
          <a:xfrm>
            <a:off x="993600" y="768240"/>
            <a:ext cx="5117760" cy="3838320"/>
          </a:xfrm>
          <a:prstGeom prst="rect">
            <a:avLst/>
          </a:prstGeom>
        </p:spPr>
      </p:sp>
      <p:sp>
        <p:nvSpPr>
          <p:cNvPr id="763" name="PlaceHolder 3"/>
          <p:cNvSpPr>
            <a:spLocks noGrp="1"/>
          </p:cNvSpPr>
          <p:nvPr>
            <p:ph type="body"/>
          </p:nvPr>
        </p:nvSpPr>
        <p:spPr>
          <a:xfrm>
            <a:off x="947880" y="4861080"/>
            <a:ext cx="5203440" cy="4605120"/>
          </a:xfrm>
          <a:prstGeom prst="rect">
            <a:avLst/>
          </a:prstGeom>
        </p:spPr>
        <p:txBody>
          <a:bodyPr lIns="96120" rIns="96120" tIns="47880" bIns="47880"/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TextShape 1"/>
          <p:cNvSpPr txBox="1"/>
          <p:nvPr/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lIns="96120" rIns="96120" tIns="47880" bIns="47880" anchor="b"/>
          <a:p>
            <a:pPr algn="r">
              <a:lnSpc>
                <a:spcPct val="100000"/>
              </a:lnSpc>
            </a:pPr>
            <a:fld id="{8FA4B992-6F53-4D2C-864F-D191C76223F2}" type="slidenum">
              <a:rPr b="0" lang="en-US" sz="1300" spc="-1" strike="noStrike">
                <a:solidFill>
                  <a:srgbClr val="000000"/>
                </a:solidFill>
                <a:latin typeface="Times New Roman"/>
              </a:rPr>
              <a:t>1</a:t>
            </a:fld>
            <a:endParaRPr b="0" lang="en-US" sz="1300" spc="-1" strike="noStrike">
              <a:latin typeface="Times New Roman"/>
            </a:endParaRPr>
          </a:p>
        </p:txBody>
      </p:sp>
      <p:sp>
        <p:nvSpPr>
          <p:cNvPr id="765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600" cy="4930560"/>
          </a:xfrm>
          <a:prstGeom prst="rect">
            <a:avLst/>
          </a:prstGeom>
        </p:spPr>
      </p:sp>
      <p:sp>
        <p:nvSpPr>
          <p:cNvPr id="766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2320" cy="3901680"/>
          </a:xfrm>
          <a:prstGeom prst="rect">
            <a:avLst/>
          </a:prstGeom>
        </p:spPr>
        <p:txBody>
          <a:bodyPr lIns="96120" rIns="96120" tIns="47880" bIns="47880"/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TextShape 1"/>
          <p:cNvSpPr txBox="1"/>
          <p:nvPr/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lIns="96120" rIns="96120" tIns="47880" bIns="47880" anchor="b"/>
          <a:p>
            <a:pPr algn="r">
              <a:lnSpc>
                <a:spcPct val="100000"/>
              </a:lnSpc>
            </a:pPr>
            <a:fld id="{9C9E32DA-9847-4DFC-AC7B-E2AA9895A7B8}" type="slidenum">
              <a:rPr b="0" lang="en-US" sz="1300" spc="-1" strike="noStrike">
                <a:solidFill>
                  <a:srgbClr val="000000"/>
                </a:solidFill>
                <a:latin typeface="Times New Roman"/>
              </a:rPr>
              <a:t>1</a:t>
            </a:fld>
            <a:endParaRPr b="0" lang="en-US" sz="1300" spc="-1" strike="noStrike">
              <a:latin typeface="Times New Roman"/>
            </a:endParaRPr>
          </a:p>
        </p:txBody>
      </p:sp>
      <p:sp>
        <p:nvSpPr>
          <p:cNvPr id="768" name="PlaceHolder 2"/>
          <p:cNvSpPr>
            <a:spLocks noGrp="1"/>
          </p:cNvSpPr>
          <p:nvPr>
            <p:ph type="sldImg"/>
          </p:nvPr>
        </p:nvSpPr>
        <p:spPr>
          <a:xfrm>
            <a:off x="225360" y="317520"/>
            <a:ext cx="6573600" cy="4930560"/>
          </a:xfrm>
          <a:prstGeom prst="rect">
            <a:avLst/>
          </a:prstGeom>
        </p:spPr>
      </p:sp>
      <p:sp>
        <p:nvSpPr>
          <p:cNvPr id="769" name="PlaceHolder 3"/>
          <p:cNvSpPr>
            <a:spLocks noGrp="1"/>
          </p:cNvSpPr>
          <p:nvPr>
            <p:ph type="body"/>
          </p:nvPr>
        </p:nvSpPr>
        <p:spPr>
          <a:xfrm>
            <a:off x="406440" y="5565600"/>
            <a:ext cx="5962320" cy="3898440"/>
          </a:xfrm>
          <a:prstGeom prst="rect">
            <a:avLst/>
          </a:prstGeom>
        </p:spPr>
        <p:txBody>
          <a:bodyPr lIns="96120" rIns="96120" tIns="47880" bIns="47880"/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4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1908000" y="1981080"/>
            <a:ext cx="69116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1908000" y="4130280"/>
            <a:ext cx="69116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4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1908000" y="1981080"/>
            <a:ext cx="33728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5450040" y="1981080"/>
            <a:ext cx="33728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1908000" y="4130280"/>
            <a:ext cx="33728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5450040" y="4130280"/>
            <a:ext cx="33728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4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1908000" y="1981080"/>
            <a:ext cx="22251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244760" y="1981080"/>
            <a:ext cx="22251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581520" y="1981080"/>
            <a:ext cx="22251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1908000" y="4130280"/>
            <a:ext cx="22251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4244760" y="4130280"/>
            <a:ext cx="22251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6581520" y="4130280"/>
            <a:ext cx="22251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4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1908000" y="1981080"/>
            <a:ext cx="6911640" cy="411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4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1908000" y="1981080"/>
            <a:ext cx="691164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4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1908000" y="1981080"/>
            <a:ext cx="337284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5450040" y="1981080"/>
            <a:ext cx="337284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400" spc="-1" strike="noStrike">
              <a:solidFill>
                <a:srgbClr val="000000"/>
              </a:solidFill>
              <a:latin typeface="Book Antiqua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1908000" y="380880"/>
            <a:ext cx="6767280" cy="4451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4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1908000" y="1981080"/>
            <a:ext cx="33728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450040" y="1981080"/>
            <a:ext cx="337284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1908000" y="4130280"/>
            <a:ext cx="33728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4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1908000" y="1981080"/>
            <a:ext cx="6911640" cy="411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4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1908000" y="1981080"/>
            <a:ext cx="337284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450040" y="1981080"/>
            <a:ext cx="33728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450040" y="4130280"/>
            <a:ext cx="33728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4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1908000" y="1981080"/>
            <a:ext cx="33728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450040" y="1981080"/>
            <a:ext cx="33728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1908000" y="4130280"/>
            <a:ext cx="69116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4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1908000" y="1981080"/>
            <a:ext cx="69116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1908000" y="4130280"/>
            <a:ext cx="69116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4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1908000" y="1981080"/>
            <a:ext cx="33728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450040" y="1981080"/>
            <a:ext cx="33728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1908000" y="4130280"/>
            <a:ext cx="33728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5450040" y="4130280"/>
            <a:ext cx="33728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4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1908000" y="1981080"/>
            <a:ext cx="22251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244760" y="1981080"/>
            <a:ext cx="22251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581520" y="1981080"/>
            <a:ext cx="22251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1908000" y="4130280"/>
            <a:ext cx="22251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4244760" y="4130280"/>
            <a:ext cx="22251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6581520" y="4130280"/>
            <a:ext cx="22251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4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>
          <a:xfrm>
            <a:off x="1908000" y="1981080"/>
            <a:ext cx="6911640" cy="411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4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1908000" y="1981080"/>
            <a:ext cx="691164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4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1908000" y="1981080"/>
            <a:ext cx="337284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5450040" y="1981080"/>
            <a:ext cx="337284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400" spc="-1" strike="noStrike">
              <a:solidFill>
                <a:srgbClr val="000000"/>
              </a:solidFill>
              <a:latin typeface="Book Antiqua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4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908000" y="1981080"/>
            <a:ext cx="691164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ubTitle"/>
          </p:nvPr>
        </p:nvSpPr>
        <p:spPr>
          <a:xfrm>
            <a:off x="1908000" y="380880"/>
            <a:ext cx="6767280" cy="4451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4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1908000" y="1981080"/>
            <a:ext cx="33728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5450040" y="1981080"/>
            <a:ext cx="337284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1908000" y="4130280"/>
            <a:ext cx="33728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4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1908000" y="1981080"/>
            <a:ext cx="337284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450040" y="1981080"/>
            <a:ext cx="33728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450040" y="4130280"/>
            <a:ext cx="33728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4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1908000" y="1981080"/>
            <a:ext cx="33728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450040" y="1981080"/>
            <a:ext cx="33728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1908000" y="4130280"/>
            <a:ext cx="69116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4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1908000" y="1981080"/>
            <a:ext cx="69116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1908000" y="4130280"/>
            <a:ext cx="69116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4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1908000" y="1981080"/>
            <a:ext cx="33728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5450040" y="1981080"/>
            <a:ext cx="33728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1908000" y="4130280"/>
            <a:ext cx="33728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5450040" y="4130280"/>
            <a:ext cx="33728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4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1908000" y="1981080"/>
            <a:ext cx="22251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244760" y="1981080"/>
            <a:ext cx="22251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6581520" y="1981080"/>
            <a:ext cx="22251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1908000" y="4130280"/>
            <a:ext cx="22251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9" name="PlaceHolder 6"/>
          <p:cNvSpPr>
            <a:spLocks noGrp="1"/>
          </p:cNvSpPr>
          <p:nvPr>
            <p:ph type="body"/>
          </p:nvPr>
        </p:nvSpPr>
        <p:spPr>
          <a:xfrm>
            <a:off x="4244760" y="4130280"/>
            <a:ext cx="22251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0" name="PlaceHolder 7"/>
          <p:cNvSpPr>
            <a:spLocks noGrp="1"/>
          </p:cNvSpPr>
          <p:nvPr>
            <p:ph type="body"/>
          </p:nvPr>
        </p:nvSpPr>
        <p:spPr>
          <a:xfrm>
            <a:off x="6581520" y="4130280"/>
            <a:ext cx="22251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4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subTitle"/>
          </p:nvPr>
        </p:nvSpPr>
        <p:spPr>
          <a:xfrm>
            <a:off x="1908000" y="1981080"/>
            <a:ext cx="6911640" cy="411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4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1908000" y="1981080"/>
            <a:ext cx="691164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4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1908000" y="1981080"/>
            <a:ext cx="337284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5450040" y="1981080"/>
            <a:ext cx="337284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4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1908000" y="1981080"/>
            <a:ext cx="337284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5450040" y="1981080"/>
            <a:ext cx="337284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400" spc="-1" strike="noStrike">
              <a:solidFill>
                <a:srgbClr val="000000"/>
              </a:solidFill>
              <a:latin typeface="Book Antiqua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subTitle"/>
          </p:nvPr>
        </p:nvSpPr>
        <p:spPr>
          <a:xfrm>
            <a:off x="1908000" y="380880"/>
            <a:ext cx="6767280" cy="4451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4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1908000" y="1981080"/>
            <a:ext cx="33728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5450040" y="1981080"/>
            <a:ext cx="337284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1908000" y="4130280"/>
            <a:ext cx="33728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4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1908000" y="1981080"/>
            <a:ext cx="337284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5450040" y="1981080"/>
            <a:ext cx="33728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5450040" y="4130280"/>
            <a:ext cx="33728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4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1908000" y="1981080"/>
            <a:ext cx="33728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5450040" y="1981080"/>
            <a:ext cx="33728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1908000" y="4130280"/>
            <a:ext cx="69116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4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1908000" y="1981080"/>
            <a:ext cx="69116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1908000" y="4130280"/>
            <a:ext cx="69116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4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1908000" y="1981080"/>
            <a:ext cx="33728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5450040" y="1981080"/>
            <a:ext cx="33728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1908000" y="4130280"/>
            <a:ext cx="33728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 type="body"/>
          </p:nvPr>
        </p:nvSpPr>
        <p:spPr>
          <a:xfrm>
            <a:off x="5450040" y="4130280"/>
            <a:ext cx="33728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4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1908000" y="1981080"/>
            <a:ext cx="22251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4244760" y="1981080"/>
            <a:ext cx="22251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6581520" y="1981080"/>
            <a:ext cx="22251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 type="body"/>
          </p:nvPr>
        </p:nvSpPr>
        <p:spPr>
          <a:xfrm>
            <a:off x="1908000" y="4130280"/>
            <a:ext cx="22251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9" name="PlaceHolder 6"/>
          <p:cNvSpPr>
            <a:spLocks noGrp="1"/>
          </p:cNvSpPr>
          <p:nvPr>
            <p:ph type="body"/>
          </p:nvPr>
        </p:nvSpPr>
        <p:spPr>
          <a:xfrm>
            <a:off x="4244760" y="4130280"/>
            <a:ext cx="22251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0" name="PlaceHolder 7"/>
          <p:cNvSpPr>
            <a:spLocks noGrp="1"/>
          </p:cNvSpPr>
          <p:nvPr>
            <p:ph type="body"/>
          </p:nvPr>
        </p:nvSpPr>
        <p:spPr>
          <a:xfrm>
            <a:off x="6581520" y="4130280"/>
            <a:ext cx="22251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400" spc="-1" strike="noStrike">
              <a:solidFill>
                <a:srgbClr val="000000"/>
              </a:solidFill>
              <a:latin typeface="Book Antiqua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4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subTitle"/>
          </p:nvPr>
        </p:nvSpPr>
        <p:spPr>
          <a:xfrm>
            <a:off x="1908000" y="1981080"/>
            <a:ext cx="6911640" cy="411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4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1908000" y="1981080"/>
            <a:ext cx="691164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4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1908000" y="1981080"/>
            <a:ext cx="337284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5450040" y="1981080"/>
            <a:ext cx="337284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400" spc="-1" strike="noStrike">
              <a:solidFill>
                <a:srgbClr val="000000"/>
              </a:solidFill>
              <a:latin typeface="Book Antiqua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subTitle"/>
          </p:nvPr>
        </p:nvSpPr>
        <p:spPr>
          <a:xfrm>
            <a:off x="1908000" y="380880"/>
            <a:ext cx="6767280" cy="4451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4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1908000" y="1981080"/>
            <a:ext cx="33728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5450040" y="1981080"/>
            <a:ext cx="337284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1908000" y="4130280"/>
            <a:ext cx="33728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4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1908000" y="1981080"/>
            <a:ext cx="337284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5450040" y="1981080"/>
            <a:ext cx="33728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5450040" y="4130280"/>
            <a:ext cx="33728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4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1908000" y="1981080"/>
            <a:ext cx="33728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5450040" y="1981080"/>
            <a:ext cx="33728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1908000" y="4130280"/>
            <a:ext cx="69116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4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1908000" y="1981080"/>
            <a:ext cx="69116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1908000" y="4130280"/>
            <a:ext cx="69116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4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1908000" y="1981080"/>
            <a:ext cx="33728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5450040" y="1981080"/>
            <a:ext cx="33728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 type="body"/>
          </p:nvPr>
        </p:nvSpPr>
        <p:spPr>
          <a:xfrm>
            <a:off x="1908000" y="4130280"/>
            <a:ext cx="33728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3" name="PlaceHolder 5"/>
          <p:cNvSpPr>
            <a:spLocks noGrp="1"/>
          </p:cNvSpPr>
          <p:nvPr>
            <p:ph type="body"/>
          </p:nvPr>
        </p:nvSpPr>
        <p:spPr>
          <a:xfrm>
            <a:off x="5450040" y="4130280"/>
            <a:ext cx="33728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1908000" y="380880"/>
            <a:ext cx="6767280" cy="4451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4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1908000" y="1981080"/>
            <a:ext cx="22251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4244760" y="1981080"/>
            <a:ext cx="22251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 type="body"/>
          </p:nvPr>
        </p:nvSpPr>
        <p:spPr>
          <a:xfrm>
            <a:off x="6581520" y="1981080"/>
            <a:ext cx="22251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8" name="PlaceHolder 5"/>
          <p:cNvSpPr>
            <a:spLocks noGrp="1"/>
          </p:cNvSpPr>
          <p:nvPr>
            <p:ph type="body"/>
          </p:nvPr>
        </p:nvSpPr>
        <p:spPr>
          <a:xfrm>
            <a:off x="1908000" y="4130280"/>
            <a:ext cx="22251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9" name="PlaceHolder 6"/>
          <p:cNvSpPr>
            <a:spLocks noGrp="1"/>
          </p:cNvSpPr>
          <p:nvPr>
            <p:ph type="body"/>
          </p:nvPr>
        </p:nvSpPr>
        <p:spPr>
          <a:xfrm>
            <a:off x="4244760" y="4130280"/>
            <a:ext cx="22251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0" name="PlaceHolder 7"/>
          <p:cNvSpPr>
            <a:spLocks noGrp="1"/>
          </p:cNvSpPr>
          <p:nvPr>
            <p:ph type="body"/>
          </p:nvPr>
        </p:nvSpPr>
        <p:spPr>
          <a:xfrm>
            <a:off x="6581520" y="4130280"/>
            <a:ext cx="22251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4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1908000" y="1981080"/>
            <a:ext cx="33728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5450040" y="1981080"/>
            <a:ext cx="337284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1908000" y="4130280"/>
            <a:ext cx="33728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4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1908000" y="1981080"/>
            <a:ext cx="337284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5450040" y="1981080"/>
            <a:ext cx="33728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5450040" y="4130280"/>
            <a:ext cx="33728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4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1908000" y="1981080"/>
            <a:ext cx="33728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450040" y="1981080"/>
            <a:ext cx="33728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1908000" y="4130280"/>
            <a:ext cx="69116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762120" y="6248520"/>
            <a:ext cx="609120" cy="2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499"/>
              </a:spcBef>
            </a:pPr>
            <a:fld id="{53B4FD60-50A6-4A1D-8A5F-B3155D90486C}" type="slidenum">
              <a:rPr b="0" lang="en-US" sz="10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000" spc="-1" strike="noStrike">
              <a:latin typeface="Arial"/>
            </a:endParaRPr>
          </a:p>
        </p:txBody>
      </p:sp>
      <p:pic>
        <p:nvPicPr>
          <p:cNvPr id="1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360" cy="734760"/>
          </a:xfrm>
          <a:prstGeom prst="rect">
            <a:avLst/>
          </a:prstGeom>
          <a:ln>
            <a:noFill/>
          </a:ln>
        </p:spPr>
      </p:pic>
      <p:sp>
        <p:nvSpPr>
          <p:cNvPr id="2" name="PlaceHolder 2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92160" rIns="92160" tIns="46080" bIns="46080" anchor="b"/>
          <a:p>
            <a:pPr algn="r">
              <a:lnSpc>
                <a:spcPct val="100000"/>
              </a:lnSpc>
            </a:pPr>
            <a:r>
              <a:rPr b="0" i="1" lang="en-US" sz="2800" spc="-1" strike="noStrike">
                <a:solidFill>
                  <a:srgbClr val="cc3300"/>
                </a:solidFill>
                <a:latin typeface="Times New Roman"/>
              </a:rPr>
              <a:t>Titelmasterformat durch Klicken bearbeiten</a:t>
            </a:r>
            <a:endParaRPr b="0" lang="en-US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Click to edit the outline text format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762120" y="6248520"/>
            <a:ext cx="609120" cy="2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499"/>
              </a:spcBef>
            </a:pPr>
            <a:fld id="{8CB6DFCC-CF85-4637-A207-DAB0F8775982}" type="slidenum">
              <a:rPr b="0" lang="en-US" sz="1000" spc="-1" strike="noStrike">
                <a:solidFill>
                  <a:srgbClr val="000000"/>
                </a:solidFill>
                <a:latin typeface="Arial"/>
              </a:rPr>
              <a:t>1</a:t>
            </a:fld>
            <a:endParaRPr b="0" lang="en-US" sz="1000" spc="-1" strike="noStrike">
              <a:latin typeface="Arial"/>
            </a:endParaRPr>
          </a:p>
        </p:txBody>
      </p:sp>
      <p:pic>
        <p:nvPicPr>
          <p:cNvPr id="41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360" cy="734760"/>
          </a:xfrm>
          <a:prstGeom prst="rect">
            <a:avLst/>
          </a:prstGeom>
          <a:ln>
            <a:noFill/>
          </a:ln>
        </p:spPr>
      </p:pic>
      <p:sp>
        <p:nvSpPr>
          <p:cNvPr id="42" name="PlaceHolder 2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</p:spPr>
        <p:txBody>
          <a:bodyPr lIns="92160" rIns="92160" tIns="46080" bIns="46080" anchor="b"/>
          <a:p>
            <a:pPr algn="r">
              <a:lnSpc>
                <a:spcPct val="100000"/>
              </a:lnSpc>
            </a:pPr>
            <a:r>
              <a:rPr b="0" i="1" lang="en-US" sz="2800" spc="-1" strike="noStrike">
                <a:solidFill>
                  <a:srgbClr val="cc3300"/>
                </a:solidFill>
                <a:latin typeface="Times New Roman"/>
              </a:rPr>
              <a:t>Titelmasterformat durch Klicken bearbeiten</a:t>
            </a:r>
            <a:endParaRPr b="0" lang="en-US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1908000" y="1981080"/>
            <a:ext cx="6911640" cy="4114440"/>
          </a:xfrm>
          <a:prstGeom prst="rect">
            <a:avLst/>
          </a:prstGeom>
        </p:spPr>
        <p:txBody>
          <a:bodyPr lIns="92160" rIns="92160" tIns="46080" bIns="46080"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Textmasterformate durch Klicken bearbeiten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 lvl="1" marL="743040" indent="-28548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Zweite Ebene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Dritte Ebene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Vierte Ebene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Fünfte Ebene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762120" y="6248520"/>
            <a:ext cx="609120" cy="2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499"/>
              </a:spcBef>
            </a:pPr>
            <a:fld id="{95328369-2514-4974-8B60-693C7FFB7998}" type="slidenum">
              <a:rPr b="0" lang="en-US" sz="1000" spc="-1" strike="noStrike">
                <a:solidFill>
                  <a:srgbClr val="000000"/>
                </a:solidFill>
                <a:latin typeface="Arial"/>
              </a:rPr>
              <a:t>1</a:t>
            </a:fld>
            <a:endParaRPr b="0" lang="en-US" sz="1000" spc="-1" strike="noStrike">
              <a:latin typeface="Arial"/>
            </a:endParaRPr>
          </a:p>
        </p:txBody>
      </p:sp>
      <p:pic>
        <p:nvPicPr>
          <p:cNvPr id="81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360" cy="734760"/>
          </a:xfrm>
          <a:prstGeom prst="rect">
            <a:avLst/>
          </a:prstGeom>
          <a:ln>
            <a:noFill/>
          </a:ln>
        </p:spPr>
      </p:pic>
      <p:sp>
        <p:nvSpPr>
          <p:cNvPr id="82" name="PlaceHolder 2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</p:spPr>
        <p:txBody>
          <a:bodyPr lIns="92160" rIns="92160" tIns="46080" bIns="46080" anchor="b"/>
          <a:p>
            <a:pPr algn="r">
              <a:lnSpc>
                <a:spcPct val="100000"/>
              </a:lnSpc>
            </a:pPr>
            <a:r>
              <a:rPr b="0" i="1" lang="en-US" sz="2800" spc="-1" strike="noStrike">
                <a:solidFill>
                  <a:srgbClr val="cc3300"/>
                </a:solidFill>
                <a:latin typeface="Times New Roman"/>
              </a:rPr>
              <a:t>Titelma</a:t>
            </a:r>
            <a:r>
              <a:rPr b="0" i="1" lang="en-US" sz="2800" spc="-1" strike="noStrike">
                <a:solidFill>
                  <a:srgbClr val="cc3300"/>
                </a:solidFill>
                <a:latin typeface="Times New Roman"/>
              </a:rPr>
              <a:t>sterform</a:t>
            </a:r>
            <a:r>
              <a:rPr b="0" i="1" lang="en-US" sz="2800" spc="-1" strike="noStrike">
                <a:solidFill>
                  <a:srgbClr val="cc3300"/>
                </a:solidFill>
                <a:latin typeface="Times New Roman"/>
              </a:rPr>
              <a:t>at durch </a:t>
            </a:r>
            <a:r>
              <a:rPr b="0" i="1" lang="en-US" sz="2800" spc="-1" strike="noStrike">
                <a:solidFill>
                  <a:srgbClr val="cc3300"/>
                </a:solidFill>
                <a:latin typeface="Times New Roman"/>
              </a:rPr>
              <a:t>Klicken </a:t>
            </a:r>
            <a:r>
              <a:rPr b="0" i="1" lang="en-US" sz="2800" spc="-1" strike="noStrike">
                <a:solidFill>
                  <a:srgbClr val="cc3300"/>
                </a:solidFill>
                <a:latin typeface="Times New Roman"/>
              </a:rPr>
              <a:t>bearbeit</a:t>
            </a:r>
            <a:r>
              <a:rPr b="0" i="1" lang="en-US" sz="2800" spc="-1" strike="noStrike">
                <a:solidFill>
                  <a:srgbClr val="cc3300"/>
                </a:solidFill>
                <a:latin typeface="Times New Roman"/>
              </a:rPr>
              <a:t>en</a:t>
            </a:r>
            <a:endParaRPr b="0" lang="en-US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1908000" y="1981080"/>
            <a:ext cx="3379320" cy="4114440"/>
          </a:xfrm>
          <a:prstGeom prst="rect">
            <a:avLst/>
          </a:prstGeom>
        </p:spPr>
        <p:txBody>
          <a:bodyPr lIns="92160" rIns="92160" tIns="46080" bIns="46080"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Textmasterformate durch Klicken bearbeiten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  <a:p>
            <a:pPr lvl="1" marL="743040" indent="-28548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Zweite Ebene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 lvl="2" marL="1143000" indent="-22824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Dritte Ebene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pPr lvl="3" marL="1600200" indent="-22824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Vierte Ebene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lvl="4" marL="2057400" indent="-22824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Fünfte Ebene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5440320" y="1981080"/>
            <a:ext cx="3379320" cy="4114440"/>
          </a:xfrm>
          <a:prstGeom prst="rect">
            <a:avLst/>
          </a:prstGeom>
        </p:spPr>
        <p:txBody>
          <a:bodyPr lIns="92160" rIns="92160" tIns="46080" bIns="46080"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Textmasterformate durch Klicken bearbeiten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  <a:p>
            <a:pPr lvl="1" marL="743040" indent="-28548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Zweite Ebene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 lvl="2" marL="1143000" indent="-22824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Dritte Ebene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pPr lvl="3" marL="1600200" indent="-22824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Vierte Ebene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lvl="4" marL="2057400" indent="-22824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Fünfte Ebene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762120" y="6248520"/>
            <a:ext cx="609120" cy="2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499"/>
              </a:spcBef>
            </a:pPr>
            <a:fld id="{4E16F9DF-7BBC-4229-8048-0B2371A09915}" type="slidenum">
              <a:rPr b="0" lang="en-US" sz="1000" spc="-1" strike="noStrike">
                <a:solidFill>
                  <a:srgbClr val="000000"/>
                </a:solidFill>
                <a:latin typeface="Arial"/>
              </a:rPr>
              <a:t>1</a:t>
            </a:fld>
            <a:endParaRPr b="0" lang="en-US" sz="1000" spc="-1" strike="noStrike">
              <a:latin typeface="Arial"/>
            </a:endParaRPr>
          </a:p>
        </p:txBody>
      </p:sp>
      <p:pic>
        <p:nvPicPr>
          <p:cNvPr id="122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360" cy="734760"/>
          </a:xfrm>
          <a:prstGeom prst="rect">
            <a:avLst/>
          </a:prstGeom>
          <a:ln>
            <a:noFill/>
          </a:ln>
        </p:spPr>
      </p:pic>
      <p:sp>
        <p:nvSpPr>
          <p:cNvPr id="123" name="PlaceHolder 2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</p:spPr>
        <p:txBody>
          <a:bodyPr lIns="92160" rIns="92160" tIns="46080" bIns="46080" anchor="b"/>
          <a:p>
            <a:pPr algn="r">
              <a:lnSpc>
                <a:spcPct val="100000"/>
              </a:lnSpc>
            </a:pPr>
            <a:r>
              <a:rPr b="0" i="1" lang="en-US" sz="2800" spc="-1" strike="noStrike">
                <a:solidFill>
                  <a:srgbClr val="cc3300"/>
                </a:solidFill>
                <a:latin typeface="Times New Roman"/>
              </a:rPr>
              <a:t>Titelmast</a:t>
            </a:r>
            <a:r>
              <a:rPr b="0" i="1" lang="en-US" sz="2800" spc="-1" strike="noStrike">
                <a:solidFill>
                  <a:srgbClr val="cc3300"/>
                </a:solidFill>
                <a:latin typeface="Times New Roman"/>
              </a:rPr>
              <a:t>erformat </a:t>
            </a:r>
            <a:r>
              <a:rPr b="0" i="1" lang="en-US" sz="2800" spc="-1" strike="noStrike">
                <a:solidFill>
                  <a:srgbClr val="cc3300"/>
                </a:solidFill>
                <a:latin typeface="Times New Roman"/>
              </a:rPr>
              <a:t>durch </a:t>
            </a:r>
            <a:r>
              <a:rPr b="0" i="1" lang="en-US" sz="2800" spc="-1" strike="noStrike">
                <a:solidFill>
                  <a:srgbClr val="cc3300"/>
                </a:solidFill>
                <a:latin typeface="Times New Roman"/>
              </a:rPr>
              <a:t>Klicken </a:t>
            </a:r>
            <a:r>
              <a:rPr b="0" i="1" lang="en-US" sz="2800" spc="-1" strike="noStrike">
                <a:solidFill>
                  <a:srgbClr val="cc3300"/>
                </a:solidFill>
                <a:latin typeface="Times New Roman"/>
              </a:rPr>
              <a:t>bearbeit</a:t>
            </a:r>
            <a:r>
              <a:rPr b="0" i="1" lang="en-US" sz="2800" spc="-1" strike="noStrike">
                <a:solidFill>
                  <a:srgbClr val="cc3300"/>
                </a:solidFill>
                <a:latin typeface="Times New Roman"/>
              </a:rPr>
              <a:t>en</a:t>
            </a:r>
            <a:endParaRPr b="0" lang="en-US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Click to edit the outline text format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762120" y="6248520"/>
            <a:ext cx="609120" cy="2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499"/>
              </a:spcBef>
            </a:pPr>
            <a:fld id="{F5CC852A-45B1-48E6-B6D5-15EB8E7C3199}" type="slidenum">
              <a:rPr b="0" lang="en-US" sz="1000" spc="-1" strike="noStrike">
                <a:solidFill>
                  <a:srgbClr val="000000"/>
                </a:solidFill>
                <a:latin typeface="Arial"/>
              </a:rPr>
              <a:t>1</a:t>
            </a:fld>
            <a:endParaRPr b="0" lang="en-US" sz="1000" spc="-1" strike="noStrike">
              <a:latin typeface="Arial"/>
            </a:endParaRPr>
          </a:p>
        </p:txBody>
      </p:sp>
      <p:pic>
        <p:nvPicPr>
          <p:cNvPr id="162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360" cy="734760"/>
          </a:xfrm>
          <a:prstGeom prst="rect">
            <a:avLst/>
          </a:prstGeom>
          <a:ln>
            <a:noFill/>
          </a:ln>
        </p:spPr>
      </p:pic>
      <p:sp>
        <p:nvSpPr>
          <p:cNvPr id="163" name="PlaceHolder 2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</p:spPr>
        <p:txBody>
          <a:bodyPr lIns="92160" rIns="92160" tIns="46080" bIns="46080" anchor="b"/>
          <a:p>
            <a:pPr algn="r">
              <a:lnSpc>
                <a:spcPct val="100000"/>
              </a:lnSpc>
            </a:pPr>
            <a:r>
              <a:rPr b="0" i="1" lang="en-US" sz="2800" spc="-1" strike="noStrike">
                <a:solidFill>
                  <a:srgbClr val="cc3300"/>
                </a:solidFill>
                <a:latin typeface="Times New Roman"/>
              </a:rPr>
              <a:t>Titelmasterformat durch Klicken bearbeiten</a:t>
            </a:r>
            <a:endParaRPr b="0" lang="en-US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1908000" y="1981080"/>
            <a:ext cx="6549840" cy="4114440"/>
          </a:xfrm>
          <a:prstGeom prst="rect">
            <a:avLst/>
          </a:prstGeom>
        </p:spPr>
        <p:txBody>
          <a:bodyPr lIns="90000" rIns="90000" tIns="45000" bIns="45000"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Click to edit the outline text format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Fourth Outline Level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Fifth Outline Level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Sixth Outline Level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Seventh Outline Level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41.xml"/><Relationship Id="rId3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41.xml"/><Relationship Id="rId3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41.xml"/><Relationship Id="rId3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41.xml"/><Relationship Id="rId4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hyperlink" Target="https://www.epexspot.com/en/market-data?market_area=DE-LU&amp;trading_date=2021-04-13&amp;delivery_date=2021-04-14&amp;underlying_year=&amp;modality=Auction&amp;sub_modality=DayAhead&amp;product=60&amp;data_mode=aggregated&amp;period=" TargetMode="External"/><Relationship Id="rId3" Type="http://schemas.openxmlformats.org/officeDocument/2006/relationships/slideLayout" Target="../slideLayouts/slideLayout4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41.xml"/><Relationship Id="rId3" Type="http://schemas.openxmlformats.org/officeDocument/2006/relationships/notesSlide" Target="../notesSlides/notesSlide3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41.xml"/><Relationship Id="rId3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41.xml"/><Relationship Id="rId3" Type="http://schemas.openxmlformats.org/officeDocument/2006/relationships/notesSlide" Target="../notesSlides/notesSlide38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24.wmf"/><Relationship Id="rId2" Type="http://schemas.openxmlformats.org/officeDocument/2006/relationships/slideLayout" Target="../slideLayouts/slideLayout41.xml"/><Relationship Id="rId3" Type="http://schemas.openxmlformats.org/officeDocument/2006/relationships/notesSlide" Target="../notesSlides/notesSlide3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slideLayout" Target="../slideLayouts/slideLayout41.xml"/><Relationship Id="rId5" Type="http://schemas.openxmlformats.org/officeDocument/2006/relationships/notesSlide" Target="../notesSlides/notesSlide40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41.xml"/><Relationship Id="rId3" Type="http://schemas.openxmlformats.org/officeDocument/2006/relationships/notesSlide" Target="../notesSlides/notesSlide4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slideLayout" Target="../slideLayouts/slideLayout41.xml"/><Relationship Id="rId7" Type="http://schemas.openxmlformats.org/officeDocument/2006/relationships/notesSlide" Target="../notesSlides/notesSlide42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slideLayout" Target="../slideLayouts/slideLayout41.xml"/><Relationship Id="rId6" Type="http://schemas.openxmlformats.org/officeDocument/2006/relationships/notesSlide" Target="../notesSlides/notesSlide4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38.emf"/><Relationship Id="rId2" Type="http://schemas.openxmlformats.org/officeDocument/2006/relationships/image" Target="../media/image39.emf"/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5" Type="http://schemas.openxmlformats.org/officeDocument/2006/relationships/slideLayout" Target="../slideLayouts/slideLayout41.xml"/><Relationship Id="rId6" Type="http://schemas.openxmlformats.org/officeDocument/2006/relationships/notesSlide" Target="../notesSlides/notesSlide44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slideLayout" Target="../slideLayouts/slideLayout41.xml"/><Relationship Id="rId7" Type="http://schemas.openxmlformats.org/officeDocument/2006/relationships/notesSlide" Target="../notesSlides/notesSlide4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46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4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image" Target="../media/image48.png"/><Relationship Id="rId3" Type="http://schemas.openxmlformats.org/officeDocument/2006/relationships/slideLayout" Target="../slideLayouts/slideLayout41.xml"/><Relationship Id="rId4" Type="http://schemas.openxmlformats.org/officeDocument/2006/relationships/notesSlide" Target="../notesSlides/notesSlide48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1920960" y="1262160"/>
            <a:ext cx="6800400" cy="249372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b"/>
          <a:p>
            <a:pPr algn="r">
              <a:lnSpc>
                <a:spcPct val="100000"/>
              </a:lnSpc>
            </a:pPr>
            <a:r>
              <a:rPr b="1" lang="en-US" sz="2800" spc="-1" strike="noStrike">
                <a:solidFill>
                  <a:srgbClr val="cc3300"/>
                </a:solidFill>
                <a:latin typeface="Arial"/>
              </a:rPr>
              <a:t>Wirtschaftliche Grundlagen </a:t>
            </a:r>
            <a:br/>
            <a:r>
              <a:rPr b="0" lang="en-US" sz="2400" spc="-1" strike="noStrike">
                <a:solidFill>
                  <a:srgbClr val="cc3300"/>
                </a:solidFill>
                <a:latin typeface="Arial"/>
              </a:rPr>
              <a:t>im Sommersemester 2021</a:t>
            </a:r>
            <a:br/>
            <a:br/>
            <a:r>
              <a:rPr b="1" lang="en-US" sz="2400" spc="-1" strike="noStrike">
                <a:solidFill>
                  <a:srgbClr val="cc3300"/>
                </a:solidFill>
                <a:latin typeface="Arial"/>
              </a:rPr>
              <a:t>Angebot, Nachfrage und Elastizität</a:t>
            </a:r>
            <a:endParaRPr b="0" lang="en-US" sz="24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863640" y="5060880"/>
            <a:ext cx="6184080" cy="747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0000"/>
              </a:lnSpc>
            </a:pPr>
            <a:r>
              <a:rPr b="0" lang="en-US" sz="1600" spc="-1" strike="noStrike">
                <a:solidFill>
                  <a:srgbClr val="404040"/>
                </a:solidFill>
                <a:latin typeface="Arial"/>
              </a:rPr>
              <a:t>Prof. Tom Brown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en-US" sz="1600" spc="-1" strike="noStrike">
                <a:solidFill>
                  <a:srgbClr val="404040"/>
                </a:solidFill>
                <a:latin typeface="Arial"/>
              </a:rPr>
              <a:t>Fachgebiet „Digitaler Wandel in Energiesystemen“ / TU Berlin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en-US" sz="1600" spc="-1" strike="noStrike">
                <a:solidFill>
                  <a:srgbClr val="404040"/>
                </a:solidFill>
                <a:latin typeface="Arial"/>
              </a:rPr>
              <a:t>E-Mail: WiGr.Team@ensys.tu-berlin.de</a:t>
            </a:r>
            <a:endParaRPr b="0" lang="en-US" sz="16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Shape 1"/>
          <p:cNvSpPr txBox="1"/>
          <p:nvPr/>
        </p:nvSpPr>
        <p:spPr>
          <a:xfrm>
            <a:off x="1908000" y="380880"/>
            <a:ext cx="6625800" cy="88848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b"/>
          <a:p>
            <a:pPr algn="r">
              <a:lnSpc>
                <a:spcPct val="100000"/>
              </a:lnSpc>
            </a:pP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Beispiele: Angebotsmonopole</a:t>
            </a:r>
            <a:endParaRPr b="0" lang="en-US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29" name="TextShape 2"/>
          <p:cNvSpPr txBox="1"/>
          <p:nvPr/>
        </p:nvSpPr>
        <p:spPr>
          <a:xfrm>
            <a:off x="554400" y="1681200"/>
            <a:ext cx="4666320" cy="376848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/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Betriebssysteme: Microsoft 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Schienennetze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Stromnetze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Hochgeschwindigkeitsverkehr mit der Bahn: Deutsche Bahn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Alkohol in Schweden: Systembolaget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Patente (z.B. für neue Impfstoffe)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201"/>
              </a:spcBef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Anbieter:in hat </a:t>
            </a:r>
            <a:r>
              <a:rPr b="1" lang="en-US" sz="1800" spc="-1" strike="noStrike">
                <a:solidFill>
                  <a:srgbClr val="c00000"/>
                </a:solidFill>
                <a:latin typeface="Arial"/>
              </a:rPr>
              <a:t>Marktmacht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und kann den Marktpreis beeinflussen.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30" name="Picture 1" descr=""/>
          <p:cNvPicPr/>
          <p:nvPr/>
        </p:nvPicPr>
        <p:blipFill>
          <a:blip r:embed="rId1"/>
          <a:stretch/>
        </p:blipFill>
        <p:spPr>
          <a:xfrm>
            <a:off x="1113840" y="4950360"/>
            <a:ext cx="3178080" cy="1643760"/>
          </a:xfrm>
          <a:prstGeom prst="rect">
            <a:avLst/>
          </a:prstGeom>
          <a:ln>
            <a:noFill/>
          </a:ln>
        </p:spPr>
      </p:pic>
      <p:pic>
        <p:nvPicPr>
          <p:cNvPr id="231" name="Picture 2" descr=""/>
          <p:cNvPicPr/>
          <p:nvPr/>
        </p:nvPicPr>
        <p:blipFill>
          <a:blip r:embed="rId2"/>
          <a:stretch/>
        </p:blipFill>
        <p:spPr>
          <a:xfrm>
            <a:off x="5744160" y="2936520"/>
            <a:ext cx="2718720" cy="1590840"/>
          </a:xfrm>
          <a:prstGeom prst="rect">
            <a:avLst/>
          </a:prstGeom>
          <a:ln>
            <a:noFill/>
          </a:ln>
        </p:spPr>
      </p:pic>
      <p:pic>
        <p:nvPicPr>
          <p:cNvPr id="232" name="Picture 5" descr=""/>
          <p:cNvPicPr/>
          <p:nvPr/>
        </p:nvPicPr>
        <p:blipFill>
          <a:blip r:embed="rId3"/>
          <a:stretch/>
        </p:blipFill>
        <p:spPr>
          <a:xfrm>
            <a:off x="5815080" y="1459080"/>
            <a:ext cx="2576880" cy="1288080"/>
          </a:xfrm>
          <a:prstGeom prst="rect">
            <a:avLst/>
          </a:prstGeom>
          <a:ln>
            <a:noFill/>
          </a:ln>
        </p:spPr>
      </p:pic>
      <p:pic>
        <p:nvPicPr>
          <p:cNvPr id="233" name="Picture 6" descr=""/>
          <p:cNvPicPr/>
          <p:nvPr/>
        </p:nvPicPr>
        <p:blipFill>
          <a:blip r:embed="rId4"/>
          <a:stretch/>
        </p:blipFill>
        <p:spPr>
          <a:xfrm>
            <a:off x="5722560" y="4950360"/>
            <a:ext cx="2740320" cy="1643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Shape 1"/>
          <p:cNvSpPr txBox="1"/>
          <p:nvPr/>
        </p:nvSpPr>
        <p:spPr>
          <a:xfrm>
            <a:off x="1908000" y="380880"/>
            <a:ext cx="6625800" cy="88848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b"/>
          <a:p>
            <a:pPr algn="r">
              <a:lnSpc>
                <a:spcPct val="100000"/>
              </a:lnSpc>
            </a:pP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Beispiele: Angebotsoligopole</a:t>
            </a:r>
            <a:br/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 (wenige Anbietende)</a:t>
            </a:r>
            <a:endParaRPr b="0" lang="en-US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35" name="TextShape 2"/>
          <p:cNvSpPr txBox="1"/>
          <p:nvPr/>
        </p:nvSpPr>
        <p:spPr>
          <a:xfrm>
            <a:off x="552600" y="1876320"/>
            <a:ext cx="7981560" cy="149328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/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Wirtschaftsprüfungsgesellschaften:  Deloitte, Ernst &amp; Young, KPMG und PricewaterhouseCoopers („Big Four“)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Langstreckenflugzeuge: Boeing und Airbus (Duopol)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Cola: Coca Cola und Pepsi (Duopol)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36" name="Picture 1" descr=""/>
          <p:cNvPicPr/>
          <p:nvPr/>
        </p:nvPicPr>
        <p:blipFill>
          <a:blip r:embed="rId1"/>
          <a:stretch/>
        </p:blipFill>
        <p:spPr>
          <a:xfrm>
            <a:off x="552600" y="3685680"/>
            <a:ext cx="4140000" cy="2070000"/>
          </a:xfrm>
          <a:prstGeom prst="rect">
            <a:avLst/>
          </a:prstGeom>
          <a:ln>
            <a:noFill/>
          </a:ln>
        </p:spPr>
      </p:pic>
      <p:pic>
        <p:nvPicPr>
          <p:cNvPr id="237" name="Picture 2" descr=""/>
          <p:cNvPicPr/>
          <p:nvPr/>
        </p:nvPicPr>
        <p:blipFill>
          <a:blip r:embed="rId2"/>
          <a:stretch/>
        </p:blipFill>
        <p:spPr>
          <a:xfrm>
            <a:off x="4919040" y="3685680"/>
            <a:ext cx="3679920" cy="2070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Shape 1"/>
          <p:cNvSpPr txBox="1"/>
          <p:nvPr/>
        </p:nvSpPr>
        <p:spPr>
          <a:xfrm>
            <a:off x="1908000" y="380880"/>
            <a:ext cx="6625800" cy="88848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b"/>
          <a:p>
            <a:pPr algn="r">
              <a:lnSpc>
                <a:spcPct val="100000"/>
              </a:lnSpc>
            </a:pP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Beispiele: Nachfragemonopole = Monopson </a:t>
            </a:r>
            <a:endParaRPr b="0" lang="en-US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39" name="TextShape 2"/>
          <p:cNvSpPr txBox="1"/>
          <p:nvPr/>
        </p:nvSpPr>
        <p:spPr>
          <a:xfrm>
            <a:off x="552600" y="1703160"/>
            <a:ext cx="4296600" cy="469080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/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Flugzeugträger, Kampfflugzeuge, Panzer: Der Staat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Corona-Impfstoffe: Der Staat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Schienen: Deutsche Bahn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Nachfrager:in hat </a:t>
            </a:r>
            <a:r>
              <a:rPr b="1" lang="en-US" sz="1800" spc="-1" strike="noStrike">
                <a:solidFill>
                  <a:srgbClr val="c00000"/>
                </a:solidFill>
                <a:latin typeface="Arial"/>
              </a:rPr>
              <a:t>Marktmacht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und kann den Marktpreis beeinflussen.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40" name="Picture 3" descr=""/>
          <p:cNvPicPr/>
          <p:nvPr/>
        </p:nvPicPr>
        <p:blipFill>
          <a:blip r:embed="rId1"/>
          <a:stretch/>
        </p:blipFill>
        <p:spPr>
          <a:xfrm>
            <a:off x="1138680" y="4300200"/>
            <a:ext cx="3124440" cy="2235600"/>
          </a:xfrm>
          <a:prstGeom prst="rect">
            <a:avLst/>
          </a:prstGeom>
          <a:ln>
            <a:noFill/>
          </a:ln>
        </p:spPr>
      </p:pic>
      <p:pic>
        <p:nvPicPr>
          <p:cNvPr id="241" name="Picture 1" descr=""/>
          <p:cNvPicPr/>
          <p:nvPr/>
        </p:nvPicPr>
        <p:blipFill>
          <a:blip r:embed="rId2"/>
          <a:stretch/>
        </p:blipFill>
        <p:spPr>
          <a:xfrm>
            <a:off x="5221440" y="4441680"/>
            <a:ext cx="3471120" cy="1952280"/>
          </a:xfrm>
          <a:prstGeom prst="rect">
            <a:avLst/>
          </a:prstGeom>
          <a:ln>
            <a:noFill/>
          </a:ln>
        </p:spPr>
      </p:pic>
      <p:pic>
        <p:nvPicPr>
          <p:cNvPr id="242" name="Picture 2" descr=""/>
          <p:cNvPicPr/>
          <p:nvPr/>
        </p:nvPicPr>
        <p:blipFill>
          <a:blip r:embed="rId3"/>
          <a:stretch/>
        </p:blipFill>
        <p:spPr>
          <a:xfrm>
            <a:off x="5221440" y="1703160"/>
            <a:ext cx="3459960" cy="2305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extShape 1"/>
          <p:cNvSpPr txBox="1"/>
          <p:nvPr/>
        </p:nvSpPr>
        <p:spPr>
          <a:xfrm>
            <a:off x="1908000" y="380880"/>
            <a:ext cx="6625800" cy="88848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b"/>
          <a:p>
            <a:pPr algn="r">
              <a:lnSpc>
                <a:spcPct val="100000"/>
              </a:lnSpc>
            </a:pP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Konk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urren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zmar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kt 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(Poly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pol) - 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Anna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hmen </a:t>
            </a:r>
            <a:endParaRPr b="0" lang="en-US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44" name="TextShape 2"/>
          <p:cNvSpPr txBox="1"/>
          <p:nvPr/>
        </p:nvSpPr>
        <p:spPr>
          <a:xfrm>
            <a:off x="552600" y="1582200"/>
            <a:ext cx="7981560" cy="391860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/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Viele Anbietende, viele Nachfragende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Die Güter sind homogen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Es herrscht völlige Markttransparenz (vollständige Information)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Es herrscht freier Marktzu- und –austritt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201"/>
              </a:spcBef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b="1" lang="en-US" sz="1800" spc="-1" strike="noStrike">
                <a:solidFill>
                  <a:srgbClr val="c00000"/>
                </a:solidFill>
                <a:latin typeface="Arial"/>
              </a:rPr>
              <a:t>Konsequenz: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Keine:r kann Marktmacht ausüben oder den Marktpreis beeinflussen. Anbietenden und Nachfragenden sind </a:t>
            </a:r>
            <a:r>
              <a:rPr b="1" lang="en-US" sz="1800" spc="-1" strike="noStrike">
                <a:solidFill>
                  <a:srgbClr val="c00000"/>
                </a:solidFill>
                <a:latin typeface="Arial"/>
              </a:rPr>
              <a:t>Preisnehmer:in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und </a:t>
            </a:r>
            <a:r>
              <a:rPr b="1" lang="en-US" sz="1800" spc="-1" strike="noStrike">
                <a:solidFill>
                  <a:srgbClr val="c00000"/>
                </a:solidFill>
                <a:latin typeface="Arial"/>
              </a:rPr>
              <a:t>Mengenanpasser:in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201"/>
              </a:spcBef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Ursachen für </a:t>
            </a:r>
            <a:r>
              <a:rPr b="1" lang="en-US" sz="1800" spc="-1" strike="noStrike">
                <a:solidFill>
                  <a:srgbClr val="c00000"/>
                </a:solidFill>
                <a:latin typeface="Arial"/>
              </a:rPr>
              <a:t>Marktunvollkommenheit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sind: 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lvl="1" marL="743040" indent="-2854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Asymmetrische Informationsverteilung (Information über Güterqualität und –preis zum allgemeinen Marktwissen der Marktakteure, der Preis signalisiert alle relevanten Informationen über die auf dem Markt befindlichen Güter, Preisunsicherheit, Qualitätsunsicherheit)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lvl="1" marL="743040" indent="-2854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Marktzutrittsbarrieren (Investitionskosten, vorgeschriebene Verfahrensweisen bzw. Produktionsstandards)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lvl="1" marL="743040" indent="-2854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Räumliche Platzierung der Anbietenden (Fahrtkosten, etc.)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extShape 1"/>
          <p:cNvSpPr txBox="1"/>
          <p:nvPr/>
        </p:nvSpPr>
        <p:spPr>
          <a:xfrm>
            <a:off x="1908000" y="380880"/>
            <a:ext cx="6702120" cy="88848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b"/>
          <a:p>
            <a:pPr algn="r">
              <a:lnSpc>
                <a:spcPct val="100000"/>
              </a:lnSpc>
            </a:pP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Inverse 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Angeb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otsfunk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tion 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von 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Grenzk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osten 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einer 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individ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uellen 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Firma</a:t>
            </a:r>
            <a:endParaRPr b="0" lang="en-US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46" name="CustomShape 2"/>
          <p:cNvSpPr/>
          <p:nvPr/>
        </p:nvSpPr>
        <p:spPr>
          <a:xfrm>
            <a:off x="7170480" y="7569360"/>
            <a:ext cx="13608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i="1" lang="en-US" sz="19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1" lang="en-US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r>
              <a:rPr b="1" i="1" lang="en-US" sz="1900" spc="-1" strike="noStrike">
                <a:solidFill>
                  <a:srgbClr val="000000"/>
                </a:solidFill>
                <a:latin typeface="Arial"/>
              </a:rPr>
              <a:t>*</a:t>
            </a:r>
            <a:endParaRPr b="0" lang="en-US" sz="1900" spc="-1" strike="noStrike">
              <a:latin typeface="Arial"/>
            </a:endParaRPr>
          </a:p>
        </p:txBody>
      </p:sp>
      <p:grpSp>
        <p:nvGrpSpPr>
          <p:cNvPr id="247" name="Group 3"/>
          <p:cNvGrpSpPr/>
          <p:nvPr/>
        </p:nvGrpSpPr>
        <p:grpSpPr>
          <a:xfrm>
            <a:off x="2294640" y="3459240"/>
            <a:ext cx="4560480" cy="2743920"/>
            <a:chOff x="2294640" y="3459240"/>
            <a:chExt cx="4560480" cy="2743920"/>
          </a:xfrm>
        </p:grpSpPr>
        <p:sp>
          <p:nvSpPr>
            <p:cNvPr id="248" name="CustomShape 4"/>
            <p:cNvSpPr/>
            <p:nvPr/>
          </p:nvSpPr>
          <p:spPr>
            <a:xfrm>
              <a:off x="2294640" y="3687480"/>
              <a:ext cx="1189800" cy="27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Preis</a:t>
              </a:r>
              <a:r>
                <a:rPr b="0" i="1" lang="en-US" sz="1800" spc="-1" strike="noStrike">
                  <a:solidFill>
                    <a:srgbClr val="000000"/>
                  </a:solidFill>
                  <a:latin typeface="Arial"/>
                </a:rPr>
                <a:t> p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249" name="CustomShape 5"/>
            <p:cNvSpPr/>
            <p:nvPr/>
          </p:nvSpPr>
          <p:spPr>
            <a:xfrm>
              <a:off x="5844960" y="5928480"/>
              <a:ext cx="1010160" cy="27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Menge</a:t>
              </a:r>
              <a:r>
                <a:rPr b="0" i="1" lang="en-US" sz="1800" spc="-1" strike="noStrike">
                  <a:solidFill>
                    <a:srgbClr val="000000"/>
                  </a:solidFill>
                  <a:latin typeface="Arial"/>
                </a:rPr>
                <a:t> Q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250" name="Line 6"/>
            <p:cNvSpPr/>
            <p:nvPr/>
          </p:nvSpPr>
          <p:spPr>
            <a:xfrm>
              <a:off x="3261600" y="5878800"/>
              <a:ext cx="3258360" cy="360"/>
            </a:xfrm>
            <a:prstGeom prst="line">
              <a:avLst/>
            </a:prstGeom>
            <a:ln w="38160">
              <a:solidFill>
                <a:schemeClr val="tx1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1" name="Line 7"/>
            <p:cNvSpPr/>
            <p:nvPr/>
          </p:nvSpPr>
          <p:spPr>
            <a:xfrm flipH="1" flipV="1">
              <a:off x="3250440" y="3459240"/>
              <a:ext cx="11160" cy="2419560"/>
            </a:xfrm>
            <a:prstGeom prst="line">
              <a:avLst/>
            </a:prstGeom>
            <a:ln w="38160">
              <a:solidFill>
                <a:schemeClr val="tx1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2" name="CustomShape 8"/>
            <p:cNvSpPr/>
            <p:nvPr/>
          </p:nvSpPr>
          <p:spPr>
            <a:xfrm>
              <a:off x="3250440" y="4382280"/>
              <a:ext cx="3039480" cy="640800"/>
            </a:xfrm>
            <a:custGeom>
              <a:avLst/>
              <a:gdLst/>
              <a:ahLst/>
              <a:rect l="l" t="t" r="r" b="b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60">
              <a:solidFill>
                <a:schemeClr val="tx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53" name="CustomShape 9"/>
          <p:cNvSpPr/>
          <p:nvPr/>
        </p:nvSpPr>
        <p:spPr>
          <a:xfrm>
            <a:off x="1070280" y="1764360"/>
            <a:ext cx="7795800" cy="14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Für Produzierende bezeichnet die </a:t>
            </a:r>
            <a:r>
              <a:rPr b="1" lang="en-US" sz="1800" spc="-1" strike="noStrike">
                <a:solidFill>
                  <a:srgbClr val="c00000"/>
                </a:solidFill>
                <a:latin typeface="Arial"/>
              </a:rPr>
              <a:t>inverse Angebotsfunktion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den Preis, ab dem sich die Produktion einer Menge lohnt. Sie stellt die</a:t>
            </a:r>
            <a:r>
              <a:rPr b="0" lang="en-US" sz="1800" spc="-1" strike="noStrike">
                <a:solidFill>
                  <a:srgbClr val="c00000"/>
                </a:solidFill>
                <a:latin typeface="Arial"/>
              </a:rPr>
              <a:t> </a:t>
            </a:r>
            <a:r>
              <a:rPr b="1" lang="en-US" sz="1800" spc="-1" strike="noStrike">
                <a:solidFill>
                  <a:srgbClr val="c00000"/>
                </a:solidFill>
                <a:latin typeface="Arial"/>
              </a:rPr>
              <a:t>Grenzkosten der Produktion</a:t>
            </a:r>
            <a:r>
              <a:rPr b="0" lang="en-US" sz="1800" spc="-1" strike="noStrike">
                <a:solidFill>
                  <a:srgbClr val="c00000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dar, die durch die Produktion einer zusätzlichen Mengeneinheit entstehen. Normalerweise (aber nicht immer) gilt: je höher der Preis, desto größer die Menge.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Shape 1"/>
          <p:cNvSpPr txBox="1"/>
          <p:nvPr/>
        </p:nvSpPr>
        <p:spPr>
          <a:xfrm>
            <a:off x="1908000" y="380880"/>
            <a:ext cx="6702120" cy="88848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b"/>
          <a:p>
            <a:pPr algn="r">
              <a:lnSpc>
                <a:spcPct val="100000"/>
              </a:lnSpc>
            </a:pP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Beispiel: inverse Angebotsfunktion eines 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Dosenherstellers</a:t>
            </a:r>
            <a:endParaRPr b="0" lang="en-US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55" name="CustomShape 2"/>
          <p:cNvSpPr/>
          <p:nvPr/>
        </p:nvSpPr>
        <p:spPr>
          <a:xfrm>
            <a:off x="7170480" y="7569360"/>
            <a:ext cx="13608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i="1" lang="en-US" sz="19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1" lang="en-US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r>
              <a:rPr b="1" i="1" lang="en-US" sz="1900" spc="-1" strike="noStrike">
                <a:solidFill>
                  <a:srgbClr val="000000"/>
                </a:solidFill>
                <a:latin typeface="Arial"/>
              </a:rPr>
              <a:t>*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256" name="CustomShape 3"/>
          <p:cNvSpPr/>
          <p:nvPr/>
        </p:nvSpPr>
        <p:spPr>
          <a:xfrm>
            <a:off x="2243520" y="2914560"/>
            <a:ext cx="1189800" cy="54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Preis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</a:rPr>
              <a:t> p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€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/Stück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57" name="CustomShape 4"/>
          <p:cNvSpPr/>
          <p:nvPr/>
        </p:nvSpPr>
        <p:spPr>
          <a:xfrm>
            <a:off x="6163560" y="5009760"/>
            <a:ext cx="2806560" cy="27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Menge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</a:rPr>
              <a:t> Q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(Anzahl Dosen)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58" name="Line 5"/>
          <p:cNvSpPr/>
          <p:nvPr/>
        </p:nvSpPr>
        <p:spPr>
          <a:xfrm>
            <a:off x="3220560" y="5324760"/>
            <a:ext cx="3858120" cy="360"/>
          </a:xfrm>
          <a:prstGeom prst="line">
            <a:avLst/>
          </a:prstGeom>
          <a:ln w="381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59" name="Line 6"/>
          <p:cNvSpPr/>
          <p:nvPr/>
        </p:nvSpPr>
        <p:spPr>
          <a:xfrm flipH="1" flipV="1">
            <a:off x="3209400" y="2905200"/>
            <a:ext cx="11160" cy="2419560"/>
          </a:xfrm>
          <a:prstGeom prst="line">
            <a:avLst/>
          </a:prstGeom>
          <a:ln w="381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60" name="CustomShape 7"/>
          <p:cNvSpPr/>
          <p:nvPr/>
        </p:nvSpPr>
        <p:spPr>
          <a:xfrm>
            <a:off x="1073160" y="1575720"/>
            <a:ext cx="779580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Eine Firma besitzt 2 Maschinen, die jeweils 100 Dosen pro Stunden herstellen können. Die neue Maschine kostet 10 €/Stück für Strom und Rohstoffe zu betreiben. Die alte ineffizientere Maschine kostet 20 €/Stück.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61" name="CustomShape 8"/>
          <p:cNvSpPr/>
          <p:nvPr/>
        </p:nvSpPr>
        <p:spPr>
          <a:xfrm flipV="1">
            <a:off x="3209400" y="3978360"/>
            <a:ext cx="3139560" cy="695160"/>
          </a:xfrm>
          <a:prstGeom prst="bentConnector3">
            <a:avLst>
              <a:gd name="adj1" fmla="val 50000"/>
            </a:avLst>
          </a:prstGeom>
          <a:noFill/>
          <a:ln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262" name="CustomShape 9"/>
          <p:cNvSpPr/>
          <p:nvPr/>
        </p:nvSpPr>
        <p:spPr>
          <a:xfrm>
            <a:off x="2838240" y="3795480"/>
            <a:ext cx="1189800" cy="27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20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63" name="CustomShape 10"/>
          <p:cNvSpPr/>
          <p:nvPr/>
        </p:nvSpPr>
        <p:spPr>
          <a:xfrm>
            <a:off x="2830680" y="4536000"/>
            <a:ext cx="1189800" cy="27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10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64" name="CustomShape 11"/>
          <p:cNvSpPr/>
          <p:nvPr/>
        </p:nvSpPr>
        <p:spPr>
          <a:xfrm flipH="1" rot="5400000">
            <a:off x="3862800" y="5004720"/>
            <a:ext cx="301320" cy="1609560"/>
          </a:xfrm>
          <a:prstGeom prst="leftBrace">
            <a:avLst>
              <a:gd name="adj1" fmla="val 0"/>
              <a:gd name="adj2" fmla="val 50000"/>
            </a:avLst>
          </a:prstGeom>
          <a:noFill/>
          <a:ln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/>
        </p:style>
      </p:sp>
      <p:sp>
        <p:nvSpPr>
          <p:cNvPr id="265" name="CustomShape 12"/>
          <p:cNvSpPr/>
          <p:nvPr/>
        </p:nvSpPr>
        <p:spPr>
          <a:xfrm flipH="1" rot="5400000">
            <a:off x="5522400" y="5010120"/>
            <a:ext cx="301320" cy="1609560"/>
          </a:xfrm>
          <a:prstGeom prst="leftBrace">
            <a:avLst>
              <a:gd name="adj1" fmla="val 0"/>
              <a:gd name="adj2" fmla="val 50000"/>
            </a:avLst>
          </a:prstGeom>
          <a:noFill/>
          <a:ln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/>
        </p:style>
      </p:sp>
      <p:sp>
        <p:nvSpPr>
          <p:cNvPr id="266" name="CustomShape 13"/>
          <p:cNvSpPr/>
          <p:nvPr/>
        </p:nvSpPr>
        <p:spPr>
          <a:xfrm>
            <a:off x="3150360" y="6016680"/>
            <a:ext cx="1628640" cy="54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Kapazität neuer Maschine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67" name="CustomShape 14"/>
          <p:cNvSpPr/>
          <p:nvPr/>
        </p:nvSpPr>
        <p:spPr>
          <a:xfrm>
            <a:off x="5100480" y="6016680"/>
            <a:ext cx="1507320" cy="54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Kapazität alter Maschine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68" name="CustomShape 15"/>
          <p:cNvSpPr/>
          <p:nvPr/>
        </p:nvSpPr>
        <p:spPr>
          <a:xfrm>
            <a:off x="6330600" y="5365080"/>
            <a:ext cx="1189800" cy="27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200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69" name="CustomShape 16"/>
          <p:cNvSpPr/>
          <p:nvPr/>
        </p:nvSpPr>
        <p:spPr>
          <a:xfrm>
            <a:off x="4664520" y="5353200"/>
            <a:ext cx="1189800" cy="27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100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CustomShape 1"/>
          <p:cNvSpPr/>
          <p:nvPr/>
        </p:nvSpPr>
        <p:spPr>
          <a:xfrm>
            <a:off x="3251520" y="4407480"/>
            <a:ext cx="2933280" cy="718200"/>
          </a:xfrm>
          <a:custGeom>
            <a:avLst/>
            <a:gdLst/>
            <a:ahLst/>
            <a:rect l="l" t="t" r="r" b="b"/>
            <a:pathLst>
              <a:path w="1406" h="1044">
                <a:moveTo>
                  <a:pt x="0" y="0"/>
                </a:moveTo>
                <a:lnTo>
                  <a:pt x="1406" y="0"/>
                </a:lnTo>
                <a:lnTo>
                  <a:pt x="1134" y="273"/>
                </a:lnTo>
                <a:lnTo>
                  <a:pt x="862" y="545"/>
                </a:lnTo>
                <a:lnTo>
                  <a:pt x="363" y="862"/>
                </a:lnTo>
                <a:lnTo>
                  <a:pt x="0" y="1044"/>
                </a:lnTo>
                <a:lnTo>
                  <a:pt x="0" y="0"/>
                </a:lnTo>
                <a:close/>
              </a:path>
            </a:pathLst>
          </a:custGeom>
          <a:solidFill>
            <a:srgbClr val="b3ffb3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1" name="TextShape 2"/>
          <p:cNvSpPr txBox="1"/>
          <p:nvPr/>
        </p:nvSpPr>
        <p:spPr>
          <a:xfrm>
            <a:off x="1908000" y="380880"/>
            <a:ext cx="6702120" cy="88848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b"/>
          <a:p>
            <a:pPr algn="r">
              <a:lnSpc>
                <a:spcPct val="100000"/>
              </a:lnSpc>
            </a:pP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Inverse Angebotsfunktion, Marktpreis und Produzentenrente</a:t>
            </a:r>
            <a:endParaRPr b="0" lang="en-US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72" name="CustomShape 3"/>
          <p:cNvSpPr/>
          <p:nvPr/>
        </p:nvSpPr>
        <p:spPr>
          <a:xfrm>
            <a:off x="7170480" y="7569360"/>
            <a:ext cx="13608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i="1" lang="en-US" sz="19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1" lang="en-US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r>
              <a:rPr b="1" i="1" lang="en-US" sz="1900" spc="-1" strike="noStrike">
                <a:solidFill>
                  <a:srgbClr val="000000"/>
                </a:solidFill>
                <a:latin typeface="Arial"/>
              </a:rPr>
              <a:t>*</a:t>
            </a:r>
            <a:endParaRPr b="0" lang="en-US" sz="1900" spc="-1" strike="noStrike">
              <a:latin typeface="Arial"/>
            </a:endParaRPr>
          </a:p>
        </p:txBody>
      </p:sp>
      <p:grpSp>
        <p:nvGrpSpPr>
          <p:cNvPr id="273" name="Group 4"/>
          <p:cNvGrpSpPr/>
          <p:nvPr/>
        </p:nvGrpSpPr>
        <p:grpSpPr>
          <a:xfrm>
            <a:off x="2284560" y="3459240"/>
            <a:ext cx="4560120" cy="2743920"/>
            <a:chOff x="2284560" y="3459240"/>
            <a:chExt cx="4560120" cy="2743920"/>
          </a:xfrm>
        </p:grpSpPr>
        <p:sp>
          <p:nvSpPr>
            <p:cNvPr id="274" name="CustomShape 5"/>
            <p:cNvSpPr/>
            <p:nvPr/>
          </p:nvSpPr>
          <p:spPr>
            <a:xfrm>
              <a:off x="2284560" y="3687480"/>
              <a:ext cx="1189800" cy="27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Preis</a:t>
              </a:r>
              <a:r>
                <a:rPr b="0" i="1" lang="en-US" sz="1800" spc="-1" strike="noStrike">
                  <a:solidFill>
                    <a:srgbClr val="000000"/>
                  </a:solidFill>
                  <a:latin typeface="Arial"/>
                </a:rPr>
                <a:t> p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275" name="CustomShape 6"/>
            <p:cNvSpPr/>
            <p:nvPr/>
          </p:nvSpPr>
          <p:spPr>
            <a:xfrm>
              <a:off x="5834520" y="5928480"/>
              <a:ext cx="1010160" cy="27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Menge</a:t>
              </a:r>
              <a:r>
                <a:rPr b="0" i="1" lang="en-US" sz="1800" spc="-1" strike="noStrike">
                  <a:solidFill>
                    <a:srgbClr val="000000"/>
                  </a:solidFill>
                  <a:latin typeface="Arial"/>
                </a:rPr>
                <a:t> Q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276" name="Line 7"/>
            <p:cNvSpPr/>
            <p:nvPr/>
          </p:nvSpPr>
          <p:spPr>
            <a:xfrm>
              <a:off x="3251520" y="5878800"/>
              <a:ext cx="3258000" cy="360"/>
            </a:xfrm>
            <a:prstGeom prst="line">
              <a:avLst/>
            </a:prstGeom>
            <a:ln w="38160">
              <a:solidFill>
                <a:schemeClr val="tx1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7" name="Line 8"/>
            <p:cNvSpPr/>
            <p:nvPr/>
          </p:nvSpPr>
          <p:spPr>
            <a:xfrm flipH="1" flipV="1">
              <a:off x="3240000" y="3459240"/>
              <a:ext cx="11520" cy="2419560"/>
            </a:xfrm>
            <a:prstGeom prst="line">
              <a:avLst/>
            </a:prstGeom>
            <a:ln w="38160">
              <a:solidFill>
                <a:schemeClr val="tx1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8" name="CustomShape 9"/>
            <p:cNvSpPr/>
            <p:nvPr/>
          </p:nvSpPr>
          <p:spPr>
            <a:xfrm>
              <a:off x="3240360" y="4204080"/>
              <a:ext cx="3447720" cy="921600"/>
            </a:xfrm>
            <a:custGeom>
              <a:avLst/>
              <a:gdLst/>
              <a:ahLst/>
              <a:rect l="l" t="t" r="r" b="b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60">
              <a:solidFill>
                <a:schemeClr val="tx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79" name="CustomShape 10"/>
          <p:cNvSpPr/>
          <p:nvPr/>
        </p:nvSpPr>
        <p:spPr>
          <a:xfrm>
            <a:off x="1070280" y="1764360"/>
            <a:ext cx="7795800" cy="146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Im Polypol haben Produzierende keinen Einfluss auf den Marktpreis (sie sind </a:t>
            </a:r>
            <a:r>
              <a:rPr b="1" lang="en-US" sz="1800" spc="-1" strike="noStrike">
                <a:solidFill>
                  <a:srgbClr val="c00000"/>
                </a:solidFill>
                <a:latin typeface="Arial"/>
              </a:rPr>
              <a:t>Preisnehmende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).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Die </a:t>
            </a:r>
            <a:r>
              <a:rPr b="1" lang="en-US" sz="1800" spc="-1" strike="noStrike">
                <a:solidFill>
                  <a:srgbClr val="c00000"/>
                </a:solidFill>
                <a:latin typeface="Arial"/>
              </a:rPr>
              <a:t>Produzentenrente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(Erlös minus Kosten) bezeichnet die Fläche zwischen der inversen Angebotsfunktion und dem Marktpreis.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80" name="Line 11"/>
          <p:cNvSpPr/>
          <p:nvPr/>
        </p:nvSpPr>
        <p:spPr>
          <a:xfrm>
            <a:off x="3251520" y="4407120"/>
            <a:ext cx="2830680" cy="360"/>
          </a:xfrm>
          <a:prstGeom prst="line">
            <a:avLst/>
          </a:prstGeom>
          <a:ln>
            <a:solidFill>
              <a:srgbClr val="c00000"/>
            </a:solidFill>
            <a:rou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281" name="CustomShape 12"/>
          <p:cNvSpPr/>
          <p:nvPr/>
        </p:nvSpPr>
        <p:spPr>
          <a:xfrm>
            <a:off x="1578600" y="4232880"/>
            <a:ext cx="1561680" cy="31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c00000"/>
                </a:solidFill>
                <a:latin typeface="Arial"/>
              </a:rPr>
              <a:t>Marktpreis</a:t>
            </a:r>
            <a:r>
              <a:rPr b="1" i="1" lang="en-US" sz="1800" spc="-1" strike="noStrike">
                <a:solidFill>
                  <a:srgbClr val="c00000"/>
                </a:solidFill>
                <a:latin typeface="Arial"/>
              </a:rPr>
              <a:t> p</a:t>
            </a:r>
            <a:r>
              <a:rPr b="1" i="1" lang="en-US" sz="1800" spc="-1" strike="noStrike" baseline="-25000">
                <a:solidFill>
                  <a:srgbClr val="c00000"/>
                </a:solidFill>
                <a:latin typeface="Arial"/>
              </a:rPr>
              <a:t>0</a:t>
            </a:r>
            <a:r>
              <a:rPr b="1" i="1" lang="en-US" sz="1800" spc="-1" strike="noStrike">
                <a:solidFill>
                  <a:srgbClr val="c00000"/>
                </a:solidFill>
                <a:latin typeface="Arial"/>
              </a:rPr>
              <a:t>*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TextShape 1"/>
          <p:cNvSpPr txBox="1"/>
          <p:nvPr/>
        </p:nvSpPr>
        <p:spPr>
          <a:xfrm>
            <a:off x="1908000" y="380880"/>
            <a:ext cx="6702120" cy="88848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b"/>
          <a:p>
            <a:pPr algn="r">
              <a:lnSpc>
                <a:spcPct val="100000"/>
              </a:lnSpc>
            </a:pP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Aggregation von inversen Angebotsfunktionen</a:t>
            </a:r>
            <a:endParaRPr b="0" lang="en-US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83" name="CustomShape 2"/>
          <p:cNvSpPr/>
          <p:nvPr/>
        </p:nvSpPr>
        <p:spPr>
          <a:xfrm>
            <a:off x="7170480" y="7569360"/>
            <a:ext cx="13608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i="1" lang="en-US" sz="19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1" lang="en-US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r>
              <a:rPr b="1" i="1" lang="en-US" sz="1900" spc="-1" strike="noStrike">
                <a:solidFill>
                  <a:srgbClr val="000000"/>
                </a:solidFill>
                <a:latin typeface="Arial"/>
              </a:rPr>
              <a:t>*</a:t>
            </a:r>
            <a:endParaRPr b="0" lang="en-US" sz="1900" spc="-1" strike="noStrike">
              <a:latin typeface="Arial"/>
            </a:endParaRPr>
          </a:p>
        </p:txBody>
      </p:sp>
      <p:grpSp>
        <p:nvGrpSpPr>
          <p:cNvPr id="284" name="Group 3"/>
          <p:cNvGrpSpPr/>
          <p:nvPr/>
        </p:nvGrpSpPr>
        <p:grpSpPr>
          <a:xfrm>
            <a:off x="961200" y="1640880"/>
            <a:ext cx="1336680" cy="1825920"/>
            <a:chOff x="961200" y="1640880"/>
            <a:chExt cx="1336680" cy="1825920"/>
          </a:xfrm>
        </p:grpSpPr>
        <p:grpSp>
          <p:nvGrpSpPr>
            <p:cNvPr id="285" name="Group 4"/>
            <p:cNvGrpSpPr/>
            <p:nvPr/>
          </p:nvGrpSpPr>
          <p:grpSpPr>
            <a:xfrm>
              <a:off x="961200" y="1640880"/>
              <a:ext cx="1336680" cy="1431000"/>
              <a:chOff x="961200" y="1640880"/>
              <a:chExt cx="1336680" cy="1431000"/>
            </a:xfrm>
          </p:grpSpPr>
          <p:sp>
            <p:nvSpPr>
              <p:cNvPr id="286" name="CustomShape 5"/>
              <p:cNvSpPr/>
              <p:nvPr/>
            </p:nvSpPr>
            <p:spPr>
              <a:xfrm>
                <a:off x="961200" y="1866960"/>
                <a:ext cx="186840" cy="274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/>
              <a:p>
                <a:pPr>
                  <a:lnSpc>
                    <a:spcPct val="100000"/>
                  </a:lnSpc>
                </a:pPr>
                <a:r>
                  <a:rPr b="0" i="1" lang="en-US" sz="1800" spc="-1" strike="noStrike">
                    <a:solidFill>
                      <a:srgbClr val="000000"/>
                    </a:solidFill>
                    <a:latin typeface="Arial"/>
                  </a:rPr>
                  <a:t>p</a:t>
                </a:r>
                <a:endParaRPr b="0" lang="en-US" sz="1800" spc="-1" strike="noStrike">
                  <a:latin typeface="Arial"/>
                </a:endParaRPr>
              </a:p>
            </p:txBody>
          </p:sp>
          <p:sp>
            <p:nvSpPr>
              <p:cNvPr id="287" name="CustomShape 6"/>
              <p:cNvSpPr/>
              <p:nvPr/>
            </p:nvSpPr>
            <p:spPr>
              <a:xfrm>
                <a:off x="2060640" y="2797200"/>
                <a:ext cx="137520" cy="2746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/>
              <a:p>
                <a:pPr>
                  <a:lnSpc>
                    <a:spcPct val="100000"/>
                  </a:lnSpc>
                </a:pPr>
                <a:r>
                  <a:rPr b="0" i="1" lang="en-US" sz="1800" spc="-1" strike="noStrike">
                    <a:solidFill>
                      <a:srgbClr val="000000"/>
                    </a:solidFill>
                    <a:latin typeface="Arial"/>
                  </a:rPr>
                  <a:t>Q</a:t>
                </a:r>
                <a:endParaRPr b="0" lang="en-US" sz="1800" spc="-1" strike="noStrike">
                  <a:latin typeface="Arial"/>
                </a:endParaRPr>
              </a:p>
            </p:txBody>
          </p:sp>
          <p:sp>
            <p:nvSpPr>
              <p:cNvPr id="288" name="Line 7"/>
              <p:cNvSpPr/>
              <p:nvPr/>
            </p:nvSpPr>
            <p:spPr>
              <a:xfrm>
                <a:off x="1152360" y="2769120"/>
                <a:ext cx="1145520" cy="360"/>
              </a:xfrm>
              <a:prstGeom prst="line">
                <a:avLst/>
              </a:prstGeom>
              <a:ln w="38160">
                <a:solidFill>
                  <a:schemeClr val="tx1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89" name="Line 8"/>
              <p:cNvSpPr/>
              <p:nvPr/>
            </p:nvSpPr>
            <p:spPr>
              <a:xfrm flipH="1" flipV="1">
                <a:off x="1144440" y="1640880"/>
                <a:ext cx="7920" cy="1128240"/>
              </a:xfrm>
              <a:prstGeom prst="line">
                <a:avLst/>
              </a:prstGeom>
              <a:ln w="38160">
                <a:solidFill>
                  <a:schemeClr val="tx1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90" name="CustomShape 9"/>
              <p:cNvSpPr/>
              <p:nvPr/>
            </p:nvSpPr>
            <p:spPr>
              <a:xfrm>
                <a:off x="1144440" y="2465280"/>
                <a:ext cx="501840" cy="45360"/>
              </a:xfrm>
              <a:custGeom>
                <a:avLst/>
                <a:gdLst/>
                <a:ahLst/>
                <a:rect l="l" t="t" r="r" b="b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60">
                <a:solidFill>
                  <a:schemeClr val="tx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291" name="CustomShape 10"/>
            <p:cNvSpPr/>
            <p:nvPr/>
          </p:nvSpPr>
          <p:spPr>
            <a:xfrm>
              <a:off x="1238040" y="3102120"/>
              <a:ext cx="97380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Firma 1</a:t>
              </a:r>
              <a:endParaRPr b="0" lang="en-US" sz="1800" spc="-1" strike="noStrike">
                <a:latin typeface="Arial"/>
              </a:endParaRPr>
            </a:p>
          </p:txBody>
        </p:sp>
      </p:grpSp>
      <p:grpSp>
        <p:nvGrpSpPr>
          <p:cNvPr id="292" name="Group 11"/>
          <p:cNvGrpSpPr/>
          <p:nvPr/>
        </p:nvGrpSpPr>
        <p:grpSpPr>
          <a:xfrm>
            <a:off x="5855400" y="1634040"/>
            <a:ext cx="1336320" cy="1826280"/>
            <a:chOff x="5855400" y="1634040"/>
            <a:chExt cx="1336320" cy="1826280"/>
          </a:xfrm>
        </p:grpSpPr>
        <p:grpSp>
          <p:nvGrpSpPr>
            <p:cNvPr id="293" name="Group 12"/>
            <p:cNvGrpSpPr/>
            <p:nvPr/>
          </p:nvGrpSpPr>
          <p:grpSpPr>
            <a:xfrm>
              <a:off x="5855400" y="1634040"/>
              <a:ext cx="1336320" cy="1431360"/>
              <a:chOff x="5855400" y="1634040"/>
              <a:chExt cx="1336320" cy="1431360"/>
            </a:xfrm>
          </p:grpSpPr>
          <p:sp>
            <p:nvSpPr>
              <p:cNvPr id="294" name="CustomShape 13"/>
              <p:cNvSpPr/>
              <p:nvPr/>
            </p:nvSpPr>
            <p:spPr>
              <a:xfrm>
                <a:off x="5855400" y="1860480"/>
                <a:ext cx="186840" cy="274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/>
              <a:p>
                <a:pPr>
                  <a:lnSpc>
                    <a:spcPct val="100000"/>
                  </a:lnSpc>
                </a:pPr>
                <a:r>
                  <a:rPr b="0" i="1" lang="en-US" sz="1800" spc="-1" strike="noStrike">
                    <a:solidFill>
                      <a:srgbClr val="000000"/>
                    </a:solidFill>
                    <a:latin typeface="Arial"/>
                  </a:rPr>
                  <a:t>p</a:t>
                </a:r>
                <a:endParaRPr b="0" lang="en-US" sz="1800" spc="-1" strike="noStrike">
                  <a:latin typeface="Arial"/>
                </a:endParaRPr>
              </a:p>
            </p:txBody>
          </p:sp>
          <p:sp>
            <p:nvSpPr>
              <p:cNvPr id="295" name="CustomShape 14"/>
              <p:cNvSpPr/>
              <p:nvPr/>
            </p:nvSpPr>
            <p:spPr>
              <a:xfrm>
                <a:off x="6954480" y="2790720"/>
                <a:ext cx="137520" cy="2746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/>
              <a:p>
                <a:pPr>
                  <a:lnSpc>
                    <a:spcPct val="100000"/>
                  </a:lnSpc>
                </a:pPr>
                <a:r>
                  <a:rPr b="0" i="1" lang="en-US" sz="1800" spc="-1" strike="noStrike">
                    <a:solidFill>
                      <a:srgbClr val="000000"/>
                    </a:solidFill>
                    <a:latin typeface="Arial"/>
                  </a:rPr>
                  <a:t>Q</a:t>
                </a:r>
                <a:endParaRPr b="0" lang="en-US" sz="1800" spc="-1" strike="noStrike">
                  <a:latin typeface="Arial"/>
                </a:endParaRPr>
              </a:p>
            </p:txBody>
          </p:sp>
          <p:sp>
            <p:nvSpPr>
              <p:cNvPr id="296" name="Line 15"/>
              <p:cNvSpPr/>
              <p:nvPr/>
            </p:nvSpPr>
            <p:spPr>
              <a:xfrm>
                <a:off x="6046200" y="2762640"/>
                <a:ext cx="1145520" cy="360"/>
              </a:xfrm>
              <a:prstGeom prst="line">
                <a:avLst/>
              </a:prstGeom>
              <a:ln w="38160">
                <a:solidFill>
                  <a:schemeClr val="tx1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97" name="Line 16"/>
              <p:cNvSpPr/>
              <p:nvPr/>
            </p:nvSpPr>
            <p:spPr>
              <a:xfrm flipH="1" flipV="1">
                <a:off x="6038280" y="1634040"/>
                <a:ext cx="7920" cy="1128600"/>
              </a:xfrm>
              <a:prstGeom prst="line">
                <a:avLst/>
              </a:prstGeom>
              <a:ln w="38160">
                <a:solidFill>
                  <a:schemeClr val="tx1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98" name="CustomShape 17"/>
              <p:cNvSpPr/>
              <p:nvPr/>
            </p:nvSpPr>
            <p:spPr>
              <a:xfrm>
                <a:off x="6038280" y="2278440"/>
                <a:ext cx="844560" cy="45360"/>
              </a:xfrm>
              <a:custGeom>
                <a:avLst/>
                <a:gdLst/>
                <a:ahLst/>
                <a:rect l="l" t="t" r="r" b="b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60">
                <a:solidFill>
                  <a:schemeClr val="tx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299" name="CustomShape 18"/>
            <p:cNvSpPr/>
            <p:nvPr/>
          </p:nvSpPr>
          <p:spPr>
            <a:xfrm>
              <a:off x="6131880" y="3095640"/>
              <a:ext cx="97380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Firma 4</a:t>
              </a:r>
              <a:endParaRPr b="0" lang="en-US" sz="1800" spc="-1" strike="noStrike">
                <a:latin typeface="Arial"/>
              </a:endParaRPr>
            </a:p>
          </p:txBody>
        </p:sp>
      </p:grpSp>
      <p:sp>
        <p:nvSpPr>
          <p:cNvPr id="300" name="CustomShape 19"/>
          <p:cNvSpPr/>
          <p:nvPr/>
        </p:nvSpPr>
        <p:spPr>
          <a:xfrm>
            <a:off x="2484720" y="1866960"/>
            <a:ext cx="186840" cy="27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0" i="1" lang="en-US" sz="1800" spc="-1" strike="noStrike">
                <a:solidFill>
                  <a:srgbClr val="000000"/>
                </a:solidFill>
                <a:latin typeface="Arial"/>
              </a:rPr>
              <a:t>p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01" name="CustomShape 20"/>
          <p:cNvSpPr/>
          <p:nvPr/>
        </p:nvSpPr>
        <p:spPr>
          <a:xfrm>
            <a:off x="3583800" y="2797200"/>
            <a:ext cx="137520" cy="27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0" i="1" lang="en-US" sz="1800" spc="-1" strike="noStrike">
                <a:solidFill>
                  <a:srgbClr val="000000"/>
                </a:solidFill>
                <a:latin typeface="Arial"/>
              </a:rPr>
              <a:t>Q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02" name="Line 21"/>
          <p:cNvSpPr/>
          <p:nvPr/>
        </p:nvSpPr>
        <p:spPr>
          <a:xfrm>
            <a:off x="2675520" y="2769120"/>
            <a:ext cx="1145520" cy="360"/>
          </a:xfrm>
          <a:prstGeom prst="line">
            <a:avLst/>
          </a:prstGeom>
          <a:ln w="381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03" name="Line 22"/>
          <p:cNvSpPr/>
          <p:nvPr/>
        </p:nvSpPr>
        <p:spPr>
          <a:xfrm flipH="1" flipV="1">
            <a:off x="2667600" y="1640880"/>
            <a:ext cx="7920" cy="1128240"/>
          </a:xfrm>
          <a:prstGeom prst="line">
            <a:avLst/>
          </a:prstGeom>
          <a:ln w="381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04" name="CustomShape 23"/>
          <p:cNvSpPr/>
          <p:nvPr/>
        </p:nvSpPr>
        <p:spPr>
          <a:xfrm>
            <a:off x="2656080" y="1876320"/>
            <a:ext cx="772920" cy="287640"/>
          </a:xfrm>
          <a:custGeom>
            <a:avLst/>
            <a:gdLst/>
            <a:ahLst/>
            <a:rect l="l" t="t" r="r" b="b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5" name="CustomShape 24"/>
          <p:cNvSpPr/>
          <p:nvPr/>
        </p:nvSpPr>
        <p:spPr>
          <a:xfrm>
            <a:off x="2761560" y="3102120"/>
            <a:ext cx="9738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Firma 2</a:t>
            </a:r>
            <a:endParaRPr b="0" lang="en-US" sz="1800" spc="-1" strike="noStrike">
              <a:latin typeface="Arial"/>
            </a:endParaRPr>
          </a:p>
        </p:txBody>
      </p:sp>
      <p:grpSp>
        <p:nvGrpSpPr>
          <p:cNvPr id="306" name="Group 25"/>
          <p:cNvGrpSpPr/>
          <p:nvPr/>
        </p:nvGrpSpPr>
        <p:grpSpPr>
          <a:xfrm>
            <a:off x="4199040" y="1640880"/>
            <a:ext cx="1336320" cy="1825920"/>
            <a:chOff x="4199040" y="1640880"/>
            <a:chExt cx="1336320" cy="1825920"/>
          </a:xfrm>
        </p:grpSpPr>
        <p:grpSp>
          <p:nvGrpSpPr>
            <p:cNvPr id="307" name="Group 26"/>
            <p:cNvGrpSpPr/>
            <p:nvPr/>
          </p:nvGrpSpPr>
          <p:grpSpPr>
            <a:xfrm>
              <a:off x="4199040" y="1640880"/>
              <a:ext cx="1336320" cy="1431000"/>
              <a:chOff x="4199040" y="1640880"/>
              <a:chExt cx="1336320" cy="1431000"/>
            </a:xfrm>
          </p:grpSpPr>
          <p:sp>
            <p:nvSpPr>
              <p:cNvPr id="308" name="CustomShape 27"/>
              <p:cNvSpPr/>
              <p:nvPr/>
            </p:nvSpPr>
            <p:spPr>
              <a:xfrm>
                <a:off x="4199040" y="1866960"/>
                <a:ext cx="186840" cy="274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/>
              <a:p>
                <a:pPr>
                  <a:lnSpc>
                    <a:spcPct val="100000"/>
                  </a:lnSpc>
                </a:pPr>
                <a:r>
                  <a:rPr b="0" i="1" lang="en-US" sz="1800" spc="-1" strike="noStrike">
                    <a:solidFill>
                      <a:srgbClr val="000000"/>
                    </a:solidFill>
                    <a:latin typeface="Arial"/>
                  </a:rPr>
                  <a:t>p</a:t>
                </a:r>
                <a:endParaRPr b="0" lang="en-US" sz="1800" spc="-1" strike="noStrike">
                  <a:latin typeface="Arial"/>
                </a:endParaRPr>
              </a:p>
            </p:txBody>
          </p:sp>
          <p:sp>
            <p:nvSpPr>
              <p:cNvPr id="309" name="CustomShape 28"/>
              <p:cNvSpPr/>
              <p:nvPr/>
            </p:nvSpPr>
            <p:spPr>
              <a:xfrm>
                <a:off x="5298480" y="2797200"/>
                <a:ext cx="137520" cy="2746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/>
              <a:p>
                <a:pPr>
                  <a:lnSpc>
                    <a:spcPct val="100000"/>
                  </a:lnSpc>
                </a:pPr>
                <a:r>
                  <a:rPr b="0" i="1" lang="en-US" sz="1800" spc="-1" strike="noStrike">
                    <a:solidFill>
                      <a:srgbClr val="000000"/>
                    </a:solidFill>
                    <a:latin typeface="Arial"/>
                  </a:rPr>
                  <a:t>Q</a:t>
                </a:r>
                <a:endParaRPr b="0" lang="en-US" sz="1800" spc="-1" strike="noStrike">
                  <a:latin typeface="Arial"/>
                </a:endParaRPr>
              </a:p>
            </p:txBody>
          </p:sp>
          <p:sp>
            <p:nvSpPr>
              <p:cNvPr id="310" name="Line 29"/>
              <p:cNvSpPr/>
              <p:nvPr/>
            </p:nvSpPr>
            <p:spPr>
              <a:xfrm>
                <a:off x="4389840" y="2769120"/>
                <a:ext cx="1145520" cy="360"/>
              </a:xfrm>
              <a:prstGeom prst="line">
                <a:avLst/>
              </a:prstGeom>
              <a:ln w="38160">
                <a:solidFill>
                  <a:schemeClr val="tx1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11" name="Line 30"/>
              <p:cNvSpPr/>
              <p:nvPr/>
            </p:nvSpPr>
            <p:spPr>
              <a:xfrm flipH="1" flipV="1">
                <a:off x="4381920" y="1640880"/>
                <a:ext cx="7920" cy="1128240"/>
              </a:xfrm>
              <a:prstGeom prst="line">
                <a:avLst/>
              </a:prstGeom>
              <a:ln w="38160">
                <a:solidFill>
                  <a:schemeClr val="tx1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12" name="CustomShape 31"/>
              <p:cNvSpPr/>
              <p:nvPr/>
            </p:nvSpPr>
            <p:spPr>
              <a:xfrm>
                <a:off x="4390200" y="1712520"/>
                <a:ext cx="996120" cy="824400"/>
              </a:xfrm>
              <a:custGeom>
                <a:avLst/>
                <a:gdLst/>
                <a:ahLst/>
                <a:rect l="l" t="t" r="r" b="b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60">
                <a:solidFill>
                  <a:schemeClr val="tx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313" name="CustomShape 32"/>
            <p:cNvSpPr/>
            <p:nvPr/>
          </p:nvSpPr>
          <p:spPr>
            <a:xfrm>
              <a:off x="4475880" y="3102120"/>
              <a:ext cx="97380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Firma 3</a:t>
              </a:r>
              <a:endParaRPr b="0" lang="en-US" sz="1800" spc="-1" strike="noStrike">
                <a:latin typeface="Arial"/>
              </a:endParaRPr>
            </a:p>
          </p:txBody>
        </p:sp>
      </p:grpSp>
      <p:sp>
        <p:nvSpPr>
          <p:cNvPr id="314" name="CustomShape 33"/>
          <p:cNvSpPr/>
          <p:nvPr/>
        </p:nvSpPr>
        <p:spPr>
          <a:xfrm>
            <a:off x="7561800" y="1866960"/>
            <a:ext cx="9550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…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15" name="CustomShape 34"/>
          <p:cNvSpPr/>
          <p:nvPr/>
        </p:nvSpPr>
        <p:spPr>
          <a:xfrm>
            <a:off x="7561800" y="3102120"/>
            <a:ext cx="9550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…</a:t>
            </a:r>
            <a:endParaRPr b="0" lang="en-US" sz="1800" spc="-1" strike="noStrike">
              <a:latin typeface="Arial"/>
            </a:endParaRPr>
          </a:p>
        </p:txBody>
      </p:sp>
      <p:grpSp>
        <p:nvGrpSpPr>
          <p:cNvPr id="316" name="Group 35"/>
          <p:cNvGrpSpPr/>
          <p:nvPr/>
        </p:nvGrpSpPr>
        <p:grpSpPr>
          <a:xfrm>
            <a:off x="2109960" y="3930840"/>
            <a:ext cx="4560120" cy="2431080"/>
            <a:chOff x="2109960" y="3930840"/>
            <a:chExt cx="4560120" cy="2431080"/>
          </a:xfrm>
        </p:grpSpPr>
        <p:sp>
          <p:nvSpPr>
            <p:cNvPr id="317" name="CustomShape 36"/>
            <p:cNvSpPr/>
            <p:nvPr/>
          </p:nvSpPr>
          <p:spPr>
            <a:xfrm>
              <a:off x="2109960" y="4130280"/>
              <a:ext cx="1189800" cy="27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Preise</a:t>
              </a:r>
              <a:r>
                <a:rPr b="0" i="1" lang="en-US" sz="1800" spc="-1" strike="noStrike">
                  <a:solidFill>
                    <a:srgbClr val="000000"/>
                  </a:solidFill>
                  <a:latin typeface="Arial"/>
                </a:rPr>
                <a:t> p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318" name="CustomShape 37"/>
            <p:cNvSpPr/>
            <p:nvPr/>
          </p:nvSpPr>
          <p:spPr>
            <a:xfrm>
              <a:off x="5659920" y="6087240"/>
              <a:ext cx="1010160" cy="27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Menge</a:t>
              </a:r>
              <a:r>
                <a:rPr b="0" i="1" lang="en-US" sz="1800" spc="-1" strike="noStrike">
                  <a:solidFill>
                    <a:srgbClr val="000000"/>
                  </a:solidFill>
                  <a:latin typeface="Arial"/>
                </a:rPr>
                <a:t> Q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319" name="Line 38"/>
            <p:cNvSpPr/>
            <p:nvPr/>
          </p:nvSpPr>
          <p:spPr>
            <a:xfrm>
              <a:off x="3076560" y="6043680"/>
              <a:ext cx="3258360" cy="360"/>
            </a:xfrm>
            <a:prstGeom prst="line">
              <a:avLst/>
            </a:prstGeom>
            <a:ln w="38160">
              <a:solidFill>
                <a:schemeClr val="tx1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0" name="Line 39"/>
            <p:cNvSpPr/>
            <p:nvPr/>
          </p:nvSpPr>
          <p:spPr>
            <a:xfrm flipH="1" flipV="1">
              <a:off x="3065400" y="3930840"/>
              <a:ext cx="11160" cy="2112840"/>
            </a:xfrm>
            <a:prstGeom prst="line">
              <a:avLst/>
            </a:prstGeom>
            <a:ln w="38160">
              <a:solidFill>
                <a:schemeClr val="tx1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1" name="CustomShape 40"/>
            <p:cNvSpPr/>
            <p:nvPr/>
          </p:nvSpPr>
          <p:spPr>
            <a:xfrm>
              <a:off x="3076920" y="4206960"/>
              <a:ext cx="3039480" cy="1578240"/>
            </a:xfrm>
            <a:custGeom>
              <a:avLst/>
              <a:gdLst/>
              <a:ahLst/>
              <a:rect l="l" t="t" r="r" b="b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60">
              <a:solidFill>
                <a:schemeClr val="tx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22" name="CustomShape 41"/>
          <p:cNvSpPr/>
          <p:nvPr/>
        </p:nvSpPr>
        <p:spPr>
          <a:xfrm>
            <a:off x="4382280" y="3606120"/>
            <a:ext cx="915840" cy="649080"/>
          </a:xfrm>
          <a:prstGeom prst="downArrow">
            <a:avLst>
              <a:gd name="adj1" fmla="val 50000"/>
              <a:gd name="adj2" fmla="val 50000"/>
            </a:avLst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3" name="CustomShape 42"/>
          <p:cNvSpPr/>
          <p:nvPr/>
        </p:nvSpPr>
        <p:spPr>
          <a:xfrm>
            <a:off x="6750000" y="4097160"/>
            <a:ext cx="2229120" cy="200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Am Markt werden inverse Angebotsfunktionen von allen Produzierenden sortiert und kumuliert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33" dur="indefinite" restart="never" nodeType="tmRoot">
          <p:childTnLst>
            <p:seq>
              <p:cTn id="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TextShape 1"/>
          <p:cNvSpPr txBox="1"/>
          <p:nvPr/>
        </p:nvSpPr>
        <p:spPr>
          <a:xfrm>
            <a:off x="1705680" y="380880"/>
            <a:ext cx="6904800" cy="88848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b"/>
          <a:p>
            <a:pPr algn="r">
              <a:lnSpc>
                <a:spcPct val="100000"/>
              </a:lnSpc>
            </a:pP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Inverse Nachfragefunktion von Zahlungsbereitschaft eines Konsumenten</a:t>
            </a:r>
            <a:endParaRPr b="0" lang="en-US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25" name="CustomShape 2"/>
          <p:cNvSpPr/>
          <p:nvPr/>
        </p:nvSpPr>
        <p:spPr>
          <a:xfrm>
            <a:off x="7170480" y="7569360"/>
            <a:ext cx="13608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i="1" lang="en-US" sz="19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1" lang="en-US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r>
              <a:rPr b="1" i="1" lang="en-US" sz="1900" spc="-1" strike="noStrike">
                <a:solidFill>
                  <a:srgbClr val="000000"/>
                </a:solidFill>
                <a:latin typeface="Arial"/>
              </a:rPr>
              <a:t>*</a:t>
            </a:r>
            <a:endParaRPr b="0" lang="en-US" sz="1900" spc="-1" strike="noStrike">
              <a:latin typeface="Arial"/>
            </a:endParaRPr>
          </a:p>
        </p:txBody>
      </p:sp>
      <p:grpSp>
        <p:nvGrpSpPr>
          <p:cNvPr id="326" name="Group 3"/>
          <p:cNvGrpSpPr/>
          <p:nvPr/>
        </p:nvGrpSpPr>
        <p:grpSpPr>
          <a:xfrm>
            <a:off x="2356200" y="3387240"/>
            <a:ext cx="4560480" cy="2744280"/>
            <a:chOff x="2356200" y="3387240"/>
            <a:chExt cx="4560480" cy="2744280"/>
          </a:xfrm>
        </p:grpSpPr>
        <p:sp>
          <p:nvSpPr>
            <p:cNvPr id="327" name="CustomShape 4"/>
            <p:cNvSpPr/>
            <p:nvPr/>
          </p:nvSpPr>
          <p:spPr>
            <a:xfrm>
              <a:off x="2356200" y="3615480"/>
              <a:ext cx="1189800" cy="27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Preis</a:t>
              </a:r>
              <a:r>
                <a:rPr b="0" i="1" lang="en-US" sz="1800" spc="-1" strike="noStrike">
                  <a:solidFill>
                    <a:srgbClr val="000000"/>
                  </a:solidFill>
                  <a:latin typeface="Arial"/>
                </a:rPr>
                <a:t> p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328" name="CustomShape 5"/>
            <p:cNvSpPr/>
            <p:nvPr/>
          </p:nvSpPr>
          <p:spPr>
            <a:xfrm>
              <a:off x="5906520" y="5856840"/>
              <a:ext cx="1010160" cy="27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Menge</a:t>
              </a:r>
              <a:r>
                <a:rPr b="0" i="1" lang="en-US" sz="1800" spc="-1" strike="noStrike">
                  <a:solidFill>
                    <a:srgbClr val="000000"/>
                  </a:solidFill>
                  <a:latin typeface="Arial"/>
                </a:rPr>
                <a:t> Q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329" name="Line 6"/>
            <p:cNvSpPr/>
            <p:nvPr/>
          </p:nvSpPr>
          <p:spPr>
            <a:xfrm>
              <a:off x="3323160" y="5806800"/>
              <a:ext cx="3258360" cy="360"/>
            </a:xfrm>
            <a:prstGeom prst="line">
              <a:avLst/>
            </a:prstGeom>
            <a:ln w="38160">
              <a:solidFill>
                <a:schemeClr val="tx1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0" name="Line 7"/>
            <p:cNvSpPr/>
            <p:nvPr/>
          </p:nvSpPr>
          <p:spPr>
            <a:xfrm flipH="1" flipV="1">
              <a:off x="3312000" y="3387240"/>
              <a:ext cx="11160" cy="2419560"/>
            </a:xfrm>
            <a:prstGeom prst="line">
              <a:avLst/>
            </a:prstGeom>
            <a:ln w="38160">
              <a:solidFill>
                <a:schemeClr val="tx1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1" name="CustomShape 8"/>
            <p:cNvSpPr/>
            <p:nvPr/>
          </p:nvSpPr>
          <p:spPr>
            <a:xfrm flipV="1" rot="11607000">
              <a:off x="3370680" y="3918240"/>
              <a:ext cx="2919600" cy="774720"/>
            </a:xfrm>
            <a:custGeom>
              <a:avLst/>
              <a:gdLst/>
              <a:ahLst/>
              <a:rect l="l" t="t" r="r" b="b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60">
              <a:solidFill>
                <a:schemeClr val="tx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32" name="CustomShape 9"/>
          <p:cNvSpPr/>
          <p:nvPr/>
        </p:nvSpPr>
        <p:spPr>
          <a:xfrm>
            <a:off x="1070280" y="1764360"/>
            <a:ext cx="7795800" cy="14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Die </a:t>
            </a:r>
            <a:r>
              <a:rPr b="1" lang="en-US" sz="1800" spc="-1" strike="noStrike">
                <a:solidFill>
                  <a:srgbClr val="c00000"/>
                </a:solidFill>
                <a:latin typeface="Arial"/>
              </a:rPr>
              <a:t>inverse Nachfragefunktion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bezeichnet den Preis, den ein:e Konsument:in für eine Menge bereit zu zahlen ist. Sie stellt den </a:t>
            </a:r>
            <a:r>
              <a:rPr b="1" lang="en-US" sz="1800" spc="-1" strike="noStrike">
                <a:solidFill>
                  <a:srgbClr val="c00000"/>
                </a:solidFill>
                <a:latin typeface="Arial"/>
              </a:rPr>
              <a:t>Grenznutzen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des Verbrauchs dar. Typischerweise sinkt die </a:t>
            </a:r>
            <a:r>
              <a:rPr b="1" lang="en-US" sz="1800" spc="-1" strike="noStrike">
                <a:solidFill>
                  <a:srgbClr val="c00000"/>
                </a:solidFill>
                <a:latin typeface="Arial"/>
              </a:rPr>
              <a:t>Zahlungsbereitschaft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, je größer die Menge ist. Die inverse Nachfragefunktion wird auch die </a:t>
            </a:r>
            <a:r>
              <a:rPr b="1" lang="en-US" sz="1800" spc="-1" strike="noStrike">
                <a:solidFill>
                  <a:srgbClr val="c00000"/>
                </a:solidFill>
                <a:latin typeface="Arial"/>
              </a:rPr>
              <a:t>Preis-Absatz-Funktion (PAF)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genannt.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35" dur="indefinite" restart="never" nodeType="tmRoot">
          <p:childTnLst>
            <p:seq>
              <p:cTn id="3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TextShape 1"/>
          <p:cNvSpPr txBox="1"/>
          <p:nvPr/>
        </p:nvSpPr>
        <p:spPr>
          <a:xfrm>
            <a:off x="1705680" y="380880"/>
            <a:ext cx="6904800" cy="88848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b"/>
          <a:p>
            <a:pPr algn="r">
              <a:lnSpc>
                <a:spcPct val="100000"/>
              </a:lnSpc>
            </a:pP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Beispiel: Inverse Nachfragefunktion für Orangen nach Sport</a:t>
            </a:r>
            <a:endParaRPr b="0" lang="en-US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34" name="CustomShape 2"/>
          <p:cNvSpPr/>
          <p:nvPr/>
        </p:nvSpPr>
        <p:spPr>
          <a:xfrm>
            <a:off x="7170480" y="7569360"/>
            <a:ext cx="13608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i="1" lang="en-US" sz="19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1" lang="en-US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r>
              <a:rPr b="1" i="1" lang="en-US" sz="1900" spc="-1" strike="noStrike">
                <a:solidFill>
                  <a:srgbClr val="000000"/>
                </a:solidFill>
                <a:latin typeface="Arial"/>
              </a:rPr>
              <a:t>*</a:t>
            </a:r>
            <a:endParaRPr b="0" lang="en-US" sz="1900" spc="-1" strike="noStrike">
              <a:latin typeface="Arial"/>
            </a:endParaRPr>
          </a:p>
        </p:txBody>
      </p:sp>
      <p:grpSp>
        <p:nvGrpSpPr>
          <p:cNvPr id="335" name="Group 3"/>
          <p:cNvGrpSpPr/>
          <p:nvPr/>
        </p:nvGrpSpPr>
        <p:grpSpPr>
          <a:xfrm>
            <a:off x="2107080" y="2905200"/>
            <a:ext cx="6288840" cy="2785320"/>
            <a:chOff x="2107080" y="2905200"/>
            <a:chExt cx="6288840" cy="2785320"/>
          </a:xfrm>
        </p:grpSpPr>
        <p:sp>
          <p:nvSpPr>
            <p:cNvPr id="336" name="CustomShape 4"/>
            <p:cNvSpPr/>
            <p:nvPr/>
          </p:nvSpPr>
          <p:spPr>
            <a:xfrm>
              <a:off x="2107080" y="3135600"/>
              <a:ext cx="1189800" cy="5490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Preis</a:t>
              </a:r>
              <a:r>
                <a:rPr b="0" i="1" lang="en-US" sz="1800" spc="-1" strike="noStrike">
                  <a:solidFill>
                    <a:srgbClr val="000000"/>
                  </a:solidFill>
                  <a:latin typeface="Arial"/>
                </a:rPr>
                <a:t> p</a:t>
              </a:r>
              <a:endParaRPr b="0" lang="en-US" sz="18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€</a:t>
              </a: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/Orange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337" name="CustomShape 5"/>
            <p:cNvSpPr/>
            <p:nvPr/>
          </p:nvSpPr>
          <p:spPr>
            <a:xfrm>
              <a:off x="6217200" y="5415840"/>
              <a:ext cx="2178720" cy="27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Menge</a:t>
              </a:r>
              <a:r>
                <a:rPr b="0" i="1" lang="en-US" sz="1800" spc="-1" strike="noStrike">
                  <a:solidFill>
                    <a:srgbClr val="000000"/>
                  </a:solidFill>
                  <a:latin typeface="Arial"/>
                </a:rPr>
                <a:t> Q </a:t>
              </a: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(Orangen)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338" name="Line 6"/>
            <p:cNvSpPr/>
            <p:nvPr/>
          </p:nvSpPr>
          <p:spPr>
            <a:xfrm>
              <a:off x="3220560" y="5324760"/>
              <a:ext cx="3258000" cy="360"/>
            </a:xfrm>
            <a:prstGeom prst="line">
              <a:avLst/>
            </a:prstGeom>
            <a:ln w="38160">
              <a:solidFill>
                <a:schemeClr val="tx1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9" name="Line 7"/>
            <p:cNvSpPr/>
            <p:nvPr/>
          </p:nvSpPr>
          <p:spPr>
            <a:xfrm flipH="1" flipV="1">
              <a:off x="3209400" y="2905200"/>
              <a:ext cx="11160" cy="2419560"/>
            </a:xfrm>
            <a:prstGeom prst="line">
              <a:avLst/>
            </a:prstGeom>
            <a:ln w="38160">
              <a:solidFill>
                <a:schemeClr val="tx1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0" name="CustomShape 8"/>
            <p:cNvSpPr/>
            <p:nvPr/>
          </p:nvSpPr>
          <p:spPr>
            <a:xfrm flipV="1" rot="11607000">
              <a:off x="2898000" y="4086000"/>
              <a:ext cx="2919600" cy="774720"/>
            </a:xfrm>
            <a:custGeom>
              <a:avLst/>
              <a:gdLst/>
              <a:ahLst/>
              <a:rect l="l" t="t" r="r" b="b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60">
              <a:solidFill>
                <a:schemeClr val="tx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41" name="CustomShape 9"/>
          <p:cNvSpPr/>
          <p:nvPr/>
        </p:nvSpPr>
        <p:spPr>
          <a:xfrm>
            <a:off x="1070280" y="1764360"/>
            <a:ext cx="77958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Nach Sport habe ich Hunger und Durst. Die erste Orange ist mir viel Wert. Die zweite: nicht so viel. Ab 3 Orangen bin ich satt.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42" name="CustomShape 10"/>
          <p:cNvSpPr/>
          <p:nvPr/>
        </p:nvSpPr>
        <p:spPr>
          <a:xfrm>
            <a:off x="4752000" y="5382360"/>
            <a:ext cx="195120" cy="27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2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43" name="CustomShape 11"/>
          <p:cNvSpPr/>
          <p:nvPr/>
        </p:nvSpPr>
        <p:spPr>
          <a:xfrm>
            <a:off x="5690160" y="5363640"/>
            <a:ext cx="195120" cy="27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3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44" name="CustomShape 12"/>
          <p:cNvSpPr/>
          <p:nvPr/>
        </p:nvSpPr>
        <p:spPr>
          <a:xfrm>
            <a:off x="3911760" y="5382360"/>
            <a:ext cx="195120" cy="27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1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Shape 1"/>
          <p:cNvSpPr txBox="1"/>
          <p:nvPr/>
        </p:nvSpPr>
        <p:spPr>
          <a:xfrm>
            <a:off x="1908000" y="380880"/>
            <a:ext cx="6767280" cy="96012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b"/>
          <a:p>
            <a:pPr algn="r">
              <a:lnSpc>
                <a:spcPct val="100000"/>
              </a:lnSpc>
            </a:pP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Organisatorisches: Lehrangebot</a:t>
            </a:r>
            <a:endParaRPr b="0" lang="en-US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10" name="TextShape 2"/>
          <p:cNvSpPr txBox="1"/>
          <p:nvPr/>
        </p:nvSpPr>
        <p:spPr>
          <a:xfrm>
            <a:off x="599040" y="1523880"/>
            <a:ext cx="8220600" cy="457164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Vorlesung: 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ISIS-Einschreibeschlüssel: </a:t>
            </a:r>
            <a:r>
              <a:rPr b="0" i="1" lang="en-US" sz="2000" spc="-1" strike="noStrike">
                <a:solidFill>
                  <a:srgbClr val="000000"/>
                </a:solidFill>
                <a:latin typeface="Arial"/>
              </a:rPr>
              <a:t>„Markt21.“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(ab übernächster Woche)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Mittwochs 10:00-12:00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Thematische Einführung in die Themen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Podcast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: 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Veröffentlichung immer eine Woche zeitversetzt zur Vorlesung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Kurze Aufbereitung der Vorlesungsinhalte 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Skript und Übungsaufgaben: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Aufgaben &amp; Musterlösungen online verfügbar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Sprechstunden: 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Direkte Fragestunde mit Tutor:innen (Anmeldung über ISIS erforderlich) 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TextShape 1"/>
          <p:cNvSpPr txBox="1"/>
          <p:nvPr/>
        </p:nvSpPr>
        <p:spPr>
          <a:xfrm>
            <a:off x="1705680" y="380880"/>
            <a:ext cx="6904800" cy="88848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b"/>
          <a:p>
            <a:pPr algn="r">
              <a:lnSpc>
                <a:spcPct val="100000"/>
              </a:lnSpc>
            </a:pP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Beispiel: Inverse Nachfragefunktion für Strom in der Aluminiumherstellung</a:t>
            </a:r>
            <a:endParaRPr b="0" lang="en-US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46" name="CustomShape 2"/>
          <p:cNvSpPr/>
          <p:nvPr/>
        </p:nvSpPr>
        <p:spPr>
          <a:xfrm>
            <a:off x="7170480" y="7569360"/>
            <a:ext cx="13608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i="1" lang="en-US" sz="19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1" lang="en-US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r>
              <a:rPr b="1" i="1" lang="en-US" sz="1900" spc="-1" strike="noStrike">
                <a:solidFill>
                  <a:srgbClr val="000000"/>
                </a:solidFill>
                <a:latin typeface="Arial"/>
              </a:rPr>
              <a:t>*</a:t>
            </a:r>
            <a:endParaRPr b="0" lang="en-US" sz="1900" spc="-1" strike="noStrike">
              <a:latin typeface="Arial"/>
            </a:endParaRPr>
          </a:p>
        </p:txBody>
      </p:sp>
      <p:grpSp>
        <p:nvGrpSpPr>
          <p:cNvPr id="347" name="Group 3"/>
          <p:cNvGrpSpPr/>
          <p:nvPr/>
        </p:nvGrpSpPr>
        <p:grpSpPr>
          <a:xfrm>
            <a:off x="2013480" y="3757680"/>
            <a:ext cx="6679800" cy="2279160"/>
            <a:chOff x="2013480" y="3757680"/>
            <a:chExt cx="6679800" cy="2279160"/>
          </a:xfrm>
        </p:grpSpPr>
        <p:sp>
          <p:nvSpPr>
            <p:cNvPr id="348" name="CustomShape 4"/>
            <p:cNvSpPr/>
            <p:nvPr/>
          </p:nvSpPr>
          <p:spPr>
            <a:xfrm>
              <a:off x="2013480" y="3941640"/>
              <a:ext cx="1189800" cy="5482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Preis</a:t>
              </a:r>
              <a:r>
                <a:rPr b="0" i="1" lang="en-US" sz="1800" spc="-1" strike="noStrike">
                  <a:solidFill>
                    <a:srgbClr val="000000"/>
                  </a:solidFill>
                  <a:latin typeface="Arial"/>
                </a:rPr>
                <a:t> p</a:t>
              </a:r>
              <a:endParaRPr b="0" lang="en-US" sz="18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€</a:t>
              </a: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/MWh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349" name="CustomShape 5"/>
            <p:cNvSpPr/>
            <p:nvPr/>
          </p:nvSpPr>
          <p:spPr>
            <a:xfrm>
              <a:off x="6514560" y="5762160"/>
              <a:ext cx="2178720" cy="27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Menge</a:t>
              </a:r>
              <a:r>
                <a:rPr b="0" i="1" lang="en-US" sz="1800" spc="-1" strike="noStrike">
                  <a:solidFill>
                    <a:srgbClr val="000000"/>
                  </a:solidFill>
                  <a:latin typeface="Arial"/>
                </a:rPr>
                <a:t> </a:t>
              </a: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Strom (MWh)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350" name="Line 6"/>
            <p:cNvSpPr/>
            <p:nvPr/>
          </p:nvSpPr>
          <p:spPr>
            <a:xfrm>
              <a:off x="3126960" y="5686200"/>
              <a:ext cx="3787200" cy="360"/>
            </a:xfrm>
            <a:prstGeom prst="line">
              <a:avLst/>
            </a:prstGeom>
            <a:ln w="38160">
              <a:solidFill>
                <a:schemeClr val="tx1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1" name="Line 7"/>
            <p:cNvSpPr/>
            <p:nvPr/>
          </p:nvSpPr>
          <p:spPr>
            <a:xfrm flipH="1" flipV="1">
              <a:off x="3115440" y="3757680"/>
              <a:ext cx="11520" cy="1928520"/>
            </a:xfrm>
            <a:prstGeom prst="line">
              <a:avLst/>
            </a:prstGeom>
            <a:ln w="38160">
              <a:solidFill>
                <a:schemeClr val="tx1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52" name="CustomShape 8"/>
          <p:cNvSpPr/>
          <p:nvPr/>
        </p:nvSpPr>
        <p:spPr>
          <a:xfrm>
            <a:off x="1029240" y="1581120"/>
            <a:ext cx="7795800" cy="2192400"/>
          </a:xfrm>
          <a:prstGeom prst="rect">
            <a:avLst/>
          </a:prstGeom>
          <a:blipFill rotWithShape="0">
            <a:blip r:embed="rId1"/>
            <a:stretch>
              <a:fillRect l="-701" t="-1375" r="0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latin typeface="Book Antiqua"/>
              </a:rPr>
              <a:t> 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53" name="CustomShape 9"/>
          <p:cNvSpPr/>
          <p:nvPr/>
        </p:nvSpPr>
        <p:spPr>
          <a:xfrm flipH="1" rot="5400000">
            <a:off x="3780360" y="5218560"/>
            <a:ext cx="301320" cy="1609560"/>
          </a:xfrm>
          <a:prstGeom prst="leftBrace">
            <a:avLst>
              <a:gd name="adj1" fmla="val 0"/>
              <a:gd name="adj2" fmla="val 50000"/>
            </a:avLst>
          </a:prstGeom>
          <a:noFill/>
          <a:ln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/>
        </p:style>
      </p:sp>
      <p:sp>
        <p:nvSpPr>
          <p:cNvPr id="354" name="CustomShape 10"/>
          <p:cNvSpPr/>
          <p:nvPr/>
        </p:nvSpPr>
        <p:spPr>
          <a:xfrm flipH="1" rot="5400000">
            <a:off x="5439960" y="5224320"/>
            <a:ext cx="301320" cy="1609560"/>
          </a:xfrm>
          <a:prstGeom prst="leftBrace">
            <a:avLst>
              <a:gd name="adj1" fmla="val 0"/>
              <a:gd name="adj2" fmla="val 50000"/>
            </a:avLst>
          </a:prstGeom>
          <a:noFill/>
          <a:ln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/>
        </p:style>
      </p:sp>
      <p:sp>
        <p:nvSpPr>
          <p:cNvPr id="355" name="CustomShape 11"/>
          <p:cNvSpPr/>
          <p:nvPr/>
        </p:nvSpPr>
        <p:spPr>
          <a:xfrm>
            <a:off x="3107880" y="6241320"/>
            <a:ext cx="1628640" cy="54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Kapazität neuer Maschine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56" name="CustomShape 12"/>
          <p:cNvSpPr/>
          <p:nvPr/>
        </p:nvSpPr>
        <p:spPr>
          <a:xfrm>
            <a:off x="5020920" y="6241320"/>
            <a:ext cx="1507320" cy="54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Kapazität alter Maschine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57" name="CustomShape 13"/>
          <p:cNvSpPr/>
          <p:nvPr/>
        </p:nvSpPr>
        <p:spPr>
          <a:xfrm>
            <a:off x="3133440" y="4541040"/>
            <a:ext cx="3262320" cy="297720"/>
          </a:xfrm>
          <a:custGeom>
            <a:avLst/>
            <a:gdLst/>
            <a:ahLst/>
            <a:rect l="l" t="t" r="r" b="b"/>
            <a:pathLst>
              <a:path w="3308279" h="297950">
                <a:moveTo>
                  <a:pt x="0" y="0"/>
                </a:moveTo>
                <a:lnTo>
                  <a:pt x="1582220" y="0"/>
                </a:lnTo>
                <a:lnTo>
                  <a:pt x="1582220" y="297950"/>
                </a:lnTo>
                <a:lnTo>
                  <a:pt x="3308279" y="297950"/>
                </a:lnTo>
              </a:path>
            </a:pathLst>
          </a:custGeom>
          <a:noFill/>
          <a:ln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358" name="CustomShape 14"/>
          <p:cNvSpPr/>
          <p:nvPr/>
        </p:nvSpPr>
        <p:spPr>
          <a:xfrm>
            <a:off x="2741760" y="4410720"/>
            <a:ext cx="1189800" cy="27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40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59" name="CustomShape 15"/>
          <p:cNvSpPr/>
          <p:nvPr/>
        </p:nvSpPr>
        <p:spPr>
          <a:xfrm>
            <a:off x="2741760" y="4701240"/>
            <a:ext cx="1189800" cy="27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30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39" dur="indefinite" restart="never" nodeType="tmRoot">
          <p:childTnLst>
            <p:seq>
              <p:cTn id="4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TextShape 1"/>
          <p:cNvSpPr txBox="1"/>
          <p:nvPr/>
        </p:nvSpPr>
        <p:spPr>
          <a:xfrm>
            <a:off x="1705680" y="380880"/>
            <a:ext cx="6904800" cy="88848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b"/>
          <a:p>
            <a:pPr algn="r">
              <a:lnSpc>
                <a:spcPct val="100000"/>
              </a:lnSpc>
            </a:pP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Invers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e 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Nachfr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agefun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ktion, 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Marktp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reis 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und 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Konsu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mente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nrente</a:t>
            </a:r>
            <a:endParaRPr b="0" lang="en-US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61" name="CustomShape 2"/>
          <p:cNvSpPr/>
          <p:nvPr/>
        </p:nvSpPr>
        <p:spPr>
          <a:xfrm>
            <a:off x="7170480" y="7569360"/>
            <a:ext cx="13608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i="1" lang="en-US" sz="19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1" lang="en-US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r>
              <a:rPr b="1" i="1" lang="en-US" sz="1900" spc="-1" strike="noStrike">
                <a:solidFill>
                  <a:srgbClr val="000000"/>
                </a:solidFill>
                <a:latin typeface="Arial"/>
              </a:rPr>
              <a:t>*</a:t>
            </a:r>
            <a:endParaRPr b="0" lang="en-US" sz="1900" spc="-1" strike="noStrike">
              <a:latin typeface="Arial"/>
            </a:endParaRPr>
          </a:p>
        </p:txBody>
      </p:sp>
      <p:grpSp>
        <p:nvGrpSpPr>
          <p:cNvPr id="362" name="Group 3"/>
          <p:cNvGrpSpPr/>
          <p:nvPr/>
        </p:nvGrpSpPr>
        <p:grpSpPr>
          <a:xfrm>
            <a:off x="1806120" y="3417120"/>
            <a:ext cx="5282280" cy="2744280"/>
            <a:chOff x="1806120" y="3417120"/>
            <a:chExt cx="5282280" cy="2744280"/>
          </a:xfrm>
        </p:grpSpPr>
        <p:sp>
          <p:nvSpPr>
            <p:cNvPr id="363" name="CustomShape 4"/>
            <p:cNvSpPr/>
            <p:nvPr/>
          </p:nvSpPr>
          <p:spPr>
            <a:xfrm>
              <a:off x="3494880" y="3553200"/>
              <a:ext cx="2208240" cy="1222200"/>
            </a:xfrm>
            <a:custGeom>
              <a:avLst/>
              <a:gdLst/>
              <a:ahLst/>
              <a:rect l="l" t="t" r="r" b="b"/>
              <a:pathLst>
                <a:path w="1451" h="1270">
                  <a:moveTo>
                    <a:pt x="45" y="1270"/>
                  </a:moveTo>
                  <a:lnTo>
                    <a:pt x="1451" y="1270"/>
                  </a:lnTo>
                  <a:lnTo>
                    <a:pt x="862" y="681"/>
                  </a:lnTo>
                  <a:lnTo>
                    <a:pt x="363" y="0"/>
                  </a:lnTo>
                  <a:lnTo>
                    <a:pt x="0" y="0"/>
                  </a:lnTo>
                  <a:lnTo>
                    <a:pt x="0" y="1270"/>
                  </a:lnTo>
                </a:path>
              </a:pathLst>
            </a:custGeom>
            <a:solidFill>
              <a:srgbClr val="ffff9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364" name="Group 5"/>
            <p:cNvGrpSpPr/>
            <p:nvPr/>
          </p:nvGrpSpPr>
          <p:grpSpPr>
            <a:xfrm>
              <a:off x="2527920" y="3417120"/>
              <a:ext cx="4560480" cy="2744280"/>
              <a:chOff x="2527920" y="3417120"/>
              <a:chExt cx="4560480" cy="2744280"/>
            </a:xfrm>
          </p:grpSpPr>
          <p:sp>
            <p:nvSpPr>
              <p:cNvPr id="365" name="CustomShape 6"/>
              <p:cNvSpPr/>
              <p:nvPr/>
            </p:nvSpPr>
            <p:spPr>
              <a:xfrm>
                <a:off x="2527920" y="3645720"/>
                <a:ext cx="1189800" cy="2746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/>
              <a:p>
                <a:pPr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000000"/>
                    </a:solidFill>
                    <a:latin typeface="Arial"/>
                  </a:rPr>
                  <a:t>Preis</a:t>
                </a:r>
                <a:r>
                  <a:rPr b="0" i="1" lang="en-US" sz="1800" spc="-1" strike="noStrike">
                    <a:solidFill>
                      <a:srgbClr val="000000"/>
                    </a:solidFill>
                    <a:latin typeface="Arial"/>
                  </a:rPr>
                  <a:t> p</a:t>
                </a:r>
                <a:endParaRPr b="0" lang="en-US" sz="1800" spc="-1" strike="noStrike">
                  <a:latin typeface="Arial"/>
                </a:endParaRPr>
              </a:p>
            </p:txBody>
          </p:sp>
          <p:sp>
            <p:nvSpPr>
              <p:cNvPr id="366" name="CustomShape 7"/>
              <p:cNvSpPr/>
              <p:nvPr/>
            </p:nvSpPr>
            <p:spPr>
              <a:xfrm>
                <a:off x="6078240" y="5886720"/>
                <a:ext cx="1010160" cy="2746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/>
              <a:p>
                <a:pPr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000000"/>
                    </a:solidFill>
                    <a:latin typeface="Arial"/>
                  </a:rPr>
                  <a:t>Menge</a:t>
                </a:r>
                <a:r>
                  <a:rPr b="0" i="1" lang="en-US" sz="1800" spc="-1" strike="noStrike">
                    <a:solidFill>
                      <a:srgbClr val="000000"/>
                    </a:solidFill>
                    <a:latin typeface="Arial"/>
                  </a:rPr>
                  <a:t> Q</a:t>
                </a:r>
                <a:endParaRPr b="0" lang="en-US" sz="1800" spc="-1" strike="noStrike">
                  <a:latin typeface="Arial"/>
                </a:endParaRPr>
              </a:p>
            </p:txBody>
          </p:sp>
          <p:sp>
            <p:nvSpPr>
              <p:cNvPr id="367" name="Line 8"/>
              <p:cNvSpPr/>
              <p:nvPr/>
            </p:nvSpPr>
            <p:spPr>
              <a:xfrm>
                <a:off x="3494880" y="5836680"/>
                <a:ext cx="3258000" cy="360"/>
              </a:xfrm>
              <a:prstGeom prst="line">
                <a:avLst/>
              </a:prstGeom>
              <a:ln w="38160">
                <a:solidFill>
                  <a:schemeClr val="tx1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68" name="Line 9"/>
              <p:cNvSpPr/>
              <p:nvPr/>
            </p:nvSpPr>
            <p:spPr>
              <a:xfrm flipH="1" flipV="1">
                <a:off x="3483720" y="3417120"/>
                <a:ext cx="11160" cy="2419560"/>
              </a:xfrm>
              <a:prstGeom prst="line">
                <a:avLst/>
              </a:prstGeom>
              <a:ln w="38160">
                <a:solidFill>
                  <a:schemeClr val="tx1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69" name="CustomShape 10"/>
              <p:cNvSpPr/>
              <p:nvPr/>
            </p:nvSpPr>
            <p:spPr>
              <a:xfrm flipV="1" rot="11607000">
                <a:off x="3542400" y="3948120"/>
                <a:ext cx="2919600" cy="774720"/>
              </a:xfrm>
              <a:custGeom>
                <a:avLst/>
                <a:gdLst/>
                <a:ahLst/>
                <a:rect l="l" t="t" r="r" b="b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60">
                <a:solidFill>
                  <a:schemeClr val="tx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370" name="CustomShape 11"/>
            <p:cNvSpPr/>
            <p:nvPr/>
          </p:nvSpPr>
          <p:spPr>
            <a:xfrm>
              <a:off x="1806120" y="4602600"/>
              <a:ext cx="1561680" cy="3114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>
                <a:lnSpc>
                  <a:spcPct val="100000"/>
                </a:lnSpc>
              </a:pPr>
              <a:r>
                <a:rPr b="1" lang="en-US" sz="1800" spc="-1" strike="noStrike">
                  <a:solidFill>
                    <a:srgbClr val="c00000"/>
                  </a:solidFill>
                  <a:latin typeface="Arial"/>
                </a:rPr>
                <a:t>Marktpreis</a:t>
              </a:r>
              <a:r>
                <a:rPr b="1" i="1" lang="en-US" sz="1800" spc="-1" strike="noStrike">
                  <a:solidFill>
                    <a:srgbClr val="c00000"/>
                  </a:solidFill>
                  <a:latin typeface="Arial"/>
                </a:rPr>
                <a:t> p</a:t>
              </a:r>
              <a:r>
                <a:rPr b="1" i="1" lang="en-US" sz="1800" spc="-1" strike="noStrike" baseline="-25000">
                  <a:solidFill>
                    <a:srgbClr val="c00000"/>
                  </a:solidFill>
                  <a:latin typeface="Arial"/>
                </a:rPr>
                <a:t>0</a:t>
              </a:r>
              <a:r>
                <a:rPr b="1" i="1" lang="en-US" sz="1800" spc="-1" strike="noStrike">
                  <a:solidFill>
                    <a:srgbClr val="c00000"/>
                  </a:solidFill>
                  <a:latin typeface="Arial"/>
                </a:rPr>
                <a:t>*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371" name="Line 12"/>
            <p:cNvSpPr/>
            <p:nvPr/>
          </p:nvSpPr>
          <p:spPr>
            <a:xfrm flipV="1">
              <a:off x="3494880" y="4775760"/>
              <a:ext cx="2131920" cy="10800"/>
            </a:xfrm>
            <a:prstGeom prst="line">
              <a:avLst/>
            </a:prstGeom>
            <a:ln>
              <a:solidFill>
                <a:srgbClr val="c00000"/>
              </a:solidFill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/>
          </p:style>
        </p:sp>
      </p:grpSp>
      <p:sp>
        <p:nvSpPr>
          <p:cNvPr id="372" name="CustomShape 13"/>
          <p:cNvSpPr/>
          <p:nvPr/>
        </p:nvSpPr>
        <p:spPr>
          <a:xfrm>
            <a:off x="951840" y="1818720"/>
            <a:ext cx="779580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Im Polypol hat ein:e Konsument:in keinen Einfluss auf den Marktpreis (</a:t>
            </a:r>
            <a:r>
              <a:rPr b="1" lang="en-US" sz="1800" spc="-1" strike="noStrike">
                <a:solidFill>
                  <a:srgbClr val="c00000"/>
                </a:solidFill>
                <a:latin typeface="Arial"/>
              </a:rPr>
              <a:t>Preisnehmer:in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). Dadurch dass der Marktpreis niedriger als seine Zahlungsbereitschaft ist, hat er Geld gespart = eine </a:t>
            </a:r>
            <a:r>
              <a:rPr b="1" lang="en-US" sz="1800" spc="-1" strike="noStrike">
                <a:solidFill>
                  <a:srgbClr val="c00000"/>
                </a:solidFill>
                <a:latin typeface="Arial"/>
              </a:rPr>
              <a:t>Konsumentenrente</a:t>
            </a:r>
            <a:r>
              <a:rPr b="0" lang="en-US" sz="1800" spc="-1" strike="noStrike">
                <a:solidFill>
                  <a:srgbClr val="c00000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= die Fläche zwischen der inversen Nachfragefunktion und dem Marktpreis.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41" dur="indefinite" restart="never" nodeType="tmRoot">
          <p:childTnLst>
            <p:seq>
              <p:cTn id="4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TextShape 1"/>
          <p:cNvSpPr txBox="1"/>
          <p:nvPr/>
        </p:nvSpPr>
        <p:spPr>
          <a:xfrm>
            <a:off x="1908000" y="380880"/>
            <a:ext cx="6702120" cy="88848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b"/>
          <a:p>
            <a:pPr algn="r">
              <a:lnSpc>
                <a:spcPct val="100000"/>
              </a:lnSpc>
            </a:pP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Aggregation von inversen Nachfragefunktionen</a:t>
            </a:r>
            <a:endParaRPr b="0" lang="en-US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74" name="CustomShape 2"/>
          <p:cNvSpPr/>
          <p:nvPr/>
        </p:nvSpPr>
        <p:spPr>
          <a:xfrm>
            <a:off x="7170480" y="7569360"/>
            <a:ext cx="13608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i="1" lang="en-US" sz="19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1" lang="en-US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r>
              <a:rPr b="1" i="1" lang="en-US" sz="1900" spc="-1" strike="noStrike">
                <a:solidFill>
                  <a:srgbClr val="000000"/>
                </a:solidFill>
                <a:latin typeface="Arial"/>
              </a:rPr>
              <a:t>*</a:t>
            </a:r>
            <a:endParaRPr b="0" lang="en-US" sz="1900" spc="-1" strike="noStrike">
              <a:latin typeface="Arial"/>
            </a:endParaRPr>
          </a:p>
        </p:txBody>
      </p:sp>
      <p:grpSp>
        <p:nvGrpSpPr>
          <p:cNvPr id="375" name="Group 3"/>
          <p:cNvGrpSpPr/>
          <p:nvPr/>
        </p:nvGrpSpPr>
        <p:grpSpPr>
          <a:xfrm>
            <a:off x="649800" y="1632600"/>
            <a:ext cx="1819080" cy="1834200"/>
            <a:chOff x="649800" y="1632600"/>
            <a:chExt cx="1819080" cy="1834200"/>
          </a:xfrm>
        </p:grpSpPr>
        <p:grpSp>
          <p:nvGrpSpPr>
            <p:cNvPr id="376" name="Group 4"/>
            <p:cNvGrpSpPr/>
            <p:nvPr/>
          </p:nvGrpSpPr>
          <p:grpSpPr>
            <a:xfrm>
              <a:off x="961200" y="1632600"/>
              <a:ext cx="1336680" cy="1439280"/>
              <a:chOff x="961200" y="1632600"/>
              <a:chExt cx="1336680" cy="1439280"/>
            </a:xfrm>
          </p:grpSpPr>
          <p:sp>
            <p:nvSpPr>
              <p:cNvPr id="377" name="CustomShape 5"/>
              <p:cNvSpPr/>
              <p:nvPr/>
            </p:nvSpPr>
            <p:spPr>
              <a:xfrm>
                <a:off x="961200" y="1866960"/>
                <a:ext cx="186840" cy="274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/>
              <a:p>
                <a:pPr>
                  <a:lnSpc>
                    <a:spcPct val="100000"/>
                  </a:lnSpc>
                </a:pPr>
                <a:r>
                  <a:rPr b="0" i="1" lang="en-US" sz="1800" spc="-1" strike="noStrike">
                    <a:solidFill>
                      <a:srgbClr val="000000"/>
                    </a:solidFill>
                    <a:latin typeface="Arial"/>
                  </a:rPr>
                  <a:t>p</a:t>
                </a:r>
                <a:endParaRPr b="0" lang="en-US" sz="1800" spc="-1" strike="noStrike">
                  <a:latin typeface="Arial"/>
                </a:endParaRPr>
              </a:p>
            </p:txBody>
          </p:sp>
          <p:sp>
            <p:nvSpPr>
              <p:cNvPr id="378" name="CustomShape 6"/>
              <p:cNvSpPr/>
              <p:nvPr/>
            </p:nvSpPr>
            <p:spPr>
              <a:xfrm>
                <a:off x="2060640" y="2797200"/>
                <a:ext cx="137520" cy="2746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/>
              <a:p>
                <a:pPr>
                  <a:lnSpc>
                    <a:spcPct val="100000"/>
                  </a:lnSpc>
                </a:pPr>
                <a:r>
                  <a:rPr b="0" i="1" lang="en-US" sz="1800" spc="-1" strike="noStrike">
                    <a:solidFill>
                      <a:srgbClr val="000000"/>
                    </a:solidFill>
                    <a:latin typeface="Arial"/>
                  </a:rPr>
                  <a:t>Q</a:t>
                </a:r>
                <a:endParaRPr b="0" lang="en-US" sz="1800" spc="-1" strike="noStrike">
                  <a:latin typeface="Arial"/>
                </a:endParaRPr>
              </a:p>
            </p:txBody>
          </p:sp>
          <p:sp>
            <p:nvSpPr>
              <p:cNvPr id="379" name="Line 7"/>
              <p:cNvSpPr/>
              <p:nvPr/>
            </p:nvSpPr>
            <p:spPr>
              <a:xfrm>
                <a:off x="1152360" y="2769120"/>
                <a:ext cx="1145520" cy="360"/>
              </a:xfrm>
              <a:prstGeom prst="line">
                <a:avLst/>
              </a:prstGeom>
              <a:ln w="38160">
                <a:solidFill>
                  <a:schemeClr val="tx1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80" name="Line 8"/>
              <p:cNvSpPr/>
              <p:nvPr/>
            </p:nvSpPr>
            <p:spPr>
              <a:xfrm flipH="1" flipV="1">
                <a:off x="1144440" y="1640880"/>
                <a:ext cx="7920" cy="1128240"/>
              </a:xfrm>
              <a:prstGeom prst="line">
                <a:avLst/>
              </a:prstGeom>
              <a:ln w="38160">
                <a:solidFill>
                  <a:schemeClr val="tx1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81" name="CustomShape 9"/>
              <p:cNvSpPr/>
              <p:nvPr/>
            </p:nvSpPr>
            <p:spPr>
              <a:xfrm rot="2860200">
                <a:off x="1161720" y="1781280"/>
                <a:ext cx="505800" cy="232920"/>
              </a:xfrm>
              <a:custGeom>
                <a:avLst/>
                <a:gdLst/>
                <a:ahLst/>
                <a:rect l="l" t="t" r="r" b="b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60">
                <a:solidFill>
                  <a:schemeClr val="tx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382" name="CustomShape 10"/>
            <p:cNvSpPr/>
            <p:nvPr/>
          </p:nvSpPr>
          <p:spPr>
            <a:xfrm>
              <a:off x="649800" y="3102120"/>
              <a:ext cx="181908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Konsument:in 1</a:t>
              </a:r>
              <a:endParaRPr b="0" lang="en-US" sz="1800" spc="-1" strike="noStrike">
                <a:latin typeface="Arial"/>
              </a:endParaRPr>
            </a:p>
          </p:txBody>
        </p:sp>
      </p:grpSp>
      <p:grpSp>
        <p:nvGrpSpPr>
          <p:cNvPr id="383" name="Group 11"/>
          <p:cNvGrpSpPr/>
          <p:nvPr/>
        </p:nvGrpSpPr>
        <p:grpSpPr>
          <a:xfrm>
            <a:off x="5855400" y="1634040"/>
            <a:ext cx="1336320" cy="1431360"/>
            <a:chOff x="5855400" y="1634040"/>
            <a:chExt cx="1336320" cy="1431360"/>
          </a:xfrm>
        </p:grpSpPr>
        <p:sp>
          <p:nvSpPr>
            <p:cNvPr id="384" name="CustomShape 12"/>
            <p:cNvSpPr/>
            <p:nvPr/>
          </p:nvSpPr>
          <p:spPr>
            <a:xfrm>
              <a:off x="5855400" y="1860480"/>
              <a:ext cx="186840" cy="2743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>
                <a:lnSpc>
                  <a:spcPct val="100000"/>
                </a:lnSpc>
              </a:pPr>
              <a:r>
                <a:rPr b="0" i="1" lang="en-US" sz="1800" spc="-1" strike="noStrike">
                  <a:solidFill>
                    <a:srgbClr val="000000"/>
                  </a:solidFill>
                  <a:latin typeface="Arial"/>
                </a:rPr>
                <a:t>p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385" name="CustomShape 13"/>
            <p:cNvSpPr/>
            <p:nvPr/>
          </p:nvSpPr>
          <p:spPr>
            <a:xfrm>
              <a:off x="6954480" y="2790720"/>
              <a:ext cx="137520" cy="27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>
                <a:lnSpc>
                  <a:spcPct val="100000"/>
                </a:lnSpc>
              </a:pPr>
              <a:r>
                <a:rPr b="0" i="1" lang="en-US" sz="1800" spc="-1" strike="noStrike">
                  <a:solidFill>
                    <a:srgbClr val="000000"/>
                  </a:solidFill>
                  <a:latin typeface="Arial"/>
                </a:rPr>
                <a:t>Q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386" name="Line 14"/>
            <p:cNvSpPr/>
            <p:nvPr/>
          </p:nvSpPr>
          <p:spPr>
            <a:xfrm>
              <a:off x="6046200" y="2762640"/>
              <a:ext cx="1145520" cy="360"/>
            </a:xfrm>
            <a:prstGeom prst="line">
              <a:avLst/>
            </a:prstGeom>
            <a:ln w="38160">
              <a:solidFill>
                <a:schemeClr val="tx1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7" name="Line 15"/>
            <p:cNvSpPr/>
            <p:nvPr/>
          </p:nvSpPr>
          <p:spPr>
            <a:xfrm flipH="1" flipV="1">
              <a:off x="6038280" y="1634040"/>
              <a:ext cx="7920" cy="1128600"/>
            </a:xfrm>
            <a:prstGeom prst="line">
              <a:avLst/>
            </a:prstGeom>
            <a:ln w="38160">
              <a:solidFill>
                <a:schemeClr val="tx1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8" name="CustomShape 16"/>
            <p:cNvSpPr/>
            <p:nvPr/>
          </p:nvSpPr>
          <p:spPr>
            <a:xfrm flipV="1" rot="11267400">
              <a:off x="6042600" y="2506680"/>
              <a:ext cx="581040" cy="213120"/>
            </a:xfrm>
            <a:custGeom>
              <a:avLst/>
              <a:gdLst/>
              <a:ahLst/>
              <a:rect l="l" t="t" r="r" b="b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60">
              <a:solidFill>
                <a:schemeClr val="tx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89" name="CustomShape 17"/>
          <p:cNvSpPr/>
          <p:nvPr/>
        </p:nvSpPr>
        <p:spPr>
          <a:xfrm>
            <a:off x="2484720" y="1866960"/>
            <a:ext cx="186840" cy="27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0" i="1" lang="en-US" sz="1800" spc="-1" strike="noStrike">
                <a:solidFill>
                  <a:srgbClr val="000000"/>
                </a:solidFill>
                <a:latin typeface="Arial"/>
              </a:rPr>
              <a:t>p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90" name="CustomShape 18"/>
          <p:cNvSpPr/>
          <p:nvPr/>
        </p:nvSpPr>
        <p:spPr>
          <a:xfrm>
            <a:off x="3583800" y="2797200"/>
            <a:ext cx="137520" cy="27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0" i="1" lang="en-US" sz="1800" spc="-1" strike="noStrike">
                <a:solidFill>
                  <a:srgbClr val="000000"/>
                </a:solidFill>
                <a:latin typeface="Arial"/>
              </a:rPr>
              <a:t>Q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91" name="Line 19"/>
          <p:cNvSpPr/>
          <p:nvPr/>
        </p:nvSpPr>
        <p:spPr>
          <a:xfrm>
            <a:off x="2675520" y="2769120"/>
            <a:ext cx="1145520" cy="360"/>
          </a:xfrm>
          <a:prstGeom prst="line">
            <a:avLst/>
          </a:prstGeom>
          <a:ln w="381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92" name="Line 20"/>
          <p:cNvSpPr/>
          <p:nvPr/>
        </p:nvSpPr>
        <p:spPr>
          <a:xfrm flipH="1" flipV="1">
            <a:off x="2667600" y="1640880"/>
            <a:ext cx="7920" cy="1128240"/>
          </a:xfrm>
          <a:prstGeom prst="line">
            <a:avLst/>
          </a:prstGeom>
          <a:ln w="381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93" name="CustomShape 21"/>
          <p:cNvSpPr/>
          <p:nvPr/>
        </p:nvSpPr>
        <p:spPr>
          <a:xfrm rot="3698400">
            <a:off x="2603160" y="2330280"/>
            <a:ext cx="772920" cy="287640"/>
          </a:xfrm>
          <a:custGeom>
            <a:avLst/>
            <a:gdLst/>
            <a:ahLst/>
            <a:rect l="l" t="t" r="r" b="b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94" name="Group 22"/>
          <p:cNvGrpSpPr/>
          <p:nvPr/>
        </p:nvGrpSpPr>
        <p:grpSpPr>
          <a:xfrm>
            <a:off x="4199040" y="1538280"/>
            <a:ext cx="1336320" cy="1533600"/>
            <a:chOff x="4199040" y="1538280"/>
            <a:chExt cx="1336320" cy="1533600"/>
          </a:xfrm>
        </p:grpSpPr>
        <p:sp>
          <p:nvSpPr>
            <p:cNvPr id="395" name="CustomShape 23"/>
            <p:cNvSpPr/>
            <p:nvPr/>
          </p:nvSpPr>
          <p:spPr>
            <a:xfrm>
              <a:off x="4199040" y="1866960"/>
              <a:ext cx="186840" cy="2743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>
                <a:lnSpc>
                  <a:spcPct val="100000"/>
                </a:lnSpc>
              </a:pPr>
              <a:r>
                <a:rPr b="0" i="1" lang="en-US" sz="1800" spc="-1" strike="noStrike">
                  <a:solidFill>
                    <a:srgbClr val="000000"/>
                  </a:solidFill>
                  <a:latin typeface="Arial"/>
                </a:rPr>
                <a:t>p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396" name="CustomShape 24"/>
            <p:cNvSpPr/>
            <p:nvPr/>
          </p:nvSpPr>
          <p:spPr>
            <a:xfrm>
              <a:off x="5298480" y="2797200"/>
              <a:ext cx="137520" cy="27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>
                <a:lnSpc>
                  <a:spcPct val="100000"/>
                </a:lnSpc>
              </a:pPr>
              <a:r>
                <a:rPr b="0" i="1" lang="en-US" sz="1800" spc="-1" strike="noStrike">
                  <a:solidFill>
                    <a:srgbClr val="000000"/>
                  </a:solidFill>
                  <a:latin typeface="Arial"/>
                </a:rPr>
                <a:t>Q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397" name="Line 25"/>
            <p:cNvSpPr/>
            <p:nvPr/>
          </p:nvSpPr>
          <p:spPr>
            <a:xfrm>
              <a:off x="4389840" y="2769120"/>
              <a:ext cx="1145520" cy="360"/>
            </a:xfrm>
            <a:prstGeom prst="line">
              <a:avLst/>
            </a:prstGeom>
            <a:ln w="38160">
              <a:solidFill>
                <a:schemeClr val="tx1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8" name="Line 26"/>
            <p:cNvSpPr/>
            <p:nvPr/>
          </p:nvSpPr>
          <p:spPr>
            <a:xfrm flipH="1" flipV="1">
              <a:off x="4381920" y="1640880"/>
              <a:ext cx="7920" cy="1128240"/>
            </a:xfrm>
            <a:prstGeom prst="line">
              <a:avLst/>
            </a:prstGeom>
            <a:ln w="38160">
              <a:solidFill>
                <a:schemeClr val="tx1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9" name="CustomShape 27"/>
            <p:cNvSpPr/>
            <p:nvPr/>
          </p:nvSpPr>
          <p:spPr>
            <a:xfrm rot="4519800">
              <a:off x="4390560" y="1712160"/>
              <a:ext cx="996120" cy="824400"/>
            </a:xfrm>
            <a:custGeom>
              <a:avLst/>
              <a:gdLst/>
              <a:ahLst/>
              <a:rect l="l" t="t" r="r" b="b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60">
              <a:solidFill>
                <a:schemeClr val="tx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00" name="CustomShape 28"/>
          <p:cNvSpPr/>
          <p:nvPr/>
        </p:nvSpPr>
        <p:spPr>
          <a:xfrm>
            <a:off x="7561800" y="1866960"/>
            <a:ext cx="9550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…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01" name="CustomShape 29"/>
          <p:cNvSpPr/>
          <p:nvPr/>
        </p:nvSpPr>
        <p:spPr>
          <a:xfrm>
            <a:off x="7561800" y="3102120"/>
            <a:ext cx="9550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…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02" name="CustomShape 30"/>
          <p:cNvSpPr/>
          <p:nvPr/>
        </p:nvSpPr>
        <p:spPr>
          <a:xfrm>
            <a:off x="2109960" y="4130280"/>
            <a:ext cx="1189800" cy="27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Preise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</a:rPr>
              <a:t> p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03" name="CustomShape 31"/>
          <p:cNvSpPr/>
          <p:nvPr/>
        </p:nvSpPr>
        <p:spPr>
          <a:xfrm>
            <a:off x="5659920" y="6087240"/>
            <a:ext cx="1010160" cy="27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Menge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</a:rPr>
              <a:t> Q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04" name="Line 32"/>
          <p:cNvSpPr/>
          <p:nvPr/>
        </p:nvSpPr>
        <p:spPr>
          <a:xfrm>
            <a:off x="3076560" y="6043680"/>
            <a:ext cx="3258360" cy="360"/>
          </a:xfrm>
          <a:prstGeom prst="line">
            <a:avLst/>
          </a:prstGeom>
          <a:ln w="381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05" name="Line 33"/>
          <p:cNvSpPr/>
          <p:nvPr/>
        </p:nvSpPr>
        <p:spPr>
          <a:xfrm flipH="1" flipV="1">
            <a:off x="3065400" y="3930840"/>
            <a:ext cx="11160" cy="2112840"/>
          </a:xfrm>
          <a:prstGeom prst="line">
            <a:avLst/>
          </a:prstGeom>
          <a:ln w="381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06" name="CustomShape 34"/>
          <p:cNvSpPr/>
          <p:nvPr/>
        </p:nvSpPr>
        <p:spPr>
          <a:xfrm rot="3866400">
            <a:off x="3076920" y="4206600"/>
            <a:ext cx="3039480" cy="1578240"/>
          </a:xfrm>
          <a:custGeom>
            <a:avLst/>
            <a:gdLst/>
            <a:ahLst/>
            <a:rect l="l" t="t" r="r" b="b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7" name="CustomShape 35"/>
          <p:cNvSpPr/>
          <p:nvPr/>
        </p:nvSpPr>
        <p:spPr>
          <a:xfrm>
            <a:off x="4382280" y="3606120"/>
            <a:ext cx="915840" cy="649080"/>
          </a:xfrm>
          <a:prstGeom prst="downArrow">
            <a:avLst>
              <a:gd name="adj1" fmla="val 50000"/>
              <a:gd name="adj2" fmla="val 50000"/>
            </a:avLst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8" name="CustomShape 36"/>
          <p:cNvSpPr/>
          <p:nvPr/>
        </p:nvSpPr>
        <p:spPr>
          <a:xfrm>
            <a:off x="6708960" y="4097160"/>
            <a:ext cx="2392200" cy="173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Am Markt werden inverse Nachfragefunktionen von allen Konsumierenden sortiert und kumuliert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09" name="CustomShape 37"/>
          <p:cNvSpPr/>
          <p:nvPr/>
        </p:nvSpPr>
        <p:spPr>
          <a:xfrm>
            <a:off x="2377440" y="3110760"/>
            <a:ext cx="18043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Konsument:in 2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10" name="CustomShape 38"/>
          <p:cNvSpPr/>
          <p:nvPr/>
        </p:nvSpPr>
        <p:spPr>
          <a:xfrm>
            <a:off x="649800" y="3102120"/>
            <a:ext cx="18190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Konsument:in 1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11" name="CustomShape 39"/>
          <p:cNvSpPr/>
          <p:nvPr/>
        </p:nvSpPr>
        <p:spPr>
          <a:xfrm>
            <a:off x="4033080" y="3108960"/>
            <a:ext cx="18190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Konsument:in 3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12" name="CustomShape 40"/>
          <p:cNvSpPr/>
          <p:nvPr/>
        </p:nvSpPr>
        <p:spPr>
          <a:xfrm>
            <a:off x="5861880" y="3108960"/>
            <a:ext cx="18190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Konsument:in 4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43" dur="indefinite" restart="never" nodeType="tmRoot">
          <p:childTnLst>
            <p:seq>
              <p:cTn id="4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TextShape 1"/>
          <p:cNvSpPr txBox="1"/>
          <p:nvPr/>
        </p:nvSpPr>
        <p:spPr>
          <a:xfrm>
            <a:off x="1908000" y="380880"/>
            <a:ext cx="6702120" cy="88848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b"/>
          <a:p>
            <a:pPr algn="r">
              <a:lnSpc>
                <a:spcPct val="100000"/>
              </a:lnSpc>
            </a:pP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Die Nachfragefunktion und ihre Inverse</a:t>
            </a:r>
            <a:endParaRPr b="0" lang="en-US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414" name="CustomShape 2"/>
          <p:cNvSpPr/>
          <p:nvPr/>
        </p:nvSpPr>
        <p:spPr>
          <a:xfrm>
            <a:off x="7170480" y="7569360"/>
            <a:ext cx="13608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i="1" lang="en-US" sz="19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1" lang="en-US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r>
              <a:rPr b="1" i="1" lang="en-US" sz="1900" spc="-1" strike="noStrike">
                <a:solidFill>
                  <a:srgbClr val="000000"/>
                </a:solidFill>
                <a:latin typeface="Arial"/>
              </a:rPr>
              <a:t>*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415" name="CustomShape 3"/>
          <p:cNvSpPr/>
          <p:nvPr/>
        </p:nvSpPr>
        <p:spPr>
          <a:xfrm>
            <a:off x="118440" y="3852720"/>
            <a:ext cx="1189800" cy="27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Preise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</a:rPr>
              <a:t> p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16" name="CustomShape 4"/>
          <p:cNvSpPr/>
          <p:nvPr/>
        </p:nvSpPr>
        <p:spPr>
          <a:xfrm>
            <a:off x="3668760" y="5809680"/>
            <a:ext cx="1010160" cy="27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Menge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</a:rPr>
              <a:t> Q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17" name="Line 5"/>
          <p:cNvSpPr/>
          <p:nvPr/>
        </p:nvSpPr>
        <p:spPr>
          <a:xfrm>
            <a:off x="1085400" y="5766120"/>
            <a:ext cx="2674800" cy="360"/>
          </a:xfrm>
          <a:prstGeom prst="line">
            <a:avLst/>
          </a:prstGeom>
          <a:ln w="381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18" name="Line 6"/>
          <p:cNvSpPr/>
          <p:nvPr/>
        </p:nvSpPr>
        <p:spPr>
          <a:xfrm flipH="1" flipV="1">
            <a:off x="1073880" y="3653280"/>
            <a:ext cx="11520" cy="2112840"/>
          </a:xfrm>
          <a:prstGeom prst="line">
            <a:avLst/>
          </a:prstGeom>
          <a:ln w="381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19" name="CustomShape 7"/>
          <p:cNvSpPr/>
          <p:nvPr/>
        </p:nvSpPr>
        <p:spPr>
          <a:xfrm>
            <a:off x="918720" y="2115720"/>
            <a:ext cx="350892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Die </a:t>
            </a:r>
            <a:r>
              <a:rPr b="1" lang="en-US" sz="1800" spc="-1" strike="noStrike">
                <a:solidFill>
                  <a:srgbClr val="c00000"/>
                </a:solidFill>
                <a:latin typeface="Arial"/>
              </a:rPr>
              <a:t>inverse Nachfragefunktion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bezeichnet den Preis in Abhängigkeit von der Menge.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20" name="CustomShape 8"/>
          <p:cNvSpPr/>
          <p:nvPr/>
        </p:nvSpPr>
        <p:spPr>
          <a:xfrm>
            <a:off x="7804080" y="5851080"/>
            <a:ext cx="1189800" cy="27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Preise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</a:rPr>
              <a:t> p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21" name="CustomShape 9"/>
          <p:cNvSpPr/>
          <p:nvPr/>
        </p:nvSpPr>
        <p:spPr>
          <a:xfrm>
            <a:off x="4046040" y="3752280"/>
            <a:ext cx="1010160" cy="27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Menge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</a:rPr>
              <a:t> Q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22" name="Line 10"/>
          <p:cNvSpPr/>
          <p:nvPr/>
        </p:nvSpPr>
        <p:spPr>
          <a:xfrm>
            <a:off x="5140800" y="5766120"/>
            <a:ext cx="2662920" cy="360"/>
          </a:xfrm>
          <a:prstGeom prst="line">
            <a:avLst/>
          </a:prstGeom>
          <a:ln w="381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23" name="Line 11"/>
          <p:cNvSpPr/>
          <p:nvPr/>
        </p:nvSpPr>
        <p:spPr>
          <a:xfrm flipH="1" flipV="1">
            <a:off x="5129280" y="3653280"/>
            <a:ext cx="11520" cy="2112840"/>
          </a:xfrm>
          <a:prstGeom prst="line">
            <a:avLst/>
          </a:prstGeom>
          <a:ln w="381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24" name="CustomShape 12"/>
          <p:cNvSpPr/>
          <p:nvPr/>
        </p:nvSpPr>
        <p:spPr>
          <a:xfrm>
            <a:off x="1089000" y="3852720"/>
            <a:ext cx="1540800" cy="1890000"/>
          </a:xfrm>
          <a:custGeom>
            <a:avLst/>
            <a:gdLst/>
            <a:ahLst/>
            <a:rect l="l" t="t" r="r" b="b"/>
            <a:pathLst>
              <a:path w="1541123" h="1890445">
                <a:moveTo>
                  <a:pt x="1541123" y="1890445"/>
                </a:moveTo>
                <a:cubicBezTo>
                  <a:pt x="1520575" y="1594206"/>
                  <a:pt x="1500027" y="1297968"/>
                  <a:pt x="1376737" y="1130157"/>
                </a:cubicBezTo>
                <a:cubicBezTo>
                  <a:pt x="1253447" y="962346"/>
                  <a:pt x="801384" y="883578"/>
                  <a:pt x="801384" y="883578"/>
                </a:cubicBezTo>
                <a:cubicBezTo>
                  <a:pt x="602750" y="799673"/>
                  <a:pt x="318499" y="773987"/>
                  <a:pt x="184935" y="626724"/>
                </a:cubicBezTo>
                <a:cubicBezTo>
                  <a:pt x="51371" y="479461"/>
                  <a:pt x="25685" y="239730"/>
                  <a:pt x="0" y="0"/>
                </a:cubicBezTo>
              </a:path>
            </a:pathLst>
          </a:custGeom>
          <a:noFill/>
          <a:ln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425" name="CustomShape 13"/>
          <p:cNvSpPr/>
          <p:nvPr/>
        </p:nvSpPr>
        <p:spPr>
          <a:xfrm>
            <a:off x="5129640" y="4345920"/>
            <a:ext cx="2274840" cy="1419840"/>
          </a:xfrm>
          <a:custGeom>
            <a:avLst/>
            <a:gdLst/>
            <a:ahLst/>
            <a:rect l="l" t="t" r="r" b="b"/>
            <a:pathLst>
              <a:path w="2267760" h="1477326">
                <a:moveTo>
                  <a:pt x="0" y="0"/>
                </a:moveTo>
                <a:cubicBezTo>
                  <a:pt x="330485" y="22260"/>
                  <a:pt x="660971" y="44521"/>
                  <a:pt x="863029" y="236305"/>
                </a:cubicBezTo>
                <a:cubicBezTo>
                  <a:pt x="1065087" y="428089"/>
                  <a:pt x="993168" y="948647"/>
                  <a:pt x="1212350" y="1150705"/>
                </a:cubicBezTo>
                <a:cubicBezTo>
                  <a:pt x="1431532" y="1352763"/>
                  <a:pt x="2178121" y="1448656"/>
                  <a:pt x="2178121" y="1448656"/>
                </a:cubicBezTo>
                <a:cubicBezTo>
                  <a:pt x="2337370" y="1498314"/>
                  <a:pt x="2252608" y="1473485"/>
                  <a:pt x="2167847" y="1448656"/>
                </a:cubicBezTo>
              </a:path>
            </a:pathLst>
          </a:custGeom>
          <a:noFill/>
          <a:ln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426" name="CustomShape 14"/>
          <p:cNvSpPr/>
          <p:nvPr/>
        </p:nvSpPr>
        <p:spPr>
          <a:xfrm>
            <a:off x="4974120" y="2115720"/>
            <a:ext cx="342468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Die </a:t>
            </a:r>
            <a:r>
              <a:rPr b="1" lang="en-US" sz="1800" spc="-1" strike="noStrike">
                <a:solidFill>
                  <a:srgbClr val="c00000"/>
                </a:solidFill>
                <a:latin typeface="Arial"/>
              </a:rPr>
              <a:t>Nachfragefunktion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bezeichnet die Menge in Abhängigkeit vom Preis.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45" dur="indefinite" restart="never" nodeType="tmRoot">
          <p:childTnLst>
            <p:seq>
              <p:cTn id="4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7" name="Group 1"/>
          <p:cNvGrpSpPr/>
          <p:nvPr/>
        </p:nvGrpSpPr>
        <p:grpSpPr>
          <a:xfrm>
            <a:off x="2124000" y="1700280"/>
            <a:ext cx="2303280" cy="2015640"/>
            <a:chOff x="2124000" y="1700280"/>
            <a:chExt cx="2303280" cy="2015640"/>
          </a:xfrm>
        </p:grpSpPr>
        <p:sp>
          <p:nvSpPr>
            <p:cNvPr id="428" name="CustomShape 2"/>
            <p:cNvSpPr/>
            <p:nvPr/>
          </p:nvSpPr>
          <p:spPr>
            <a:xfrm>
              <a:off x="2124000" y="1700280"/>
              <a:ext cx="2303280" cy="2015640"/>
            </a:xfrm>
            <a:custGeom>
              <a:avLst/>
              <a:gdLst/>
              <a:ahLst/>
              <a:rect l="l" t="t" r="r" b="b"/>
              <a:pathLst>
                <a:path w="1451" h="1270">
                  <a:moveTo>
                    <a:pt x="45" y="1270"/>
                  </a:moveTo>
                  <a:lnTo>
                    <a:pt x="1451" y="1270"/>
                  </a:lnTo>
                  <a:lnTo>
                    <a:pt x="862" y="681"/>
                  </a:lnTo>
                  <a:lnTo>
                    <a:pt x="363" y="0"/>
                  </a:lnTo>
                  <a:lnTo>
                    <a:pt x="0" y="0"/>
                  </a:lnTo>
                  <a:lnTo>
                    <a:pt x="0" y="1270"/>
                  </a:lnTo>
                </a:path>
              </a:pathLst>
            </a:custGeom>
            <a:solidFill>
              <a:srgbClr val="ffff9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9" name="CustomShape 3"/>
            <p:cNvSpPr/>
            <p:nvPr/>
          </p:nvSpPr>
          <p:spPr>
            <a:xfrm>
              <a:off x="2556000" y="2708280"/>
              <a:ext cx="936360" cy="8233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Konsu-menten-rente</a:t>
              </a:r>
              <a:endParaRPr b="0" lang="en-US" sz="1800" spc="-1" strike="noStrike">
                <a:latin typeface="Arial"/>
              </a:endParaRPr>
            </a:p>
          </p:txBody>
        </p:sp>
      </p:grpSp>
      <p:grpSp>
        <p:nvGrpSpPr>
          <p:cNvPr id="430" name="Group 4"/>
          <p:cNvGrpSpPr/>
          <p:nvPr/>
        </p:nvGrpSpPr>
        <p:grpSpPr>
          <a:xfrm>
            <a:off x="2124000" y="3716280"/>
            <a:ext cx="2231640" cy="1657080"/>
            <a:chOff x="2124000" y="3716280"/>
            <a:chExt cx="2231640" cy="1657080"/>
          </a:xfrm>
        </p:grpSpPr>
        <p:sp>
          <p:nvSpPr>
            <p:cNvPr id="431" name="CustomShape 5"/>
            <p:cNvSpPr/>
            <p:nvPr/>
          </p:nvSpPr>
          <p:spPr>
            <a:xfrm>
              <a:off x="2124000" y="3716280"/>
              <a:ext cx="2231640" cy="1657080"/>
            </a:xfrm>
            <a:custGeom>
              <a:avLst/>
              <a:gdLst/>
              <a:ahLst/>
              <a:rect l="l" t="t" r="r" b="b"/>
              <a:pathLst>
                <a:path w="1406" h="1044">
                  <a:moveTo>
                    <a:pt x="0" y="0"/>
                  </a:moveTo>
                  <a:lnTo>
                    <a:pt x="1406" y="0"/>
                  </a:lnTo>
                  <a:lnTo>
                    <a:pt x="1134" y="273"/>
                  </a:lnTo>
                  <a:lnTo>
                    <a:pt x="862" y="545"/>
                  </a:lnTo>
                  <a:lnTo>
                    <a:pt x="363" y="862"/>
                  </a:lnTo>
                  <a:lnTo>
                    <a:pt x="0" y="10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ffb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2" name="CustomShape 6"/>
            <p:cNvSpPr/>
            <p:nvPr/>
          </p:nvSpPr>
          <p:spPr>
            <a:xfrm>
              <a:off x="2556000" y="3860640"/>
              <a:ext cx="936360" cy="8233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Produ-zenten-rente</a:t>
              </a:r>
              <a:endParaRPr b="0" lang="en-US" sz="1800" spc="-1" strike="noStrike">
                <a:latin typeface="Arial"/>
              </a:endParaRPr>
            </a:p>
          </p:txBody>
        </p:sp>
      </p:grpSp>
      <p:sp>
        <p:nvSpPr>
          <p:cNvPr id="433" name="CustomShape 7"/>
          <p:cNvSpPr/>
          <p:nvPr/>
        </p:nvSpPr>
        <p:spPr>
          <a:xfrm>
            <a:off x="2598840" y="1539720"/>
            <a:ext cx="3260520" cy="3357360"/>
          </a:xfrm>
          <a:custGeom>
            <a:avLst/>
            <a:gdLst/>
            <a:ahLst/>
            <a:rect l="l" t="t" r="r" b="b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4" name="TextShape 8"/>
          <p:cNvSpPr txBox="1"/>
          <p:nvPr/>
        </p:nvSpPr>
        <p:spPr>
          <a:xfrm>
            <a:off x="1908000" y="380880"/>
            <a:ext cx="6702120" cy="88848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b"/>
          <a:p>
            <a:pPr algn="r">
              <a:lnSpc>
                <a:spcPct val="100000"/>
              </a:lnSpc>
            </a:pP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Gesetz 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von 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Angebot 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und 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Nachfrage</a:t>
            </a:r>
            <a:endParaRPr b="0" lang="en-US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435" name="Line 9"/>
          <p:cNvSpPr/>
          <p:nvPr/>
        </p:nvSpPr>
        <p:spPr>
          <a:xfrm>
            <a:off x="4438440" y="3693960"/>
            <a:ext cx="1440" cy="28440"/>
          </a:xfrm>
          <a:prstGeom prst="line">
            <a:avLst/>
          </a:prstGeom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6" name="CustomShape 10"/>
          <p:cNvSpPr/>
          <p:nvPr/>
        </p:nvSpPr>
        <p:spPr>
          <a:xfrm>
            <a:off x="4479840" y="3703680"/>
            <a:ext cx="1080" cy="4320"/>
          </a:xfrm>
          <a:custGeom>
            <a:avLst/>
            <a:gdLst/>
            <a:ahLst/>
            <a:rect l="l" t="t" r="r" b="b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7" name="CustomShape 11"/>
          <p:cNvSpPr/>
          <p:nvPr/>
        </p:nvSpPr>
        <p:spPr>
          <a:xfrm>
            <a:off x="1333440" y="1844640"/>
            <a:ext cx="780840" cy="27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Preis 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</a:rPr>
              <a:t>p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38" name="CustomShape 12"/>
          <p:cNvSpPr/>
          <p:nvPr/>
        </p:nvSpPr>
        <p:spPr>
          <a:xfrm>
            <a:off x="7238880" y="6019920"/>
            <a:ext cx="939600" cy="27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Menge 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</a:rPr>
              <a:t>Q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39" name="CustomShape 13"/>
          <p:cNvSpPr/>
          <p:nvPr/>
        </p:nvSpPr>
        <p:spPr>
          <a:xfrm>
            <a:off x="5957640" y="4495680"/>
            <a:ext cx="2663640" cy="70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Inverse Nachfragefunktion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(abhängig von der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Zahlungsbereitschaft)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440" name="Line 14"/>
          <p:cNvSpPr/>
          <p:nvPr/>
        </p:nvSpPr>
        <p:spPr>
          <a:xfrm>
            <a:off x="2133360" y="5790960"/>
            <a:ext cx="6172200" cy="360"/>
          </a:xfrm>
          <a:prstGeom prst="line">
            <a:avLst/>
          </a:prstGeom>
          <a:ln w="381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41" name="Line 15"/>
          <p:cNvSpPr/>
          <p:nvPr/>
        </p:nvSpPr>
        <p:spPr>
          <a:xfrm flipV="1">
            <a:off x="2133360" y="1676160"/>
            <a:ext cx="360" cy="4114800"/>
          </a:xfrm>
          <a:prstGeom prst="line">
            <a:avLst/>
          </a:prstGeom>
          <a:ln w="381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42" name="Group 16"/>
          <p:cNvGrpSpPr/>
          <p:nvPr/>
        </p:nvGrpSpPr>
        <p:grpSpPr>
          <a:xfrm>
            <a:off x="396000" y="1989000"/>
            <a:ext cx="7894800" cy="4365720"/>
            <a:chOff x="396000" y="1989000"/>
            <a:chExt cx="7894800" cy="4365720"/>
          </a:xfrm>
        </p:grpSpPr>
        <p:sp>
          <p:nvSpPr>
            <p:cNvPr id="443" name="CustomShape 17"/>
            <p:cNvSpPr/>
            <p:nvPr/>
          </p:nvSpPr>
          <p:spPr>
            <a:xfrm>
              <a:off x="2141640" y="1989000"/>
              <a:ext cx="3633480" cy="3400200"/>
            </a:xfrm>
            <a:custGeom>
              <a:avLst/>
              <a:gdLst/>
              <a:ahLst/>
              <a:rect l="l" t="t" r="r" b="b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60">
              <a:solidFill>
                <a:schemeClr val="tx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4" name="Line 18"/>
            <p:cNvSpPr/>
            <p:nvPr/>
          </p:nvSpPr>
          <p:spPr>
            <a:xfrm>
              <a:off x="4419360" y="2590560"/>
              <a:ext cx="360" cy="3353040"/>
            </a:xfrm>
            <a:prstGeom prst="line">
              <a:avLst/>
            </a:prstGeom>
            <a:ln cap="rnd" w="9360">
              <a:solidFill>
                <a:schemeClr val="tx1"/>
              </a:solidFill>
              <a:custDash>
                <a:ds d="100000" sp="1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5" name="CustomShape 19"/>
            <p:cNvSpPr/>
            <p:nvPr/>
          </p:nvSpPr>
          <p:spPr>
            <a:xfrm>
              <a:off x="4302360" y="6026040"/>
              <a:ext cx="359280" cy="328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/>
            <a:p>
              <a:pPr>
                <a:lnSpc>
                  <a:spcPct val="100000"/>
                </a:lnSpc>
              </a:pPr>
              <a:r>
                <a:rPr b="1" i="1" lang="en-US" sz="1900" spc="-1" strike="noStrike">
                  <a:solidFill>
                    <a:srgbClr val="000000"/>
                  </a:solidFill>
                  <a:latin typeface="Arial"/>
                </a:rPr>
                <a:t>Q</a:t>
              </a:r>
              <a:r>
                <a:rPr b="1" lang="en-US" sz="1900" spc="-1" strike="noStrike" baseline="-25000">
                  <a:solidFill>
                    <a:srgbClr val="000000"/>
                  </a:solidFill>
                  <a:latin typeface="Arial"/>
                </a:rPr>
                <a:t>0</a:t>
              </a:r>
              <a:r>
                <a:rPr b="1" i="1" lang="en-US" sz="1900" spc="-1" strike="noStrike">
                  <a:solidFill>
                    <a:srgbClr val="000000"/>
                  </a:solidFill>
                  <a:latin typeface="Arial"/>
                </a:rPr>
                <a:t>*</a:t>
              </a:r>
              <a:endParaRPr b="0" lang="en-US" sz="1900" spc="-1" strike="noStrike">
                <a:latin typeface="Arial"/>
              </a:endParaRPr>
            </a:p>
          </p:txBody>
        </p:sp>
        <p:sp>
          <p:nvSpPr>
            <p:cNvPr id="446" name="CustomShape 20"/>
            <p:cNvSpPr/>
            <p:nvPr/>
          </p:nvSpPr>
          <p:spPr>
            <a:xfrm>
              <a:off x="396000" y="3543480"/>
              <a:ext cx="1605960" cy="328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/>
            <a:p>
              <a:pPr>
                <a:lnSpc>
                  <a:spcPct val="100000"/>
                </a:lnSpc>
              </a:pPr>
              <a:r>
                <a:rPr b="1" lang="en-US" sz="1900" spc="-1" strike="noStrike">
                  <a:solidFill>
                    <a:srgbClr val="c00000"/>
                  </a:solidFill>
                  <a:latin typeface="Arial"/>
                </a:rPr>
                <a:t>Marktpreis</a:t>
              </a:r>
              <a:r>
                <a:rPr b="1" i="1" lang="en-US" sz="1900" spc="-1" strike="noStrike">
                  <a:solidFill>
                    <a:srgbClr val="c00000"/>
                  </a:solidFill>
                  <a:latin typeface="Arial"/>
                </a:rPr>
                <a:t> p</a:t>
              </a:r>
              <a:r>
                <a:rPr b="1" lang="en-US" sz="1900" spc="-1" strike="noStrike" baseline="-25000">
                  <a:solidFill>
                    <a:srgbClr val="c00000"/>
                  </a:solidFill>
                  <a:latin typeface="Arial"/>
                </a:rPr>
                <a:t>0</a:t>
              </a:r>
              <a:r>
                <a:rPr b="1" i="1" lang="en-US" sz="1900" spc="-1" strike="noStrike">
                  <a:solidFill>
                    <a:srgbClr val="c00000"/>
                  </a:solidFill>
                  <a:latin typeface="Arial"/>
                </a:rPr>
                <a:t>*</a:t>
              </a:r>
              <a:endParaRPr b="0" lang="en-US" sz="1900" spc="-1" strike="noStrike">
                <a:latin typeface="Arial"/>
              </a:endParaRPr>
            </a:p>
          </p:txBody>
        </p:sp>
        <p:sp>
          <p:nvSpPr>
            <p:cNvPr id="447" name="CustomShape 21"/>
            <p:cNvSpPr/>
            <p:nvPr/>
          </p:nvSpPr>
          <p:spPr>
            <a:xfrm>
              <a:off x="4655160" y="3581280"/>
              <a:ext cx="252720" cy="328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/>
            <a:p>
              <a:pPr>
                <a:lnSpc>
                  <a:spcPct val="100000"/>
                </a:lnSpc>
              </a:pPr>
              <a:r>
                <a:rPr b="1" i="1" lang="en-US" sz="1900" spc="-1" strike="noStrike">
                  <a:solidFill>
                    <a:srgbClr val="000000"/>
                  </a:solidFill>
                  <a:latin typeface="Arial"/>
                </a:rPr>
                <a:t>A</a:t>
              </a:r>
              <a:r>
                <a:rPr b="1" lang="en-US" sz="1900" spc="-1" strike="noStrike" baseline="-25000">
                  <a:solidFill>
                    <a:srgbClr val="000000"/>
                  </a:solidFill>
                  <a:latin typeface="Arial"/>
                </a:rPr>
                <a:t>0</a:t>
              </a:r>
              <a:endParaRPr b="0" lang="en-US" sz="1900" spc="-1" strike="noStrike">
                <a:latin typeface="Arial"/>
              </a:endParaRPr>
            </a:p>
          </p:txBody>
        </p:sp>
        <p:sp>
          <p:nvSpPr>
            <p:cNvPr id="448" name="CustomShape 22"/>
            <p:cNvSpPr/>
            <p:nvPr/>
          </p:nvSpPr>
          <p:spPr>
            <a:xfrm>
              <a:off x="4395960" y="3651120"/>
              <a:ext cx="83880" cy="83880"/>
            </a:xfrm>
            <a:custGeom>
              <a:avLst/>
              <a:gdLst/>
              <a:ahLst/>
              <a:rect l="l" t="t" r="r" b="b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98" y="27"/>
                  </a:lnTo>
                  <a:lnTo>
                    <a:pt x="89" y="14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4"/>
                  </a:lnTo>
                  <a:lnTo>
                    <a:pt x="7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7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98"/>
                  </a:lnTo>
                  <a:lnTo>
                    <a:pt x="38" y="104"/>
                  </a:lnTo>
                  <a:lnTo>
                    <a:pt x="53" y="106"/>
                  </a:lnTo>
                  <a:lnTo>
                    <a:pt x="65" y="104"/>
                  </a:lnTo>
                  <a:lnTo>
                    <a:pt x="78" y="98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7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9" name="CustomShape 23"/>
            <p:cNvSpPr/>
            <p:nvPr/>
          </p:nvSpPr>
          <p:spPr>
            <a:xfrm>
              <a:off x="5729400" y="2362320"/>
              <a:ext cx="2561400" cy="7009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/>
            <a:p>
              <a:pPr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Inverse Angebotsfunktion</a:t>
              </a:r>
              <a:br/>
              <a:r>
                <a:rPr b="0" lang="en-US" sz="1400" spc="-1" strike="noStrike">
                  <a:solidFill>
                    <a:srgbClr val="000000"/>
                  </a:solidFill>
                  <a:latin typeface="Arial"/>
                </a:rPr>
                <a:t>(abhängig von den</a:t>
              </a:r>
              <a:br/>
              <a:r>
                <a:rPr b="0" lang="en-US" sz="1400" spc="-1" strike="noStrike">
                  <a:solidFill>
                    <a:srgbClr val="000000"/>
                  </a:solidFill>
                  <a:latin typeface="Arial"/>
                </a:rPr>
                <a:t>Grenzkosten)</a:t>
              </a:r>
              <a:endParaRPr b="0" lang="en-US" sz="1400" spc="-1" strike="noStrike">
                <a:latin typeface="Arial"/>
              </a:endParaRPr>
            </a:p>
          </p:txBody>
        </p:sp>
        <p:sp>
          <p:nvSpPr>
            <p:cNvPr id="450" name="Line 24"/>
            <p:cNvSpPr/>
            <p:nvPr/>
          </p:nvSpPr>
          <p:spPr>
            <a:xfrm flipH="1">
              <a:off x="2109600" y="3706560"/>
              <a:ext cx="2286000" cy="360"/>
            </a:xfrm>
            <a:prstGeom prst="line">
              <a:avLst/>
            </a:prstGeom>
            <a:ln>
              <a:rou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/>
          </p:style>
        </p:sp>
      </p:grpSp>
    </p:spTree>
  </p:cSld>
  <p:timing>
    <p:tnLst>
      <p:par>
        <p:cTn id="47" dur="indefinite" restart="never" nodeType="tmRoot">
          <p:childTnLst>
            <p:seq>
              <p:cTn id="48" dur="indefinite" nodeType="mainSeq">
                <p:childTnLst>
                  <p:par>
                    <p:cTn id="49" nodeType="clickEffect" fill="hold">
                      <p:stCondLst>
                        <p:cond delay="indefinite"/>
                      </p:stCondLst>
                      <p:childTnLst>
                        <p:par>
                          <p:cTn id="5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53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nodeType="clickEffect" fill="hold">
                      <p:stCondLst>
                        <p:cond delay="indefinite"/>
                      </p:stCondLst>
                      <p:childTnLst>
                        <p:par>
                          <p:cTn id="5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6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58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nodeType="clickEffect" fill="hold">
                      <p:stCondLst>
                        <p:cond delay="indefinite"/>
                      </p:stCondLst>
                      <p:childTnLst>
                        <p:par>
                          <p:cTn id="6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63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TextShape 1"/>
          <p:cNvSpPr txBox="1"/>
          <p:nvPr/>
        </p:nvSpPr>
        <p:spPr>
          <a:xfrm>
            <a:off x="1908000" y="380880"/>
            <a:ext cx="6702120" cy="88848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b"/>
          <a:p>
            <a:pPr algn="r">
              <a:lnSpc>
                <a:spcPct val="100000"/>
              </a:lnSpc>
            </a:pP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Gesetz von Angebot und Nachfrage</a:t>
            </a:r>
            <a:endParaRPr b="0" lang="en-US" sz="2800" spc="-1" strike="noStrike">
              <a:solidFill>
                <a:srgbClr val="000000"/>
              </a:solidFill>
              <a:latin typeface="Book Antiqua"/>
            </a:endParaRPr>
          </a:p>
        </p:txBody>
      </p:sp>
      <p:pic>
        <p:nvPicPr>
          <p:cNvPr id="452" name="Picture 5" descr=""/>
          <p:cNvPicPr/>
          <p:nvPr/>
        </p:nvPicPr>
        <p:blipFill>
          <a:blip r:embed="rId1"/>
          <a:stretch/>
        </p:blipFill>
        <p:spPr>
          <a:xfrm>
            <a:off x="0" y="2363040"/>
            <a:ext cx="4691520" cy="2712600"/>
          </a:xfrm>
          <a:prstGeom prst="rect">
            <a:avLst/>
          </a:prstGeom>
          <a:ln>
            <a:noFill/>
          </a:ln>
        </p:spPr>
      </p:pic>
      <p:sp>
        <p:nvSpPr>
          <p:cNvPr id="453" name="CustomShape 2"/>
          <p:cNvSpPr/>
          <p:nvPr/>
        </p:nvSpPr>
        <p:spPr>
          <a:xfrm>
            <a:off x="4767120" y="1613160"/>
            <a:ext cx="4294080" cy="391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360"/>
              </a:spcBef>
            </a:pPr>
            <a:r>
              <a:rPr b="1" lang="en-US" sz="1800" spc="-1" strike="noStrike">
                <a:solidFill>
                  <a:srgbClr val="c00000"/>
                </a:solidFill>
                <a:latin typeface="Arial"/>
              </a:rPr>
              <a:t>Hauptmerkmale:</a:t>
            </a:r>
            <a:endParaRPr b="0" lang="en-US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Der Preis und die Menge entstehen am Schnittpunkt der Angebots- und Nachfragefunktionen.</a:t>
            </a:r>
            <a:endParaRPr b="0" lang="en-US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Hier wird genau so viel verkauft wie gekauft.</a:t>
            </a:r>
            <a:endParaRPr b="0" lang="en-US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Einzelne Akteur:in kann den Preis nicht beeinflussen.</a:t>
            </a:r>
            <a:endParaRPr b="0" lang="en-US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Der Preis entsteht </a:t>
            </a:r>
            <a:r>
              <a:rPr b="1" lang="en-US" sz="1800" spc="-1" strike="noStrike">
                <a:solidFill>
                  <a:srgbClr val="c00000"/>
                </a:solidFill>
                <a:latin typeface="Arial"/>
              </a:rPr>
              <a:t>dezentral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en-US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Der Preis liegt über den Grenzkosten für jeden angenommenen Anbietenden.</a:t>
            </a:r>
            <a:endParaRPr b="0" lang="en-US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Der Preise liegt unter der Zahlungsbereitschaft für jeden angenommenen Nachfragenden.</a:t>
            </a:r>
            <a:endParaRPr b="0" lang="en-US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en-US" sz="1800" spc="-1" strike="noStrike">
                <a:solidFill>
                  <a:srgbClr val="c00000"/>
                </a:solidFill>
                <a:latin typeface="Arial"/>
              </a:rPr>
              <a:t>Wohlfahrt = Konsumentenrente + Produzentenrente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wird maximiert.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64" dur="indefinite" restart="never" nodeType="tmRoot">
          <p:childTnLst>
            <p:seq>
              <p:cTn id="65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TextShape 1"/>
          <p:cNvSpPr txBox="1"/>
          <p:nvPr/>
        </p:nvSpPr>
        <p:spPr>
          <a:xfrm>
            <a:off x="1908000" y="380880"/>
            <a:ext cx="6702120" cy="88848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b"/>
          <a:p>
            <a:pPr algn="r">
              <a:lnSpc>
                <a:spcPct val="100000"/>
              </a:lnSpc>
            </a:pP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Gesetz von Angebot und Nachfrage</a:t>
            </a:r>
            <a:endParaRPr b="0" lang="en-US" sz="2800" spc="-1" strike="noStrike">
              <a:solidFill>
                <a:srgbClr val="000000"/>
              </a:solidFill>
              <a:latin typeface="Book Antiqua"/>
            </a:endParaRPr>
          </a:p>
        </p:txBody>
      </p:sp>
      <p:pic>
        <p:nvPicPr>
          <p:cNvPr id="455" name="Picture 5" descr=""/>
          <p:cNvPicPr/>
          <p:nvPr/>
        </p:nvPicPr>
        <p:blipFill>
          <a:blip r:embed="rId1"/>
          <a:stretch/>
        </p:blipFill>
        <p:spPr>
          <a:xfrm>
            <a:off x="0" y="2363040"/>
            <a:ext cx="4691520" cy="2712600"/>
          </a:xfrm>
          <a:prstGeom prst="rect">
            <a:avLst/>
          </a:prstGeom>
          <a:ln>
            <a:noFill/>
          </a:ln>
        </p:spPr>
      </p:pic>
      <p:sp>
        <p:nvSpPr>
          <p:cNvPr id="456" name="CustomShape 2"/>
          <p:cNvSpPr/>
          <p:nvPr/>
        </p:nvSpPr>
        <p:spPr>
          <a:xfrm>
            <a:off x="4979520" y="2095920"/>
            <a:ext cx="4071600" cy="391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360"/>
              </a:spcBef>
            </a:pPr>
            <a:r>
              <a:rPr b="1" lang="en-US" sz="1800" spc="-1" strike="noStrike">
                <a:solidFill>
                  <a:srgbClr val="c00000"/>
                </a:solidFill>
                <a:latin typeface="Arial"/>
              </a:rPr>
              <a:t>Begriffe und Abkürzungen: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b="0" lang="en-US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en-US" sz="1800" spc="-1" strike="noStrike">
                <a:solidFill>
                  <a:srgbClr val="c00000"/>
                </a:solidFill>
                <a:latin typeface="Arial"/>
              </a:rPr>
              <a:t>MCP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= Market Clearing Price = markträumender Preis, 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</a:rPr>
              <a:t>p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*</a:t>
            </a:r>
            <a:endParaRPr b="0" lang="en-US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en-US" sz="1800" spc="-1" strike="noStrike">
                <a:solidFill>
                  <a:srgbClr val="c00000"/>
                </a:solidFill>
                <a:latin typeface="Arial"/>
              </a:rPr>
              <a:t>MCV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= Market Clearing Volume = markträumende Menge, 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*</a:t>
            </a:r>
            <a:endParaRPr b="0" lang="en-US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en-US" sz="1800" spc="-1" strike="noStrike">
                <a:solidFill>
                  <a:srgbClr val="c00000"/>
                </a:solidFill>
                <a:latin typeface="Arial"/>
              </a:rPr>
              <a:t>KR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= Konsumentenrente</a:t>
            </a:r>
            <a:endParaRPr b="0" lang="en-US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en-US" sz="1800" spc="-1" strike="noStrike">
                <a:solidFill>
                  <a:srgbClr val="c00000"/>
                </a:solidFill>
                <a:latin typeface="Arial"/>
              </a:rPr>
              <a:t>PR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= Produzentenrente</a:t>
            </a:r>
            <a:endParaRPr b="0" lang="en-US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en-US" sz="1800" spc="-1" strike="noStrike">
                <a:solidFill>
                  <a:srgbClr val="c00000"/>
                </a:solidFill>
                <a:latin typeface="Arial"/>
              </a:rPr>
              <a:t>Wohlfahrt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= KR + PR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66" dur="indefinite" restart="never" nodeType="tmRoot">
          <p:childTnLst>
            <p:seq>
              <p:cTn id="67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CustomShape 1"/>
          <p:cNvSpPr/>
          <p:nvPr/>
        </p:nvSpPr>
        <p:spPr>
          <a:xfrm>
            <a:off x="6359760" y="3020760"/>
            <a:ext cx="1134720" cy="1119600"/>
          </a:xfrm>
          <a:custGeom>
            <a:avLst/>
            <a:gdLst/>
            <a:ahLst/>
            <a:rect l="l" t="t" r="r" b="b"/>
            <a:pathLst>
              <a:path w="1140432" h="1119883">
                <a:moveTo>
                  <a:pt x="1140432" y="0"/>
                </a:moveTo>
                <a:lnTo>
                  <a:pt x="1140432" y="1119883"/>
                </a:lnTo>
                <a:lnTo>
                  <a:pt x="0" y="1119883"/>
                </a:lnTo>
                <a:lnTo>
                  <a:pt x="0" y="924674"/>
                </a:lnTo>
                <a:lnTo>
                  <a:pt x="616450" y="534256"/>
                </a:lnTo>
                <a:lnTo>
                  <a:pt x="934949" y="195209"/>
                </a:lnTo>
                <a:lnTo>
                  <a:pt x="1140432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8" name="CustomShape 2"/>
          <p:cNvSpPr/>
          <p:nvPr/>
        </p:nvSpPr>
        <p:spPr>
          <a:xfrm>
            <a:off x="3440880" y="1869480"/>
            <a:ext cx="1109160" cy="2198160"/>
          </a:xfrm>
          <a:custGeom>
            <a:avLst/>
            <a:gdLst/>
            <a:ahLst/>
            <a:rect l="l" t="t" r="r" b="b"/>
            <a:pathLst>
              <a:path w="1109609" h="2198670">
                <a:moveTo>
                  <a:pt x="0" y="0"/>
                </a:moveTo>
                <a:lnTo>
                  <a:pt x="287676" y="0"/>
                </a:lnTo>
                <a:lnTo>
                  <a:pt x="513708" y="410966"/>
                </a:lnTo>
                <a:lnTo>
                  <a:pt x="1109609" y="1068512"/>
                </a:lnTo>
                <a:lnTo>
                  <a:pt x="1109609" y="2198670"/>
                </a:lnTo>
                <a:lnTo>
                  <a:pt x="20548" y="219867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9" name="TextShape 3"/>
          <p:cNvSpPr txBox="1"/>
          <p:nvPr/>
        </p:nvSpPr>
        <p:spPr>
          <a:xfrm>
            <a:off x="1908000" y="380880"/>
            <a:ext cx="6702120" cy="88848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b"/>
          <a:p>
            <a:pPr algn="r">
              <a:lnSpc>
                <a:spcPct val="100000"/>
              </a:lnSpc>
            </a:pP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Wohlfahrt, Nutzen und Kosten</a:t>
            </a:r>
            <a:endParaRPr b="0" lang="en-US" sz="2800" spc="-1" strike="noStrike">
              <a:solidFill>
                <a:srgbClr val="000000"/>
              </a:solidFill>
              <a:latin typeface="Book Antiqua"/>
            </a:endParaRPr>
          </a:p>
        </p:txBody>
      </p:sp>
      <p:grpSp>
        <p:nvGrpSpPr>
          <p:cNvPr id="460" name="Group 4"/>
          <p:cNvGrpSpPr/>
          <p:nvPr/>
        </p:nvGrpSpPr>
        <p:grpSpPr>
          <a:xfrm>
            <a:off x="750240" y="1892160"/>
            <a:ext cx="1117440" cy="1072080"/>
            <a:chOff x="750240" y="1892160"/>
            <a:chExt cx="1117440" cy="1072080"/>
          </a:xfrm>
        </p:grpSpPr>
        <p:sp>
          <p:nvSpPr>
            <p:cNvPr id="461" name="CustomShape 5"/>
            <p:cNvSpPr/>
            <p:nvPr/>
          </p:nvSpPr>
          <p:spPr>
            <a:xfrm>
              <a:off x="750240" y="1892160"/>
              <a:ext cx="1117440" cy="1072080"/>
            </a:xfrm>
            <a:custGeom>
              <a:avLst/>
              <a:gdLst/>
              <a:ahLst/>
              <a:rect l="l" t="t" r="r" b="b"/>
              <a:pathLst>
                <a:path w="1451" h="1270">
                  <a:moveTo>
                    <a:pt x="45" y="1270"/>
                  </a:moveTo>
                  <a:lnTo>
                    <a:pt x="1451" y="1270"/>
                  </a:lnTo>
                  <a:lnTo>
                    <a:pt x="862" y="681"/>
                  </a:lnTo>
                  <a:lnTo>
                    <a:pt x="363" y="0"/>
                  </a:lnTo>
                  <a:lnTo>
                    <a:pt x="0" y="0"/>
                  </a:lnTo>
                  <a:lnTo>
                    <a:pt x="0" y="1270"/>
                  </a:lnTo>
                </a:path>
              </a:pathLst>
            </a:custGeom>
            <a:solidFill>
              <a:srgbClr val="ffff9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2" name="CustomShape 6"/>
            <p:cNvSpPr/>
            <p:nvPr/>
          </p:nvSpPr>
          <p:spPr>
            <a:xfrm>
              <a:off x="959760" y="2428560"/>
              <a:ext cx="454320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>
                <a:lnSpc>
                  <a:spcPct val="100000"/>
                </a:lnSpc>
              </a:pPr>
              <a:r>
                <a:rPr b="0" lang="en-US" sz="1000" spc="-1" strike="noStrike">
                  <a:solidFill>
                    <a:srgbClr val="000000"/>
                  </a:solidFill>
                  <a:latin typeface="Arial"/>
                </a:rPr>
                <a:t>Konsu-menten-rente</a:t>
              </a:r>
              <a:endParaRPr b="0" lang="en-US" sz="1000" spc="-1" strike="noStrike">
                <a:latin typeface="Arial"/>
              </a:endParaRPr>
            </a:p>
          </p:txBody>
        </p:sp>
      </p:grpSp>
      <p:grpSp>
        <p:nvGrpSpPr>
          <p:cNvPr id="463" name="Group 7"/>
          <p:cNvGrpSpPr/>
          <p:nvPr/>
        </p:nvGrpSpPr>
        <p:grpSpPr>
          <a:xfrm>
            <a:off x="750240" y="2964960"/>
            <a:ext cx="1082880" cy="881280"/>
            <a:chOff x="750240" y="2964960"/>
            <a:chExt cx="1082880" cy="881280"/>
          </a:xfrm>
        </p:grpSpPr>
        <p:sp>
          <p:nvSpPr>
            <p:cNvPr id="464" name="CustomShape 8"/>
            <p:cNvSpPr/>
            <p:nvPr/>
          </p:nvSpPr>
          <p:spPr>
            <a:xfrm>
              <a:off x="750240" y="2964960"/>
              <a:ext cx="1082880" cy="881280"/>
            </a:xfrm>
            <a:custGeom>
              <a:avLst/>
              <a:gdLst/>
              <a:ahLst/>
              <a:rect l="l" t="t" r="r" b="b"/>
              <a:pathLst>
                <a:path w="1406" h="1044">
                  <a:moveTo>
                    <a:pt x="0" y="0"/>
                  </a:moveTo>
                  <a:lnTo>
                    <a:pt x="1406" y="0"/>
                  </a:lnTo>
                  <a:lnTo>
                    <a:pt x="1134" y="273"/>
                  </a:lnTo>
                  <a:lnTo>
                    <a:pt x="862" y="545"/>
                  </a:lnTo>
                  <a:lnTo>
                    <a:pt x="363" y="862"/>
                  </a:lnTo>
                  <a:lnTo>
                    <a:pt x="0" y="10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ffb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5" name="CustomShape 9"/>
            <p:cNvSpPr/>
            <p:nvPr/>
          </p:nvSpPr>
          <p:spPr>
            <a:xfrm>
              <a:off x="959760" y="3041640"/>
              <a:ext cx="454320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>
                <a:lnSpc>
                  <a:spcPct val="100000"/>
                </a:lnSpc>
              </a:pPr>
              <a:r>
                <a:rPr b="0" lang="en-US" sz="1000" spc="-1" strike="noStrike">
                  <a:solidFill>
                    <a:srgbClr val="000000"/>
                  </a:solidFill>
                  <a:latin typeface="Arial"/>
                </a:rPr>
                <a:t>Produ-zenten-rente</a:t>
              </a:r>
              <a:endParaRPr b="0" lang="en-US" sz="1000" spc="-1" strike="noStrike">
                <a:latin typeface="Arial"/>
              </a:endParaRPr>
            </a:p>
          </p:txBody>
        </p:sp>
      </p:grpSp>
      <p:sp>
        <p:nvSpPr>
          <p:cNvPr id="466" name="CustomShape 10"/>
          <p:cNvSpPr/>
          <p:nvPr/>
        </p:nvSpPr>
        <p:spPr>
          <a:xfrm>
            <a:off x="980640" y="1806840"/>
            <a:ext cx="1581840" cy="1785600"/>
          </a:xfrm>
          <a:custGeom>
            <a:avLst/>
            <a:gdLst/>
            <a:ahLst/>
            <a:rect l="l" t="t" r="r" b="b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67" name="Line 11"/>
          <p:cNvSpPr/>
          <p:nvPr/>
        </p:nvSpPr>
        <p:spPr>
          <a:xfrm>
            <a:off x="1873440" y="2952720"/>
            <a:ext cx="720" cy="15120"/>
          </a:xfrm>
          <a:prstGeom prst="line">
            <a:avLst/>
          </a:prstGeom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68" name="CustomShape 12"/>
          <p:cNvSpPr/>
          <p:nvPr/>
        </p:nvSpPr>
        <p:spPr>
          <a:xfrm>
            <a:off x="1893600" y="2958120"/>
            <a:ext cx="360" cy="2160"/>
          </a:xfrm>
          <a:custGeom>
            <a:avLst/>
            <a:gdLst/>
            <a:ahLst/>
            <a:rect l="l" t="t" r="r" b="b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69" name="Line 13"/>
          <p:cNvSpPr/>
          <p:nvPr/>
        </p:nvSpPr>
        <p:spPr>
          <a:xfrm flipV="1">
            <a:off x="754560" y="4047840"/>
            <a:ext cx="1896120" cy="20520"/>
          </a:xfrm>
          <a:prstGeom prst="line">
            <a:avLst/>
          </a:prstGeom>
          <a:ln w="381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70" name="Line 14"/>
          <p:cNvSpPr/>
          <p:nvPr/>
        </p:nvSpPr>
        <p:spPr>
          <a:xfrm flipV="1">
            <a:off x="754560" y="1879560"/>
            <a:ext cx="360" cy="2188800"/>
          </a:xfrm>
          <a:prstGeom prst="line">
            <a:avLst/>
          </a:prstGeom>
          <a:ln w="381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71" name="Group 15"/>
          <p:cNvGrpSpPr/>
          <p:nvPr/>
        </p:nvGrpSpPr>
        <p:grpSpPr>
          <a:xfrm>
            <a:off x="743040" y="2045880"/>
            <a:ext cx="1778760" cy="1808640"/>
            <a:chOff x="743040" y="2045880"/>
            <a:chExt cx="1778760" cy="1808640"/>
          </a:xfrm>
        </p:grpSpPr>
        <p:sp>
          <p:nvSpPr>
            <p:cNvPr id="472" name="CustomShape 16"/>
            <p:cNvSpPr/>
            <p:nvPr/>
          </p:nvSpPr>
          <p:spPr>
            <a:xfrm>
              <a:off x="758880" y="2045880"/>
              <a:ext cx="1762920" cy="1808640"/>
            </a:xfrm>
            <a:custGeom>
              <a:avLst/>
              <a:gdLst/>
              <a:ahLst/>
              <a:rect l="l" t="t" r="r" b="b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60">
              <a:solidFill>
                <a:schemeClr val="tx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3" name="CustomShape 17"/>
            <p:cNvSpPr/>
            <p:nvPr/>
          </p:nvSpPr>
          <p:spPr>
            <a:xfrm>
              <a:off x="1852560" y="2930040"/>
              <a:ext cx="40320" cy="44280"/>
            </a:xfrm>
            <a:custGeom>
              <a:avLst/>
              <a:gdLst/>
              <a:ahLst/>
              <a:rect l="l" t="t" r="r" b="b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98" y="27"/>
                  </a:lnTo>
                  <a:lnTo>
                    <a:pt x="89" y="14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4"/>
                  </a:lnTo>
                  <a:lnTo>
                    <a:pt x="7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7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98"/>
                  </a:lnTo>
                  <a:lnTo>
                    <a:pt x="38" y="104"/>
                  </a:lnTo>
                  <a:lnTo>
                    <a:pt x="53" y="106"/>
                  </a:lnTo>
                  <a:lnTo>
                    <a:pt x="65" y="104"/>
                  </a:lnTo>
                  <a:lnTo>
                    <a:pt x="78" y="98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7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4" name="Line 18"/>
            <p:cNvSpPr/>
            <p:nvPr/>
          </p:nvSpPr>
          <p:spPr>
            <a:xfrm flipH="1">
              <a:off x="743040" y="2959560"/>
              <a:ext cx="1109520" cy="360"/>
            </a:xfrm>
            <a:prstGeom prst="line">
              <a:avLst/>
            </a:prstGeom>
            <a:ln>
              <a:rou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/>
          </p:style>
        </p:sp>
      </p:grpSp>
      <p:sp>
        <p:nvSpPr>
          <p:cNvPr id="475" name="Line 19"/>
          <p:cNvSpPr/>
          <p:nvPr/>
        </p:nvSpPr>
        <p:spPr>
          <a:xfrm>
            <a:off x="7474680" y="3038040"/>
            <a:ext cx="720" cy="15120"/>
          </a:xfrm>
          <a:prstGeom prst="line">
            <a:avLst/>
          </a:prstGeom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6" name="CustomShape 20"/>
          <p:cNvSpPr/>
          <p:nvPr/>
        </p:nvSpPr>
        <p:spPr>
          <a:xfrm>
            <a:off x="7494840" y="3043440"/>
            <a:ext cx="360" cy="2160"/>
          </a:xfrm>
          <a:custGeom>
            <a:avLst/>
            <a:gdLst/>
            <a:ahLst/>
            <a:rect l="l" t="t" r="r" b="b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7" name="Line 21"/>
          <p:cNvSpPr/>
          <p:nvPr/>
        </p:nvSpPr>
        <p:spPr>
          <a:xfrm>
            <a:off x="6356160" y="4153680"/>
            <a:ext cx="1996560" cy="360"/>
          </a:xfrm>
          <a:prstGeom prst="line">
            <a:avLst/>
          </a:prstGeom>
          <a:ln w="381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78" name="Line 22"/>
          <p:cNvSpPr/>
          <p:nvPr/>
        </p:nvSpPr>
        <p:spPr>
          <a:xfrm flipV="1">
            <a:off x="6356160" y="1964880"/>
            <a:ext cx="360" cy="2188800"/>
          </a:xfrm>
          <a:prstGeom prst="line">
            <a:avLst/>
          </a:prstGeom>
          <a:ln w="381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79" name="CustomShape 23"/>
          <p:cNvSpPr/>
          <p:nvPr/>
        </p:nvSpPr>
        <p:spPr>
          <a:xfrm>
            <a:off x="6360120" y="2131200"/>
            <a:ext cx="1762920" cy="1808640"/>
          </a:xfrm>
          <a:custGeom>
            <a:avLst/>
            <a:gdLst/>
            <a:ahLst/>
            <a:rect l="l" t="t" r="r" b="b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0" name="CustomShape 24"/>
          <p:cNvSpPr/>
          <p:nvPr/>
        </p:nvSpPr>
        <p:spPr>
          <a:xfrm>
            <a:off x="3678120" y="1809720"/>
            <a:ext cx="1581840" cy="1785600"/>
          </a:xfrm>
          <a:custGeom>
            <a:avLst/>
            <a:gdLst/>
            <a:ahLst/>
            <a:rect l="l" t="t" r="r" b="b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1" name="Line 25"/>
          <p:cNvSpPr/>
          <p:nvPr/>
        </p:nvSpPr>
        <p:spPr>
          <a:xfrm>
            <a:off x="4570920" y="2955240"/>
            <a:ext cx="720" cy="15480"/>
          </a:xfrm>
          <a:prstGeom prst="line">
            <a:avLst/>
          </a:prstGeom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2" name="CustomShape 26"/>
          <p:cNvSpPr/>
          <p:nvPr/>
        </p:nvSpPr>
        <p:spPr>
          <a:xfrm>
            <a:off x="4591080" y="2960640"/>
            <a:ext cx="360" cy="2160"/>
          </a:xfrm>
          <a:custGeom>
            <a:avLst/>
            <a:gdLst/>
            <a:ahLst/>
            <a:rect l="l" t="t" r="r" b="b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3" name="Line 27"/>
          <p:cNvSpPr/>
          <p:nvPr/>
        </p:nvSpPr>
        <p:spPr>
          <a:xfrm>
            <a:off x="3452400" y="4070880"/>
            <a:ext cx="1913400" cy="360"/>
          </a:xfrm>
          <a:prstGeom prst="line">
            <a:avLst/>
          </a:prstGeom>
          <a:ln w="381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84" name="Line 28"/>
          <p:cNvSpPr/>
          <p:nvPr/>
        </p:nvSpPr>
        <p:spPr>
          <a:xfrm flipV="1">
            <a:off x="3452400" y="1882080"/>
            <a:ext cx="360" cy="2188800"/>
          </a:xfrm>
          <a:prstGeom prst="line">
            <a:avLst/>
          </a:prstGeom>
          <a:ln w="381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85" name="CustomShape 29"/>
          <p:cNvSpPr/>
          <p:nvPr/>
        </p:nvSpPr>
        <p:spPr>
          <a:xfrm>
            <a:off x="1869840" y="2948760"/>
            <a:ext cx="360" cy="1099080"/>
          </a:xfrm>
          <a:custGeom>
            <a:avLst/>
            <a:gdLst/>
            <a:ahLst/>
            <a:rect l="l" t="t" r="r" b="b"/>
            <a:pathLst>
              <a:path w="0" h="1099335">
                <a:moveTo>
                  <a:pt x="0" y="0"/>
                </a:moveTo>
                <a:lnTo>
                  <a:pt x="0" y="1099335"/>
                </a:lnTo>
                <a:lnTo>
                  <a:pt x="0" y="1099335"/>
                </a:lnTo>
              </a:path>
            </a:pathLst>
          </a:custGeom>
          <a:noFill/>
          <a:ln w="9360">
            <a:solidFill>
              <a:schemeClr val="dk1"/>
            </a:solidFill>
            <a:custDash>
              <a:ds d="500000" sp="4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6" name="CustomShape 30"/>
          <p:cNvSpPr/>
          <p:nvPr/>
        </p:nvSpPr>
        <p:spPr>
          <a:xfrm>
            <a:off x="7474680" y="3035880"/>
            <a:ext cx="360" cy="1099080"/>
          </a:xfrm>
          <a:custGeom>
            <a:avLst/>
            <a:gdLst/>
            <a:ahLst/>
            <a:rect l="l" t="t" r="r" b="b"/>
            <a:pathLst>
              <a:path w="0" h="1099335">
                <a:moveTo>
                  <a:pt x="0" y="0"/>
                </a:moveTo>
                <a:lnTo>
                  <a:pt x="0" y="1099335"/>
                </a:lnTo>
                <a:lnTo>
                  <a:pt x="0" y="1099335"/>
                </a:lnTo>
              </a:path>
            </a:pathLst>
          </a:custGeom>
          <a:noFill/>
          <a:ln w="9360">
            <a:solidFill>
              <a:schemeClr val="dk1"/>
            </a:solidFill>
            <a:custDash>
              <a:ds d="500000" sp="4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7" name="CustomShape 31"/>
          <p:cNvSpPr/>
          <p:nvPr/>
        </p:nvSpPr>
        <p:spPr>
          <a:xfrm flipH="1">
            <a:off x="4491360" y="2963160"/>
            <a:ext cx="45360" cy="1099080"/>
          </a:xfrm>
          <a:custGeom>
            <a:avLst/>
            <a:gdLst/>
            <a:ahLst/>
            <a:rect l="l" t="t" r="r" b="b"/>
            <a:pathLst>
              <a:path w="0" h="1099335">
                <a:moveTo>
                  <a:pt x="0" y="0"/>
                </a:moveTo>
                <a:lnTo>
                  <a:pt x="0" y="1099335"/>
                </a:lnTo>
                <a:lnTo>
                  <a:pt x="0" y="1099335"/>
                </a:lnTo>
              </a:path>
            </a:pathLst>
          </a:custGeom>
          <a:noFill/>
          <a:ln w="9360">
            <a:solidFill>
              <a:schemeClr val="dk1"/>
            </a:solidFill>
            <a:custDash>
              <a:ds d="500000" sp="4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8" name="CustomShape 32"/>
          <p:cNvSpPr/>
          <p:nvPr/>
        </p:nvSpPr>
        <p:spPr>
          <a:xfrm>
            <a:off x="959760" y="4540680"/>
            <a:ext cx="77958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c00000"/>
                </a:solidFill>
                <a:latin typeface="Arial"/>
              </a:rPr>
              <a:t>Wohlfahrt            =               Nutzen                   -               Kosten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68" dur="indefinite" restart="never" nodeType="tmRoot">
          <p:childTnLst>
            <p:seq>
              <p:cTn id="69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TextShape 1"/>
          <p:cNvSpPr txBox="1"/>
          <p:nvPr/>
        </p:nvSpPr>
        <p:spPr>
          <a:xfrm>
            <a:off x="1705680" y="380880"/>
            <a:ext cx="6904800" cy="88848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b"/>
          <a:p>
            <a:pPr algn="r">
              <a:lnSpc>
                <a:spcPct val="100000"/>
              </a:lnSpc>
            </a:pP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P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r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e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i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s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b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i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l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d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u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n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g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 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a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l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s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 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G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l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e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i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c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h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g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e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w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i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c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h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t</a:t>
            </a:r>
            <a:endParaRPr b="0" lang="en-US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490" name="CustomShape 2"/>
          <p:cNvSpPr/>
          <p:nvPr/>
        </p:nvSpPr>
        <p:spPr>
          <a:xfrm>
            <a:off x="7170480" y="7569360"/>
            <a:ext cx="13608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i="1" lang="en-US" sz="19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1" lang="en-US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r>
              <a:rPr b="1" i="1" lang="en-US" sz="1900" spc="-1" strike="noStrike">
                <a:solidFill>
                  <a:srgbClr val="000000"/>
                </a:solidFill>
                <a:latin typeface="Arial"/>
              </a:rPr>
              <a:t>*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491" name="CustomShape 3"/>
          <p:cNvSpPr/>
          <p:nvPr/>
        </p:nvSpPr>
        <p:spPr>
          <a:xfrm>
            <a:off x="900360" y="1632600"/>
            <a:ext cx="7795800" cy="228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Oft wird die Preisbildung als </a:t>
            </a:r>
            <a:r>
              <a:rPr b="1" lang="en-US" sz="1800" spc="-1" strike="noStrike">
                <a:solidFill>
                  <a:srgbClr val="c00000"/>
                </a:solidFill>
                <a:latin typeface="Arial"/>
              </a:rPr>
              <a:t>„Gleichgewicht“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bezeichnet, weil die „Kräfte“ (Angebot und Nachfrage) gleich sind.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Ein stabiles Gleichgewicht wird in der Physik als „Zustand, der stabil gegenüber Störungen ist,“ definiert.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In der Wirtschaftswissenschaften: „Marktakteure haben keine Veranlassung, ihr Marktverhalten zu ändern, weil sie sich optimal an die relevanten Marktdaten angepasst haben“.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  <p:pic>
        <p:nvPicPr>
          <p:cNvPr id="492" name="Picture 1" descr=""/>
          <p:cNvPicPr/>
          <p:nvPr/>
        </p:nvPicPr>
        <p:blipFill>
          <a:blip r:embed="rId1"/>
          <a:stretch/>
        </p:blipFill>
        <p:spPr>
          <a:xfrm>
            <a:off x="5926680" y="3790080"/>
            <a:ext cx="2265480" cy="2265480"/>
          </a:xfrm>
          <a:prstGeom prst="rect">
            <a:avLst/>
          </a:prstGeom>
          <a:ln>
            <a:noFill/>
          </a:ln>
        </p:spPr>
      </p:pic>
      <p:pic>
        <p:nvPicPr>
          <p:cNvPr id="493" name="Picture 2" descr=""/>
          <p:cNvPicPr/>
          <p:nvPr/>
        </p:nvPicPr>
        <p:blipFill>
          <a:blip r:embed="rId2"/>
          <a:stretch/>
        </p:blipFill>
        <p:spPr>
          <a:xfrm>
            <a:off x="1212480" y="3790080"/>
            <a:ext cx="3113640" cy="2311200"/>
          </a:xfrm>
          <a:prstGeom prst="rect">
            <a:avLst/>
          </a:prstGeom>
          <a:ln>
            <a:noFill/>
          </a:ln>
        </p:spPr>
      </p:pic>
      <p:sp>
        <p:nvSpPr>
          <p:cNvPr id="494" name="CustomShape 4"/>
          <p:cNvSpPr/>
          <p:nvPr/>
        </p:nvSpPr>
        <p:spPr>
          <a:xfrm>
            <a:off x="1212480" y="6090120"/>
            <a:ext cx="38217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in der Mitte: stabiles Gleichgewicht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95" name="CustomShape 5"/>
          <p:cNvSpPr/>
          <p:nvPr/>
        </p:nvSpPr>
        <p:spPr>
          <a:xfrm>
            <a:off x="5690880" y="6090120"/>
            <a:ext cx="38217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instabiles Gleichgewicht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70" dur="indefinite" restart="never" nodeType="tmRoot">
          <p:childTnLst>
            <p:seq>
              <p:cTn id="71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CustomShape 1"/>
          <p:cNvSpPr/>
          <p:nvPr/>
        </p:nvSpPr>
        <p:spPr>
          <a:xfrm>
            <a:off x="4892040" y="1478520"/>
            <a:ext cx="1271880" cy="4312080"/>
          </a:xfrm>
          <a:custGeom>
            <a:avLst/>
            <a:gdLst/>
            <a:ahLst/>
            <a:rect l="l" t="t" r="r" b="b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97" name="TextShape 2"/>
          <p:cNvSpPr txBox="1"/>
          <p:nvPr/>
        </p:nvSpPr>
        <p:spPr>
          <a:xfrm>
            <a:off x="1908000" y="380880"/>
            <a:ext cx="6702120" cy="88848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b"/>
          <a:p>
            <a:pPr algn="r">
              <a:lnSpc>
                <a:spcPct val="100000"/>
              </a:lnSpc>
            </a:pP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Beispiele: Salz, Wasser, Mehl, usw.</a:t>
            </a:r>
            <a:endParaRPr b="0" lang="en-US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498" name="CustomShape 3"/>
          <p:cNvSpPr/>
          <p:nvPr/>
        </p:nvSpPr>
        <p:spPr>
          <a:xfrm>
            <a:off x="1333440" y="1844640"/>
            <a:ext cx="780840" cy="27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Preis 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</a:rPr>
              <a:t>p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99" name="CustomShape 4"/>
          <p:cNvSpPr/>
          <p:nvPr/>
        </p:nvSpPr>
        <p:spPr>
          <a:xfrm>
            <a:off x="7238880" y="6019920"/>
            <a:ext cx="939600" cy="27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Menge 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</a:rPr>
              <a:t>Q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00" name="Line 5"/>
          <p:cNvSpPr/>
          <p:nvPr/>
        </p:nvSpPr>
        <p:spPr>
          <a:xfrm>
            <a:off x="2133360" y="5790960"/>
            <a:ext cx="6172200" cy="360"/>
          </a:xfrm>
          <a:prstGeom prst="line">
            <a:avLst/>
          </a:prstGeom>
          <a:ln w="381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01" name="Line 6"/>
          <p:cNvSpPr/>
          <p:nvPr/>
        </p:nvSpPr>
        <p:spPr>
          <a:xfrm flipV="1">
            <a:off x="2133360" y="1676160"/>
            <a:ext cx="360" cy="4114800"/>
          </a:xfrm>
          <a:prstGeom prst="line">
            <a:avLst/>
          </a:prstGeom>
          <a:ln w="381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02" name="CustomShape 7"/>
          <p:cNvSpPr/>
          <p:nvPr/>
        </p:nvSpPr>
        <p:spPr>
          <a:xfrm>
            <a:off x="2141640" y="4897440"/>
            <a:ext cx="6163920" cy="491760"/>
          </a:xfrm>
          <a:custGeom>
            <a:avLst/>
            <a:gdLst/>
            <a:ahLst/>
            <a:rect l="l" t="t" r="r" b="b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03" name="Line 8"/>
          <p:cNvSpPr/>
          <p:nvPr/>
        </p:nvSpPr>
        <p:spPr>
          <a:xfrm>
            <a:off x="5888520" y="5148000"/>
            <a:ext cx="360" cy="642960"/>
          </a:xfrm>
          <a:prstGeom prst="line">
            <a:avLst/>
          </a:prstGeom>
          <a:ln cap="rnd" w="9360">
            <a:solidFill>
              <a:schemeClr val="tx1"/>
            </a:solidFill>
            <a:custDash>
              <a:ds d="100000" sp="1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04" name="CustomShape 9"/>
          <p:cNvSpPr/>
          <p:nvPr/>
        </p:nvSpPr>
        <p:spPr>
          <a:xfrm>
            <a:off x="5797800" y="5999760"/>
            <a:ext cx="359280" cy="32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19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1" lang="en-US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r>
              <a:rPr b="1" i="1" lang="en-US" sz="1900" spc="-1" strike="noStrike">
                <a:solidFill>
                  <a:srgbClr val="000000"/>
                </a:solidFill>
                <a:latin typeface="Arial"/>
              </a:rPr>
              <a:t>*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505" name="CustomShape 10"/>
          <p:cNvSpPr/>
          <p:nvPr/>
        </p:nvSpPr>
        <p:spPr>
          <a:xfrm>
            <a:off x="351720" y="4897440"/>
            <a:ext cx="1605960" cy="32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900" spc="-1" strike="noStrike">
                <a:solidFill>
                  <a:srgbClr val="c00000"/>
                </a:solidFill>
                <a:latin typeface="Arial"/>
              </a:rPr>
              <a:t>Marktpreis</a:t>
            </a:r>
            <a:r>
              <a:rPr b="1" i="1" lang="en-US" sz="1900" spc="-1" strike="noStrike">
                <a:solidFill>
                  <a:srgbClr val="c00000"/>
                </a:solidFill>
                <a:latin typeface="Arial"/>
              </a:rPr>
              <a:t> p</a:t>
            </a:r>
            <a:r>
              <a:rPr b="1" lang="en-US" sz="1900" spc="-1" strike="noStrike" baseline="-25000">
                <a:solidFill>
                  <a:srgbClr val="c00000"/>
                </a:solidFill>
                <a:latin typeface="Arial"/>
              </a:rPr>
              <a:t>0</a:t>
            </a:r>
            <a:r>
              <a:rPr b="1" i="1" lang="en-US" sz="1900" spc="-1" strike="noStrike">
                <a:solidFill>
                  <a:srgbClr val="c00000"/>
                </a:solidFill>
                <a:latin typeface="Arial"/>
              </a:rPr>
              <a:t>*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506" name="Line 11"/>
          <p:cNvSpPr/>
          <p:nvPr/>
        </p:nvSpPr>
        <p:spPr>
          <a:xfrm flipH="1">
            <a:off x="2133360" y="5148000"/>
            <a:ext cx="3755160" cy="12600"/>
          </a:xfrm>
          <a:prstGeom prst="line">
            <a:avLst/>
          </a:prstGeom>
          <a:ln>
            <a:rou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/>
        </p:style>
      </p:sp>
      <p:sp>
        <p:nvSpPr>
          <p:cNvPr id="507" name="CustomShape 12"/>
          <p:cNvSpPr/>
          <p:nvPr/>
        </p:nvSpPr>
        <p:spPr>
          <a:xfrm>
            <a:off x="6428160" y="4537080"/>
            <a:ext cx="2561400" cy="48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Inverse Angebotsfunktion</a:t>
            </a:r>
            <a:br/>
            <a:endParaRPr b="0" lang="en-US" sz="1800" spc="-1" strike="noStrike">
              <a:latin typeface="Arial"/>
            </a:endParaRPr>
          </a:p>
        </p:txBody>
      </p:sp>
      <p:sp>
        <p:nvSpPr>
          <p:cNvPr id="508" name="CustomShape 13"/>
          <p:cNvSpPr/>
          <p:nvPr/>
        </p:nvSpPr>
        <p:spPr>
          <a:xfrm>
            <a:off x="5132880" y="1498680"/>
            <a:ext cx="2663640" cy="48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Inverse Nachfragefunktion</a:t>
            </a:r>
            <a:br/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72" dur="indefinite" restart="never" nodeType="tmRoot">
          <p:childTnLst>
            <p:seq>
              <p:cTn id="73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Shape 1"/>
          <p:cNvSpPr txBox="1"/>
          <p:nvPr/>
        </p:nvSpPr>
        <p:spPr>
          <a:xfrm>
            <a:off x="1908000" y="380880"/>
            <a:ext cx="6767280" cy="96012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b"/>
          <a:p>
            <a:pPr algn="r">
              <a:lnSpc>
                <a:spcPct val="100000"/>
              </a:lnSpc>
            </a:pP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O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r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g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a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n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i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s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a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t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o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r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i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s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c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h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e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s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: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 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P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r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ü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f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u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n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g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e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n</a:t>
            </a:r>
            <a:endParaRPr b="0" lang="en-US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12" name="TextShape 2"/>
          <p:cNvSpPr txBox="1"/>
          <p:nvPr/>
        </p:nvSpPr>
        <p:spPr>
          <a:xfrm>
            <a:off x="988560" y="1642320"/>
            <a:ext cx="7810920" cy="411444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Hausaufgaben: 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Pro Semester 4 Hausaufgaben (insgesamt 116 Punkte zu erreichen) 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pPr lvl="2" marL="1143000" indent="-22824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HA-1: 22 Punkte 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pPr lvl="2" marL="1143000" indent="-22824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HA-2: 33 Punkte 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pPr lvl="2" marL="1143000" indent="-22824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HA-3: 36 Punkte 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pPr lvl="2" marL="1143000" indent="-22824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HA-4: 25 Punkte 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HA-Kriterium: 50% der Gesamtpunkte sind für die Zulassung zur Klausur erforderlich (mind. 58 Punkte) 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Die erreichten Punkte zählen nicht zur Modulnote 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Bearbeitung erfordert Eintragung in die ISIS-Datenbank 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E-Klausur: 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90-minütige online Klausur via ISIS 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CustomShape 1"/>
          <p:cNvSpPr/>
          <p:nvPr/>
        </p:nvSpPr>
        <p:spPr>
          <a:xfrm>
            <a:off x="2153160" y="1844640"/>
            <a:ext cx="5820120" cy="3946320"/>
          </a:xfrm>
          <a:custGeom>
            <a:avLst/>
            <a:gdLst/>
            <a:ahLst/>
            <a:rect l="l" t="t" r="r" b="b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10" name="TextShape 2"/>
          <p:cNvSpPr txBox="1"/>
          <p:nvPr/>
        </p:nvSpPr>
        <p:spPr>
          <a:xfrm>
            <a:off x="1908000" y="380880"/>
            <a:ext cx="6702120" cy="88848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b"/>
          <a:p>
            <a:pPr algn="r">
              <a:lnSpc>
                <a:spcPct val="100000"/>
              </a:lnSpc>
            </a:pP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Beispiele: Saphiren, 100 qm Wohnungen in Berlin-Mitte, usw.</a:t>
            </a:r>
            <a:endParaRPr b="0" lang="en-US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511" name="CustomShape 3"/>
          <p:cNvSpPr/>
          <p:nvPr/>
        </p:nvSpPr>
        <p:spPr>
          <a:xfrm>
            <a:off x="1333440" y="1844640"/>
            <a:ext cx="780840" cy="27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Preis 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</a:rPr>
              <a:t>p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12" name="CustomShape 4"/>
          <p:cNvSpPr/>
          <p:nvPr/>
        </p:nvSpPr>
        <p:spPr>
          <a:xfrm>
            <a:off x="7238880" y="6019920"/>
            <a:ext cx="939600" cy="27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Menge 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</a:rPr>
              <a:t>Q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13" name="Line 5"/>
          <p:cNvSpPr/>
          <p:nvPr/>
        </p:nvSpPr>
        <p:spPr>
          <a:xfrm>
            <a:off x="2133360" y="5790960"/>
            <a:ext cx="6172200" cy="360"/>
          </a:xfrm>
          <a:prstGeom prst="line">
            <a:avLst/>
          </a:prstGeom>
          <a:ln w="381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14" name="Line 6"/>
          <p:cNvSpPr/>
          <p:nvPr/>
        </p:nvSpPr>
        <p:spPr>
          <a:xfrm flipV="1">
            <a:off x="2133360" y="1676160"/>
            <a:ext cx="360" cy="4114800"/>
          </a:xfrm>
          <a:prstGeom prst="line">
            <a:avLst/>
          </a:prstGeom>
          <a:ln w="381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15" name="CustomShape 7"/>
          <p:cNvSpPr/>
          <p:nvPr/>
        </p:nvSpPr>
        <p:spPr>
          <a:xfrm>
            <a:off x="2152800" y="1472040"/>
            <a:ext cx="1010880" cy="2450160"/>
          </a:xfrm>
          <a:custGeom>
            <a:avLst/>
            <a:gdLst/>
            <a:ahLst/>
            <a:rect l="l" t="t" r="r" b="b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16" name="Line 8"/>
          <p:cNvSpPr/>
          <p:nvPr/>
        </p:nvSpPr>
        <p:spPr>
          <a:xfrm>
            <a:off x="2853360" y="2520720"/>
            <a:ext cx="19800" cy="3270240"/>
          </a:xfrm>
          <a:prstGeom prst="line">
            <a:avLst/>
          </a:prstGeom>
          <a:ln cap="rnd" w="9360">
            <a:solidFill>
              <a:schemeClr val="tx1"/>
            </a:solidFill>
            <a:custDash>
              <a:ds d="100000" sp="1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17" name="CustomShape 9"/>
          <p:cNvSpPr/>
          <p:nvPr/>
        </p:nvSpPr>
        <p:spPr>
          <a:xfrm>
            <a:off x="2797200" y="5922000"/>
            <a:ext cx="359280" cy="32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19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1" lang="en-US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r>
              <a:rPr b="1" i="1" lang="en-US" sz="1900" spc="-1" strike="noStrike">
                <a:solidFill>
                  <a:srgbClr val="000000"/>
                </a:solidFill>
                <a:latin typeface="Arial"/>
              </a:rPr>
              <a:t>*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518" name="CustomShape 10"/>
          <p:cNvSpPr/>
          <p:nvPr/>
        </p:nvSpPr>
        <p:spPr>
          <a:xfrm>
            <a:off x="404280" y="2374920"/>
            <a:ext cx="1605960" cy="32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900" spc="-1" strike="noStrike">
                <a:solidFill>
                  <a:srgbClr val="c00000"/>
                </a:solidFill>
                <a:latin typeface="Arial"/>
              </a:rPr>
              <a:t>Marktpreis</a:t>
            </a:r>
            <a:r>
              <a:rPr b="1" i="1" lang="en-US" sz="1900" spc="-1" strike="noStrike">
                <a:solidFill>
                  <a:srgbClr val="c00000"/>
                </a:solidFill>
                <a:latin typeface="Arial"/>
              </a:rPr>
              <a:t> p</a:t>
            </a:r>
            <a:r>
              <a:rPr b="1" lang="en-US" sz="1900" spc="-1" strike="noStrike" baseline="-25000">
                <a:solidFill>
                  <a:srgbClr val="c00000"/>
                </a:solidFill>
                <a:latin typeface="Arial"/>
              </a:rPr>
              <a:t>0</a:t>
            </a:r>
            <a:r>
              <a:rPr b="1" i="1" lang="en-US" sz="1900" spc="-1" strike="noStrike">
                <a:solidFill>
                  <a:srgbClr val="c00000"/>
                </a:solidFill>
                <a:latin typeface="Arial"/>
              </a:rPr>
              <a:t>*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519" name="Line 11"/>
          <p:cNvSpPr/>
          <p:nvPr/>
        </p:nvSpPr>
        <p:spPr>
          <a:xfrm flipH="1" flipV="1">
            <a:off x="2114280" y="2520720"/>
            <a:ext cx="720360" cy="4680"/>
          </a:xfrm>
          <a:prstGeom prst="line">
            <a:avLst/>
          </a:prstGeom>
          <a:ln>
            <a:rou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/>
        </p:style>
      </p:sp>
      <p:sp>
        <p:nvSpPr>
          <p:cNvPr id="520" name="CustomShape 12"/>
          <p:cNvSpPr/>
          <p:nvPr/>
        </p:nvSpPr>
        <p:spPr>
          <a:xfrm>
            <a:off x="3373920" y="1430280"/>
            <a:ext cx="2561400" cy="48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Inverse Angebotsfunktion</a:t>
            </a:r>
            <a:br/>
            <a:endParaRPr b="0" lang="en-US" sz="1800" spc="-1" strike="noStrike">
              <a:latin typeface="Arial"/>
            </a:endParaRPr>
          </a:p>
        </p:txBody>
      </p:sp>
      <p:sp>
        <p:nvSpPr>
          <p:cNvPr id="521" name="CustomShape 13"/>
          <p:cNvSpPr/>
          <p:nvPr/>
        </p:nvSpPr>
        <p:spPr>
          <a:xfrm>
            <a:off x="5440320" y="4043160"/>
            <a:ext cx="2663640" cy="48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Inverse Nachfragefunktion</a:t>
            </a:r>
            <a:br/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74" dur="indefinite" restart="never" nodeType="tmRoot">
          <p:childTnLst>
            <p:seq>
              <p:cTn id="75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TextShape 1"/>
          <p:cNvSpPr txBox="1"/>
          <p:nvPr/>
        </p:nvSpPr>
        <p:spPr>
          <a:xfrm>
            <a:off x="1908000" y="380880"/>
            <a:ext cx="6767280" cy="65988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b"/>
          <a:p>
            <a:pPr algn="r">
              <a:lnSpc>
                <a:spcPct val="100000"/>
              </a:lnSpc>
            </a:pP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Preisbildung - Stromerzeugung</a:t>
            </a:r>
            <a:endParaRPr b="0" lang="en-US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523" name="Line 2"/>
          <p:cNvSpPr/>
          <p:nvPr/>
        </p:nvSpPr>
        <p:spPr>
          <a:xfrm>
            <a:off x="1379520" y="5272560"/>
            <a:ext cx="6850080" cy="360"/>
          </a:xfrm>
          <a:prstGeom prst="line">
            <a:avLst/>
          </a:prstGeom>
          <a:ln w="25560">
            <a:solidFill>
              <a:schemeClr val="tx1"/>
            </a:solidFill>
            <a:round/>
            <a:tailEnd len="lg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24" name="Line 3"/>
          <p:cNvSpPr/>
          <p:nvPr/>
        </p:nvSpPr>
        <p:spPr>
          <a:xfrm flipV="1">
            <a:off x="1401840" y="1729440"/>
            <a:ext cx="360" cy="3551040"/>
          </a:xfrm>
          <a:prstGeom prst="line">
            <a:avLst/>
          </a:prstGeom>
          <a:ln w="25560">
            <a:solidFill>
              <a:schemeClr val="tx1"/>
            </a:solidFill>
            <a:round/>
            <a:tailEnd len="lg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25" name="CustomShape 4"/>
          <p:cNvSpPr/>
          <p:nvPr/>
        </p:nvSpPr>
        <p:spPr>
          <a:xfrm>
            <a:off x="786240" y="1975680"/>
            <a:ext cx="63000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100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526" name="Line 5"/>
          <p:cNvSpPr/>
          <p:nvPr/>
        </p:nvSpPr>
        <p:spPr>
          <a:xfrm flipH="1">
            <a:off x="1320840" y="2142000"/>
            <a:ext cx="82440" cy="3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27" name="CustomShape 6"/>
          <p:cNvSpPr/>
          <p:nvPr/>
        </p:nvSpPr>
        <p:spPr>
          <a:xfrm>
            <a:off x="914760" y="2597760"/>
            <a:ext cx="44028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80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528" name="Line 7"/>
          <p:cNvSpPr/>
          <p:nvPr/>
        </p:nvSpPr>
        <p:spPr>
          <a:xfrm flipH="1">
            <a:off x="1317600" y="2765880"/>
            <a:ext cx="81000" cy="3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29" name="CustomShape 8"/>
          <p:cNvSpPr/>
          <p:nvPr/>
        </p:nvSpPr>
        <p:spPr>
          <a:xfrm>
            <a:off x="913320" y="3221640"/>
            <a:ext cx="44028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60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530" name="Line 9"/>
          <p:cNvSpPr/>
          <p:nvPr/>
        </p:nvSpPr>
        <p:spPr>
          <a:xfrm flipH="1">
            <a:off x="1317600" y="3389760"/>
            <a:ext cx="81000" cy="3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31" name="CustomShape 10"/>
          <p:cNvSpPr/>
          <p:nvPr/>
        </p:nvSpPr>
        <p:spPr>
          <a:xfrm>
            <a:off x="919800" y="3848760"/>
            <a:ext cx="44028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40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532" name="Line 11"/>
          <p:cNvSpPr/>
          <p:nvPr/>
        </p:nvSpPr>
        <p:spPr>
          <a:xfrm flipH="1">
            <a:off x="1324080" y="4016880"/>
            <a:ext cx="81000" cy="3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33" name="CustomShape 12"/>
          <p:cNvSpPr/>
          <p:nvPr/>
        </p:nvSpPr>
        <p:spPr>
          <a:xfrm>
            <a:off x="914760" y="4485240"/>
            <a:ext cx="44028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20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534" name="Line 13"/>
          <p:cNvSpPr/>
          <p:nvPr/>
        </p:nvSpPr>
        <p:spPr>
          <a:xfrm flipH="1">
            <a:off x="1319400" y="4651920"/>
            <a:ext cx="82440" cy="3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35" name="CustomShape 14"/>
          <p:cNvSpPr/>
          <p:nvPr/>
        </p:nvSpPr>
        <p:spPr>
          <a:xfrm>
            <a:off x="984600" y="5104440"/>
            <a:ext cx="36864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0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536" name="Line 15"/>
          <p:cNvSpPr/>
          <p:nvPr/>
        </p:nvSpPr>
        <p:spPr>
          <a:xfrm flipH="1">
            <a:off x="1317600" y="5272560"/>
            <a:ext cx="81000" cy="3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37" name="Line 16"/>
          <p:cNvSpPr/>
          <p:nvPr/>
        </p:nvSpPr>
        <p:spPr>
          <a:xfrm>
            <a:off x="1398600" y="5269320"/>
            <a:ext cx="360" cy="6192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38" name="CustomShape 17"/>
          <p:cNvSpPr/>
          <p:nvPr/>
        </p:nvSpPr>
        <p:spPr>
          <a:xfrm>
            <a:off x="1151280" y="5337720"/>
            <a:ext cx="44028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20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539" name="Line 18"/>
          <p:cNvSpPr/>
          <p:nvPr/>
        </p:nvSpPr>
        <p:spPr>
          <a:xfrm>
            <a:off x="2536920" y="5275800"/>
            <a:ext cx="360" cy="6192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0" name="CustomShape 19"/>
          <p:cNvSpPr/>
          <p:nvPr/>
        </p:nvSpPr>
        <p:spPr>
          <a:xfrm>
            <a:off x="2289600" y="5344200"/>
            <a:ext cx="44028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30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541" name="Line 20"/>
          <p:cNvSpPr/>
          <p:nvPr/>
        </p:nvSpPr>
        <p:spPr>
          <a:xfrm>
            <a:off x="3657600" y="5277240"/>
            <a:ext cx="360" cy="6192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2" name="CustomShape 21"/>
          <p:cNvSpPr/>
          <p:nvPr/>
        </p:nvSpPr>
        <p:spPr>
          <a:xfrm>
            <a:off x="3408840" y="5345640"/>
            <a:ext cx="44028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40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543" name="Line 22"/>
          <p:cNvSpPr/>
          <p:nvPr/>
        </p:nvSpPr>
        <p:spPr>
          <a:xfrm>
            <a:off x="4767480" y="5275800"/>
            <a:ext cx="360" cy="6192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4" name="CustomShape 23"/>
          <p:cNvSpPr/>
          <p:nvPr/>
        </p:nvSpPr>
        <p:spPr>
          <a:xfrm>
            <a:off x="4520160" y="5344200"/>
            <a:ext cx="44028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50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545" name="Line 24"/>
          <p:cNvSpPr/>
          <p:nvPr/>
        </p:nvSpPr>
        <p:spPr>
          <a:xfrm>
            <a:off x="5878440" y="5275800"/>
            <a:ext cx="360" cy="6192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6" name="CustomShape 25"/>
          <p:cNvSpPr/>
          <p:nvPr/>
        </p:nvSpPr>
        <p:spPr>
          <a:xfrm>
            <a:off x="5631480" y="5344200"/>
            <a:ext cx="44028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60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547" name="Line 26"/>
          <p:cNvSpPr/>
          <p:nvPr/>
        </p:nvSpPr>
        <p:spPr>
          <a:xfrm>
            <a:off x="6999480" y="5277240"/>
            <a:ext cx="360" cy="6192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8" name="CustomShape 27"/>
          <p:cNvSpPr/>
          <p:nvPr/>
        </p:nvSpPr>
        <p:spPr>
          <a:xfrm>
            <a:off x="6752160" y="5345640"/>
            <a:ext cx="44028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70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549" name="CustomShape 28"/>
          <p:cNvSpPr/>
          <p:nvPr/>
        </p:nvSpPr>
        <p:spPr>
          <a:xfrm>
            <a:off x="663840" y="1402560"/>
            <a:ext cx="297936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Kosten [Euro/MWh]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550" name="CustomShape 29"/>
          <p:cNvSpPr/>
          <p:nvPr/>
        </p:nvSpPr>
        <p:spPr>
          <a:xfrm>
            <a:off x="1896120" y="5731200"/>
            <a:ext cx="587628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Verfügbare Kapazitäten ohne Wind und PV [1000 MW] 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551" name="CustomShape 30"/>
          <p:cNvSpPr/>
          <p:nvPr/>
        </p:nvSpPr>
        <p:spPr>
          <a:xfrm>
            <a:off x="1414800" y="1521360"/>
            <a:ext cx="6089400" cy="3607920"/>
          </a:xfrm>
          <a:custGeom>
            <a:avLst/>
            <a:gdLst/>
            <a:ahLst/>
            <a:rect l="l" t="t" r="r" b="b"/>
            <a:pathLst>
              <a:path w="4584" h="3502">
                <a:moveTo>
                  <a:pt x="0" y="3502"/>
                </a:moveTo>
                <a:lnTo>
                  <a:pt x="456" y="3482"/>
                </a:lnTo>
                <a:lnTo>
                  <a:pt x="486" y="3460"/>
                </a:lnTo>
                <a:lnTo>
                  <a:pt x="494" y="3406"/>
                </a:lnTo>
                <a:lnTo>
                  <a:pt x="498" y="3358"/>
                </a:lnTo>
                <a:lnTo>
                  <a:pt x="596" y="3308"/>
                </a:lnTo>
                <a:lnTo>
                  <a:pt x="794" y="3302"/>
                </a:lnTo>
                <a:lnTo>
                  <a:pt x="922" y="3292"/>
                </a:lnTo>
                <a:lnTo>
                  <a:pt x="962" y="3248"/>
                </a:lnTo>
                <a:lnTo>
                  <a:pt x="1232" y="3242"/>
                </a:lnTo>
                <a:lnTo>
                  <a:pt x="1274" y="3224"/>
                </a:lnTo>
                <a:lnTo>
                  <a:pt x="1324" y="3226"/>
                </a:lnTo>
                <a:lnTo>
                  <a:pt x="1344" y="3198"/>
                </a:lnTo>
                <a:lnTo>
                  <a:pt x="1342" y="3144"/>
                </a:lnTo>
                <a:lnTo>
                  <a:pt x="1392" y="3108"/>
                </a:lnTo>
                <a:lnTo>
                  <a:pt x="1486" y="3102"/>
                </a:lnTo>
                <a:lnTo>
                  <a:pt x="1496" y="3082"/>
                </a:lnTo>
                <a:lnTo>
                  <a:pt x="1598" y="3058"/>
                </a:lnTo>
                <a:lnTo>
                  <a:pt x="1710" y="3046"/>
                </a:lnTo>
                <a:lnTo>
                  <a:pt x="1716" y="3034"/>
                </a:lnTo>
                <a:lnTo>
                  <a:pt x="2004" y="3028"/>
                </a:lnTo>
                <a:lnTo>
                  <a:pt x="2022" y="3002"/>
                </a:lnTo>
                <a:lnTo>
                  <a:pt x="2082" y="3004"/>
                </a:lnTo>
                <a:lnTo>
                  <a:pt x="2112" y="2998"/>
                </a:lnTo>
                <a:lnTo>
                  <a:pt x="2140" y="2990"/>
                </a:lnTo>
                <a:lnTo>
                  <a:pt x="2194" y="2992"/>
                </a:lnTo>
                <a:lnTo>
                  <a:pt x="2214" y="2972"/>
                </a:lnTo>
                <a:lnTo>
                  <a:pt x="2232" y="2958"/>
                </a:lnTo>
                <a:lnTo>
                  <a:pt x="2284" y="2954"/>
                </a:lnTo>
                <a:lnTo>
                  <a:pt x="2296" y="2934"/>
                </a:lnTo>
                <a:lnTo>
                  <a:pt x="2408" y="2930"/>
                </a:lnTo>
                <a:lnTo>
                  <a:pt x="2416" y="2922"/>
                </a:lnTo>
                <a:lnTo>
                  <a:pt x="2448" y="2924"/>
                </a:lnTo>
                <a:lnTo>
                  <a:pt x="2490" y="2892"/>
                </a:lnTo>
                <a:lnTo>
                  <a:pt x="2670" y="2892"/>
                </a:lnTo>
                <a:lnTo>
                  <a:pt x="2750" y="2858"/>
                </a:lnTo>
                <a:lnTo>
                  <a:pt x="2814" y="2846"/>
                </a:lnTo>
                <a:lnTo>
                  <a:pt x="2850" y="2836"/>
                </a:lnTo>
                <a:lnTo>
                  <a:pt x="2886" y="2806"/>
                </a:lnTo>
                <a:lnTo>
                  <a:pt x="2934" y="2766"/>
                </a:lnTo>
                <a:lnTo>
                  <a:pt x="2972" y="2760"/>
                </a:lnTo>
                <a:lnTo>
                  <a:pt x="3014" y="2746"/>
                </a:lnTo>
                <a:lnTo>
                  <a:pt x="3032" y="2718"/>
                </a:lnTo>
                <a:lnTo>
                  <a:pt x="3090" y="2652"/>
                </a:lnTo>
                <a:lnTo>
                  <a:pt x="3134" y="2650"/>
                </a:lnTo>
                <a:lnTo>
                  <a:pt x="3140" y="2632"/>
                </a:lnTo>
                <a:lnTo>
                  <a:pt x="3162" y="2634"/>
                </a:lnTo>
                <a:lnTo>
                  <a:pt x="3174" y="2622"/>
                </a:lnTo>
                <a:lnTo>
                  <a:pt x="3180" y="2522"/>
                </a:lnTo>
                <a:lnTo>
                  <a:pt x="3456" y="2518"/>
                </a:lnTo>
                <a:lnTo>
                  <a:pt x="3478" y="2498"/>
                </a:lnTo>
                <a:lnTo>
                  <a:pt x="3510" y="2496"/>
                </a:lnTo>
                <a:lnTo>
                  <a:pt x="3510" y="2458"/>
                </a:lnTo>
                <a:lnTo>
                  <a:pt x="3532" y="2422"/>
                </a:lnTo>
                <a:lnTo>
                  <a:pt x="3536" y="2374"/>
                </a:lnTo>
                <a:lnTo>
                  <a:pt x="3574" y="2352"/>
                </a:lnTo>
                <a:lnTo>
                  <a:pt x="3612" y="2348"/>
                </a:lnTo>
                <a:lnTo>
                  <a:pt x="3654" y="2288"/>
                </a:lnTo>
                <a:lnTo>
                  <a:pt x="3680" y="2286"/>
                </a:lnTo>
                <a:lnTo>
                  <a:pt x="3692" y="2252"/>
                </a:lnTo>
                <a:lnTo>
                  <a:pt x="3710" y="2224"/>
                </a:lnTo>
                <a:lnTo>
                  <a:pt x="3724" y="2196"/>
                </a:lnTo>
                <a:lnTo>
                  <a:pt x="3724" y="2164"/>
                </a:lnTo>
                <a:lnTo>
                  <a:pt x="3754" y="2158"/>
                </a:lnTo>
                <a:lnTo>
                  <a:pt x="3768" y="2062"/>
                </a:lnTo>
                <a:lnTo>
                  <a:pt x="3848" y="2010"/>
                </a:lnTo>
                <a:lnTo>
                  <a:pt x="3910" y="2006"/>
                </a:lnTo>
                <a:lnTo>
                  <a:pt x="3938" y="1992"/>
                </a:lnTo>
                <a:lnTo>
                  <a:pt x="3940" y="1952"/>
                </a:lnTo>
                <a:lnTo>
                  <a:pt x="3962" y="1934"/>
                </a:lnTo>
                <a:lnTo>
                  <a:pt x="3962" y="1886"/>
                </a:lnTo>
                <a:lnTo>
                  <a:pt x="3986" y="1878"/>
                </a:lnTo>
                <a:lnTo>
                  <a:pt x="4046" y="1874"/>
                </a:lnTo>
                <a:lnTo>
                  <a:pt x="4070" y="1870"/>
                </a:lnTo>
                <a:lnTo>
                  <a:pt x="4116" y="1846"/>
                </a:lnTo>
                <a:lnTo>
                  <a:pt x="4160" y="1836"/>
                </a:lnTo>
                <a:lnTo>
                  <a:pt x="4164" y="1788"/>
                </a:lnTo>
                <a:lnTo>
                  <a:pt x="4190" y="1776"/>
                </a:lnTo>
                <a:lnTo>
                  <a:pt x="4196" y="1746"/>
                </a:lnTo>
                <a:lnTo>
                  <a:pt x="4230" y="1718"/>
                </a:lnTo>
                <a:lnTo>
                  <a:pt x="4292" y="1698"/>
                </a:lnTo>
                <a:lnTo>
                  <a:pt x="4292" y="1658"/>
                </a:lnTo>
                <a:lnTo>
                  <a:pt x="4312" y="1610"/>
                </a:lnTo>
                <a:lnTo>
                  <a:pt x="4314" y="1560"/>
                </a:lnTo>
                <a:lnTo>
                  <a:pt x="4360" y="1546"/>
                </a:lnTo>
                <a:lnTo>
                  <a:pt x="4410" y="1546"/>
                </a:lnTo>
                <a:lnTo>
                  <a:pt x="4414" y="1524"/>
                </a:lnTo>
                <a:lnTo>
                  <a:pt x="4464" y="1492"/>
                </a:lnTo>
                <a:lnTo>
                  <a:pt x="4488" y="1484"/>
                </a:lnTo>
                <a:lnTo>
                  <a:pt x="4490" y="1072"/>
                </a:lnTo>
                <a:lnTo>
                  <a:pt x="4530" y="758"/>
                </a:lnTo>
                <a:lnTo>
                  <a:pt x="4542" y="702"/>
                </a:lnTo>
                <a:lnTo>
                  <a:pt x="4556" y="640"/>
                </a:lnTo>
                <a:lnTo>
                  <a:pt x="4558" y="388"/>
                </a:lnTo>
                <a:lnTo>
                  <a:pt x="4576" y="368"/>
                </a:lnTo>
                <a:lnTo>
                  <a:pt x="4584" y="0"/>
                </a:lnTo>
              </a:path>
            </a:pathLst>
          </a:custGeom>
          <a:noFill/>
          <a:ln w="38160">
            <a:solidFill>
              <a:srgbClr val="8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52" name="Line 31"/>
          <p:cNvSpPr/>
          <p:nvPr/>
        </p:nvSpPr>
        <p:spPr>
          <a:xfrm>
            <a:off x="6127920" y="2738880"/>
            <a:ext cx="357120" cy="2467080"/>
          </a:xfrm>
          <a:prstGeom prst="line">
            <a:avLst/>
          </a:prstGeom>
          <a:ln cap="rnd" w="31680">
            <a:solidFill>
              <a:srgbClr val="003366"/>
            </a:solidFill>
            <a:custDash>
              <a:ds d="4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53" name="CustomShape 32"/>
          <p:cNvSpPr/>
          <p:nvPr/>
        </p:nvSpPr>
        <p:spPr>
          <a:xfrm>
            <a:off x="5499360" y="2315160"/>
            <a:ext cx="132048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Nachfrage</a:t>
            </a:r>
            <a:endParaRPr b="0" lang="en-US" sz="2000" spc="-1" strike="noStrike">
              <a:latin typeface="Arial"/>
            </a:endParaRPr>
          </a:p>
        </p:txBody>
      </p:sp>
      <p:grpSp>
        <p:nvGrpSpPr>
          <p:cNvPr id="554" name="Group 33"/>
          <p:cNvGrpSpPr/>
          <p:nvPr/>
        </p:nvGrpSpPr>
        <p:grpSpPr>
          <a:xfrm>
            <a:off x="3684960" y="2591640"/>
            <a:ext cx="1717200" cy="2736360"/>
            <a:chOff x="3684960" y="2591640"/>
            <a:chExt cx="1717200" cy="2736360"/>
          </a:xfrm>
        </p:grpSpPr>
        <p:sp>
          <p:nvSpPr>
            <p:cNvPr id="555" name="Line 34"/>
            <p:cNvSpPr/>
            <p:nvPr/>
          </p:nvSpPr>
          <p:spPr>
            <a:xfrm>
              <a:off x="4496040" y="3054960"/>
              <a:ext cx="357120" cy="2273040"/>
            </a:xfrm>
            <a:prstGeom prst="line">
              <a:avLst/>
            </a:prstGeom>
            <a:ln cap="rnd" w="31680">
              <a:solidFill>
                <a:srgbClr val="003366"/>
              </a:solidFill>
              <a:custDash>
                <a:ds d="400000" sp="3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6" name="CustomShape 35"/>
            <p:cNvSpPr/>
            <p:nvPr/>
          </p:nvSpPr>
          <p:spPr>
            <a:xfrm>
              <a:off x="3684960" y="2591640"/>
              <a:ext cx="1717200" cy="3952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en-US" sz="2000" spc="-1" strike="noStrike">
                  <a:solidFill>
                    <a:srgbClr val="000000"/>
                  </a:solidFill>
                  <a:latin typeface="Calibri"/>
                </a:rPr>
                <a:t>Off-peak load</a:t>
              </a:r>
              <a:endParaRPr b="0" lang="en-US" sz="2000" spc="-1" strike="noStrike">
                <a:latin typeface="Arial"/>
              </a:endParaRPr>
            </a:p>
          </p:txBody>
        </p:sp>
        <p:sp>
          <p:nvSpPr>
            <p:cNvPr id="557" name="CustomShape 36"/>
            <p:cNvSpPr/>
            <p:nvPr/>
          </p:nvSpPr>
          <p:spPr>
            <a:xfrm>
              <a:off x="4683240" y="4472640"/>
              <a:ext cx="75960" cy="7596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360">
              <a:solidFill>
                <a:schemeClr val="tx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58" name="Group 37"/>
          <p:cNvGrpSpPr/>
          <p:nvPr/>
        </p:nvGrpSpPr>
        <p:grpSpPr>
          <a:xfrm>
            <a:off x="6242400" y="1280160"/>
            <a:ext cx="1487160" cy="2882880"/>
            <a:chOff x="6242400" y="1280160"/>
            <a:chExt cx="1487160" cy="2882880"/>
          </a:xfrm>
        </p:grpSpPr>
        <p:sp>
          <p:nvSpPr>
            <p:cNvPr id="559" name="Line 38"/>
            <p:cNvSpPr/>
            <p:nvPr/>
          </p:nvSpPr>
          <p:spPr>
            <a:xfrm>
              <a:off x="7253280" y="1695960"/>
              <a:ext cx="357120" cy="2467080"/>
            </a:xfrm>
            <a:prstGeom prst="line">
              <a:avLst/>
            </a:prstGeom>
            <a:ln cap="rnd" w="31680">
              <a:solidFill>
                <a:srgbClr val="003366"/>
              </a:solidFill>
              <a:custDash>
                <a:ds d="400000" sp="3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0" name="CustomShape 39"/>
            <p:cNvSpPr/>
            <p:nvPr/>
          </p:nvSpPr>
          <p:spPr>
            <a:xfrm>
              <a:off x="6242400" y="1280160"/>
              <a:ext cx="1487160" cy="3952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en-US" sz="2000" spc="-1" strike="noStrike">
                  <a:solidFill>
                    <a:srgbClr val="000000"/>
                  </a:solidFill>
                  <a:latin typeface="Calibri"/>
                </a:rPr>
                <a:t>Peak load</a:t>
              </a:r>
              <a:endParaRPr b="0" lang="en-US" sz="2000" spc="-1" strike="noStrike">
                <a:latin typeface="Arial"/>
              </a:endParaRPr>
            </a:p>
          </p:txBody>
        </p:sp>
        <p:sp>
          <p:nvSpPr>
            <p:cNvPr id="561" name="CustomShape 40"/>
            <p:cNvSpPr/>
            <p:nvPr/>
          </p:nvSpPr>
          <p:spPr>
            <a:xfrm>
              <a:off x="7345800" y="2524680"/>
              <a:ext cx="75960" cy="7596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360">
              <a:solidFill>
                <a:schemeClr val="tx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62" name="CustomShape 41"/>
          <p:cNvSpPr/>
          <p:nvPr/>
        </p:nvSpPr>
        <p:spPr>
          <a:xfrm>
            <a:off x="6245640" y="3842280"/>
            <a:ext cx="75960" cy="7596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63" name="CustomShape 42"/>
          <p:cNvSpPr/>
          <p:nvPr/>
        </p:nvSpPr>
        <p:spPr>
          <a:xfrm>
            <a:off x="4705560" y="4579200"/>
            <a:ext cx="75960" cy="7596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64" name="CustomShape 43"/>
          <p:cNvSpPr/>
          <p:nvPr/>
        </p:nvSpPr>
        <p:spPr>
          <a:xfrm>
            <a:off x="7467840" y="3378960"/>
            <a:ext cx="75960" cy="7596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65" name="CustomShape 44"/>
          <p:cNvSpPr/>
          <p:nvPr/>
        </p:nvSpPr>
        <p:spPr>
          <a:xfrm>
            <a:off x="6291720" y="4096440"/>
            <a:ext cx="75960" cy="7596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66" name="CustomShape 45"/>
          <p:cNvSpPr/>
          <p:nvPr/>
        </p:nvSpPr>
        <p:spPr>
          <a:xfrm>
            <a:off x="3291120" y="4170960"/>
            <a:ext cx="142992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Steinkohle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567" name="CustomShape 46"/>
          <p:cNvSpPr/>
          <p:nvPr/>
        </p:nvSpPr>
        <p:spPr>
          <a:xfrm>
            <a:off x="1835280" y="4428360"/>
            <a:ext cx="138888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Braunkohle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568" name="CustomShape 47"/>
          <p:cNvSpPr/>
          <p:nvPr/>
        </p:nvSpPr>
        <p:spPr>
          <a:xfrm>
            <a:off x="6464520" y="3000960"/>
            <a:ext cx="92988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Gas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569" name="CustomShape 48"/>
          <p:cNvSpPr/>
          <p:nvPr/>
        </p:nvSpPr>
        <p:spPr>
          <a:xfrm>
            <a:off x="5429520" y="3696480"/>
            <a:ext cx="83160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GuD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570" name="TextShape 49"/>
          <p:cNvSpPr txBox="1"/>
          <p:nvPr/>
        </p:nvSpPr>
        <p:spPr>
          <a:xfrm>
            <a:off x="5303520" y="6328800"/>
            <a:ext cx="5936760" cy="437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n-US" sz="1600" spc="-1" strike="noStrike">
                <a:latin typeface="Arial"/>
              </a:rPr>
              <a:t>GuD – Gas und Dampfturbien Kraftwerk</a:t>
            </a:r>
            <a:endParaRPr b="0" lang="en-US" sz="1600" spc="-1" strike="noStrike">
              <a:latin typeface="Arial"/>
            </a:endParaRPr>
          </a:p>
        </p:txBody>
      </p:sp>
    </p:spTree>
  </p:cSld>
  <p:timing>
    <p:tnLst>
      <p:par>
        <p:cTn id="76" dur="indefinite" restart="never" nodeType="tmRoot">
          <p:childTnLst>
            <p:seq>
              <p:cTn id="77" dur="indefinite" nodeType="mainSeq">
                <p:childTnLst>
                  <p:par>
                    <p:cTn id="78" nodeType="clickEffect" fill="hold">
                      <p:stCondLst>
                        <p:cond delay="indefinite"/>
                      </p:stCondLst>
                      <p:childTnLst>
                        <p:par>
                          <p:cTn id="7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0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82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85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88"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nodeType="clickEffect" fill="hold">
                      <p:stCondLst>
                        <p:cond delay="indefinite"/>
                      </p:stCondLst>
                      <p:childTnLst>
                        <p:par>
                          <p:cTn id="9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1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93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96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nodeType="clickEffect" fill="hold">
                      <p:stCondLst>
                        <p:cond delay="indefinite"/>
                      </p:stCondLst>
                      <p:childTnLst>
                        <p:par>
                          <p:cTn id="9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9" nodeType="clickEffect" fill="hold" presetClass="path" presetID="63">
                                  <p:stCondLst>
                                    <p:cond delay="0"/>
                                  </p:stCondLst>
                                  <p:childTnLst>
                                    <p:animMotion path="M 0.0 0.0 L 0.06476 0.0">
                                      <p:cBhvr>
                                        <p:cTn id="100" dur="2000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nodeType="afterEffect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nodeType="after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04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07"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10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TextShape 1"/>
          <p:cNvSpPr txBox="1"/>
          <p:nvPr/>
        </p:nvSpPr>
        <p:spPr>
          <a:xfrm>
            <a:off x="1908000" y="380880"/>
            <a:ext cx="6767280" cy="111564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b"/>
          <a:p>
            <a:pPr algn="r">
              <a:lnSpc>
                <a:spcPct val="100000"/>
              </a:lnSpc>
            </a:pP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Gebotskurven am Strommarkt</a:t>
            </a:r>
            <a:br/>
            <a:r>
              <a:rPr b="0" lang="en-US" sz="1800" spc="-1" strike="noStrike">
                <a:solidFill>
                  <a:srgbClr val="cc3300"/>
                </a:solidFill>
                <a:latin typeface="Arial"/>
              </a:rPr>
              <a:t>[Lieferzeitraum Mittwoch, 14.4.2021, 11-12 Uhr] </a:t>
            </a:r>
            <a:endParaRPr b="0" lang="en-US" sz="1800" spc="-1" strike="noStrike">
              <a:solidFill>
                <a:srgbClr val="000000"/>
              </a:solidFill>
              <a:latin typeface="Book Antiqua"/>
            </a:endParaRPr>
          </a:p>
        </p:txBody>
      </p:sp>
      <p:pic>
        <p:nvPicPr>
          <p:cNvPr id="572" name="Picture 1" descr=""/>
          <p:cNvPicPr/>
          <p:nvPr/>
        </p:nvPicPr>
        <p:blipFill>
          <a:blip r:embed="rId1"/>
          <a:stretch/>
        </p:blipFill>
        <p:spPr>
          <a:xfrm>
            <a:off x="683280" y="1823400"/>
            <a:ext cx="7827480" cy="3960720"/>
          </a:xfrm>
          <a:prstGeom prst="rect">
            <a:avLst/>
          </a:prstGeom>
          <a:ln>
            <a:noFill/>
          </a:ln>
        </p:spPr>
      </p:pic>
      <p:sp>
        <p:nvSpPr>
          <p:cNvPr id="573" name="CustomShape 2"/>
          <p:cNvSpPr/>
          <p:nvPr/>
        </p:nvSpPr>
        <p:spPr>
          <a:xfrm>
            <a:off x="6883560" y="6195240"/>
            <a:ext cx="28044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Quelle: </a:t>
            </a:r>
            <a:r>
              <a:rPr b="0" lang="en-US" sz="1800" spc="-1" strike="noStrike" u="sng">
                <a:solidFill>
                  <a:srgbClr val="cc00cc"/>
                </a:solidFill>
                <a:uFillTx/>
                <a:latin typeface="Arial"/>
                <a:hlinkClick r:id="rId2"/>
              </a:rPr>
              <a:t>epexspot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111" dur="indefinite" restart="never" nodeType="tmRoot">
          <p:childTnLst>
            <p:seq>
              <p:cTn id="1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TextShape 1"/>
          <p:cNvSpPr txBox="1"/>
          <p:nvPr/>
        </p:nvSpPr>
        <p:spPr>
          <a:xfrm>
            <a:off x="1908000" y="380880"/>
            <a:ext cx="6702120" cy="88848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b"/>
          <a:p>
            <a:pPr algn="r">
              <a:lnSpc>
                <a:spcPct val="100000"/>
              </a:lnSpc>
            </a:pP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Marktversagen</a:t>
            </a:r>
            <a:endParaRPr b="0" lang="en-US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575" name="CustomShape 2"/>
          <p:cNvSpPr/>
          <p:nvPr/>
        </p:nvSpPr>
        <p:spPr>
          <a:xfrm>
            <a:off x="900360" y="1632600"/>
            <a:ext cx="7795800" cy="5576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In manchen Fällen führt der Markt nicht zu einer effizienten Allokation von Ressourcen: </a:t>
            </a:r>
            <a:r>
              <a:rPr b="1" lang="en-US" sz="1800" spc="-1" strike="noStrike">
                <a:solidFill>
                  <a:srgbClr val="c00000"/>
                </a:solidFill>
                <a:latin typeface="Arial"/>
              </a:rPr>
              <a:t>Marktversagen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r>
              <a:rPr b="1" lang="en-US" sz="1800" spc="-1" strike="noStrike">
                <a:solidFill>
                  <a:srgbClr val="c00000"/>
                </a:solidFill>
                <a:latin typeface="Arial"/>
              </a:rPr>
              <a:t>Asymmetrische Information: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Manche Teilnehmer:innen sind über den Preis/Qualität/künftige Entwicklungen eines Produktes besser informiert (Beispiele: Insiderhandel, Gebrauchtwaren, die fast kaputt sind)</a:t>
            </a:r>
            <a:endParaRPr b="0" lang="en-US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r>
              <a:rPr b="1" lang="en-US" sz="1800" spc="-1" strike="noStrike">
                <a:solidFill>
                  <a:srgbClr val="c00000"/>
                </a:solidFill>
                <a:latin typeface="Arial"/>
              </a:rPr>
              <a:t>Öffentliche Güter: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Alle profitieren davon, aber niemand hat einen Anreiz, dazu beizutragen – Gefahr von Trittbrettfahrern (Beispiele: Frieden, Biodiversität, Deiche, Wissen, Klima)</a:t>
            </a:r>
            <a:endParaRPr b="0" lang="en-US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r>
              <a:rPr b="1" lang="en-US" sz="1800" spc="-1" strike="noStrike">
                <a:solidFill>
                  <a:srgbClr val="c00000"/>
                </a:solidFill>
                <a:latin typeface="Arial"/>
              </a:rPr>
              <a:t>Externe Effekte: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Marktaktivitäten haben eine (positive oder negative) Auswirkung auf unbeteiligte Dritte, die im Markt nicht berücksichtigt wird (Beispiele: Treibhausgasemissionen, Luftverschmutzung, Rauchen)</a:t>
            </a:r>
            <a:endParaRPr b="0" lang="en-US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r>
              <a:rPr b="1" lang="en-US" sz="1800" spc="-1" strike="noStrike">
                <a:solidFill>
                  <a:srgbClr val="c00000"/>
                </a:solidFill>
                <a:latin typeface="Arial"/>
              </a:rPr>
              <a:t>Zutrittsbarriere: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Teilnehmer:innen werden durch Investitionskosten oder Regulierung ausgeschlossen (Beispiele: Taxikartelle, Notare)</a:t>
            </a:r>
            <a:endParaRPr b="0" lang="en-US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r>
              <a:rPr b="1" lang="en-US" sz="1800" spc="-1" strike="noStrike">
                <a:solidFill>
                  <a:srgbClr val="c00000"/>
                </a:solidFill>
                <a:latin typeface="Arial"/>
              </a:rPr>
              <a:t>Monopole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Marktversagen können staatliche Eingriffe in Märkte rechtfertigen.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113" dur="indefinite" restart="never" nodeType="tmRoot">
          <p:childTnLst>
            <p:seq>
              <p:cTn id="1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CustomShape 1"/>
          <p:cNvSpPr/>
          <p:nvPr/>
        </p:nvSpPr>
        <p:spPr>
          <a:xfrm>
            <a:off x="2598840" y="1539720"/>
            <a:ext cx="3260520" cy="3357360"/>
          </a:xfrm>
          <a:custGeom>
            <a:avLst/>
            <a:gdLst/>
            <a:ahLst/>
            <a:rect l="l" t="t" r="r" b="b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77" name="CustomShape 2"/>
          <p:cNvSpPr/>
          <p:nvPr/>
        </p:nvSpPr>
        <p:spPr>
          <a:xfrm>
            <a:off x="2141640" y="1989000"/>
            <a:ext cx="3633480" cy="3400200"/>
          </a:xfrm>
          <a:custGeom>
            <a:avLst/>
            <a:gdLst/>
            <a:ahLst/>
            <a:rect l="l" t="t" r="r" b="b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78" name="Line 3"/>
          <p:cNvSpPr/>
          <p:nvPr/>
        </p:nvSpPr>
        <p:spPr>
          <a:xfrm>
            <a:off x="4419360" y="2590560"/>
            <a:ext cx="360" cy="3353040"/>
          </a:xfrm>
          <a:prstGeom prst="line">
            <a:avLst/>
          </a:prstGeom>
          <a:ln cap="rnd" w="9360">
            <a:solidFill>
              <a:schemeClr val="tx1"/>
            </a:solidFill>
            <a:custDash>
              <a:ds d="100000" sp="1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79" name="TextShape 4"/>
          <p:cNvSpPr txBox="1"/>
          <p:nvPr/>
        </p:nvSpPr>
        <p:spPr>
          <a:xfrm>
            <a:off x="1908000" y="380880"/>
            <a:ext cx="6702120" cy="88848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b"/>
          <a:p>
            <a:pPr algn="r">
              <a:lnSpc>
                <a:spcPct val="100000"/>
              </a:lnSpc>
            </a:pP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Preisreaktion bei 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Nachfrage-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Änderung </a:t>
            </a:r>
            <a:endParaRPr b="0" lang="en-US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580" name="CustomShape 5"/>
          <p:cNvSpPr/>
          <p:nvPr/>
        </p:nvSpPr>
        <p:spPr>
          <a:xfrm>
            <a:off x="4654800" y="3581280"/>
            <a:ext cx="252720" cy="32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19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1" lang="en-US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581" name="CustomShape 6"/>
          <p:cNvSpPr/>
          <p:nvPr/>
        </p:nvSpPr>
        <p:spPr>
          <a:xfrm>
            <a:off x="1332000" y="1844640"/>
            <a:ext cx="782280" cy="27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Preis 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</a:rPr>
              <a:t>p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82" name="CustomShape 7"/>
          <p:cNvSpPr/>
          <p:nvPr/>
        </p:nvSpPr>
        <p:spPr>
          <a:xfrm>
            <a:off x="7238880" y="6019920"/>
            <a:ext cx="939600" cy="27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Menge 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</a:rPr>
              <a:t>Q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83" name="CustomShape 8"/>
          <p:cNvSpPr/>
          <p:nvPr/>
        </p:nvSpPr>
        <p:spPr>
          <a:xfrm>
            <a:off x="4302720" y="6026040"/>
            <a:ext cx="359280" cy="32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19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1" lang="en-US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r>
              <a:rPr b="1" i="1" lang="en-US" sz="1900" spc="-1" strike="noStrike">
                <a:solidFill>
                  <a:srgbClr val="000000"/>
                </a:solidFill>
                <a:latin typeface="Arial"/>
              </a:rPr>
              <a:t>*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584" name="CustomShape 9"/>
          <p:cNvSpPr/>
          <p:nvPr/>
        </p:nvSpPr>
        <p:spPr>
          <a:xfrm>
            <a:off x="1589040" y="3575160"/>
            <a:ext cx="367920" cy="32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i="1" lang="en-US" sz="1900" spc="-1" strike="noStrike">
                <a:solidFill>
                  <a:srgbClr val="000000"/>
                </a:solidFill>
                <a:latin typeface="Arial"/>
              </a:rPr>
              <a:t>p</a:t>
            </a:r>
            <a:r>
              <a:rPr b="1" lang="en-US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r>
              <a:rPr b="1" i="1" lang="en-US" sz="1900" spc="-1" strike="noStrike">
                <a:solidFill>
                  <a:srgbClr val="000000"/>
                </a:solidFill>
                <a:latin typeface="Arial"/>
              </a:rPr>
              <a:t>*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585" name="CustomShape 10"/>
          <p:cNvSpPr/>
          <p:nvPr/>
        </p:nvSpPr>
        <p:spPr>
          <a:xfrm>
            <a:off x="5951160" y="4495680"/>
            <a:ext cx="1775160" cy="54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Verschiebung der</a:t>
            </a:r>
            <a:br/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Nachfrage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86" name="CustomShape 11"/>
          <p:cNvSpPr/>
          <p:nvPr/>
        </p:nvSpPr>
        <p:spPr>
          <a:xfrm>
            <a:off x="5715360" y="2362320"/>
            <a:ext cx="849960" cy="27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Angebot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87" name="Line 12"/>
          <p:cNvSpPr/>
          <p:nvPr/>
        </p:nvSpPr>
        <p:spPr>
          <a:xfrm flipH="1">
            <a:off x="2057400" y="3706560"/>
            <a:ext cx="2286000" cy="360"/>
          </a:xfrm>
          <a:prstGeom prst="line">
            <a:avLst/>
          </a:prstGeom>
          <a:ln cap="rnd" w="9360">
            <a:solidFill>
              <a:schemeClr val="tx1"/>
            </a:solidFill>
            <a:custDash>
              <a:ds d="100000" sp="1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588" name="Group 13"/>
          <p:cNvGrpSpPr/>
          <p:nvPr/>
        </p:nvGrpSpPr>
        <p:grpSpPr>
          <a:xfrm>
            <a:off x="1611360" y="1774800"/>
            <a:ext cx="4713120" cy="4579920"/>
            <a:chOff x="1611360" y="1774800"/>
            <a:chExt cx="4713120" cy="4579920"/>
          </a:xfrm>
        </p:grpSpPr>
        <p:sp>
          <p:nvSpPr>
            <p:cNvPr id="589" name="CustomShape 14"/>
            <p:cNvSpPr/>
            <p:nvPr/>
          </p:nvSpPr>
          <p:spPr>
            <a:xfrm>
              <a:off x="3714840" y="1774800"/>
              <a:ext cx="2609640" cy="2568240"/>
            </a:xfrm>
            <a:custGeom>
              <a:avLst/>
              <a:gdLst/>
              <a:ahLst/>
              <a:rect l="l" t="t" r="r" b="b"/>
              <a:pathLst>
                <a:path w="1644" h="1618">
                  <a:moveTo>
                    <a:pt x="0" y="0"/>
                  </a:moveTo>
                  <a:cubicBezTo>
                    <a:pt x="76" y="95"/>
                    <a:pt x="326" y="413"/>
                    <a:pt x="450" y="562"/>
                  </a:cubicBezTo>
                  <a:cubicBezTo>
                    <a:pt x="574" y="711"/>
                    <a:pt x="544" y="716"/>
                    <a:pt x="743" y="892"/>
                  </a:cubicBezTo>
                  <a:cubicBezTo>
                    <a:pt x="942" y="1068"/>
                    <a:pt x="1456" y="1467"/>
                    <a:pt x="1644" y="1618"/>
                  </a:cubicBezTo>
                </a:path>
              </a:pathLst>
            </a:custGeom>
            <a:noFill/>
            <a:ln w="38160">
              <a:solidFill>
                <a:srgbClr val="ff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0" name="CustomShape 15"/>
            <p:cNvSpPr/>
            <p:nvPr/>
          </p:nvSpPr>
          <p:spPr>
            <a:xfrm>
              <a:off x="5053680" y="3075120"/>
              <a:ext cx="252720" cy="328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/>
            <a:p>
              <a:pPr>
                <a:lnSpc>
                  <a:spcPct val="100000"/>
                </a:lnSpc>
              </a:pPr>
              <a:r>
                <a:rPr b="1" i="1" lang="en-US" sz="1900" spc="-1" strike="noStrike">
                  <a:solidFill>
                    <a:srgbClr val="000000"/>
                  </a:solidFill>
                  <a:latin typeface="Arial"/>
                </a:rPr>
                <a:t>A</a:t>
              </a:r>
              <a:r>
                <a:rPr b="1" lang="en-US" sz="1900" spc="-1" strike="noStrike" baseline="-25000">
                  <a:solidFill>
                    <a:srgbClr val="000000"/>
                  </a:solidFill>
                  <a:latin typeface="Arial"/>
                </a:rPr>
                <a:t>1</a:t>
              </a:r>
              <a:endParaRPr b="0" lang="en-US" sz="1900" spc="-1" strike="noStrike">
                <a:latin typeface="Arial"/>
              </a:endParaRPr>
            </a:p>
          </p:txBody>
        </p:sp>
        <p:sp>
          <p:nvSpPr>
            <p:cNvPr id="591" name="CustomShape 16"/>
            <p:cNvSpPr/>
            <p:nvPr/>
          </p:nvSpPr>
          <p:spPr>
            <a:xfrm>
              <a:off x="4857840" y="6026040"/>
              <a:ext cx="359280" cy="328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/>
            <a:p>
              <a:pPr>
                <a:lnSpc>
                  <a:spcPct val="100000"/>
                </a:lnSpc>
              </a:pPr>
              <a:r>
                <a:rPr b="1" i="1" lang="en-US" sz="1900" spc="-1" strike="noStrike">
                  <a:solidFill>
                    <a:srgbClr val="000000"/>
                  </a:solidFill>
                  <a:latin typeface="Arial"/>
                </a:rPr>
                <a:t>Q</a:t>
              </a:r>
              <a:r>
                <a:rPr b="1" lang="en-US" sz="1900" spc="-1" strike="noStrike" baseline="-25000">
                  <a:solidFill>
                    <a:srgbClr val="000000"/>
                  </a:solidFill>
                  <a:latin typeface="Arial"/>
                </a:rPr>
                <a:t>1</a:t>
              </a:r>
              <a:r>
                <a:rPr b="1" i="1" lang="en-US" sz="1900" spc="-1" strike="noStrike">
                  <a:solidFill>
                    <a:srgbClr val="000000"/>
                  </a:solidFill>
                  <a:latin typeface="Arial"/>
                </a:rPr>
                <a:t>*</a:t>
              </a:r>
              <a:endParaRPr b="0" lang="en-US" sz="1900" spc="-1" strike="noStrike">
                <a:latin typeface="Arial"/>
              </a:endParaRPr>
            </a:p>
          </p:txBody>
        </p:sp>
        <p:sp>
          <p:nvSpPr>
            <p:cNvPr id="592" name="CustomShape 17"/>
            <p:cNvSpPr/>
            <p:nvPr/>
          </p:nvSpPr>
          <p:spPr>
            <a:xfrm>
              <a:off x="1611360" y="3044880"/>
              <a:ext cx="319680" cy="328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/>
            <a:p>
              <a:pPr>
                <a:lnSpc>
                  <a:spcPct val="100000"/>
                </a:lnSpc>
              </a:pPr>
              <a:r>
                <a:rPr b="1" i="1" lang="en-US" sz="1900" spc="-1" strike="noStrike">
                  <a:solidFill>
                    <a:srgbClr val="000000"/>
                  </a:solidFill>
                  <a:latin typeface="Arial"/>
                </a:rPr>
                <a:t>p</a:t>
              </a:r>
              <a:r>
                <a:rPr b="1" lang="en-US" sz="1900" spc="-1" strike="noStrike" baseline="-25000">
                  <a:solidFill>
                    <a:srgbClr val="000000"/>
                  </a:solidFill>
                  <a:latin typeface="Arial"/>
                </a:rPr>
                <a:t>1</a:t>
              </a:r>
              <a:r>
                <a:rPr b="1" i="1" lang="en-US" sz="1900" spc="-1" strike="noStrike">
                  <a:solidFill>
                    <a:srgbClr val="000000"/>
                  </a:solidFill>
                  <a:latin typeface="Arial"/>
                </a:rPr>
                <a:t>*</a:t>
              </a:r>
              <a:endParaRPr b="0" lang="en-US" sz="1900" spc="-1" strike="noStrike">
                <a:latin typeface="Arial"/>
              </a:endParaRPr>
            </a:p>
          </p:txBody>
        </p:sp>
        <p:sp>
          <p:nvSpPr>
            <p:cNvPr id="593" name="Line 18"/>
            <p:cNvSpPr/>
            <p:nvPr/>
          </p:nvSpPr>
          <p:spPr>
            <a:xfrm flipH="1">
              <a:off x="2133360" y="3200400"/>
              <a:ext cx="2667240" cy="360"/>
            </a:xfrm>
            <a:prstGeom prst="line">
              <a:avLst/>
            </a:prstGeom>
            <a:ln cap="rnd" w="9360">
              <a:solidFill>
                <a:schemeClr val="tx1"/>
              </a:solidFill>
              <a:custDash>
                <a:ds d="100000" sp="1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4" name="Line 19"/>
            <p:cNvSpPr/>
            <p:nvPr/>
          </p:nvSpPr>
          <p:spPr>
            <a:xfrm>
              <a:off x="4876560" y="3200400"/>
              <a:ext cx="360" cy="2666880"/>
            </a:xfrm>
            <a:prstGeom prst="line">
              <a:avLst/>
            </a:prstGeom>
            <a:ln cap="rnd" w="9360">
              <a:solidFill>
                <a:schemeClr val="tx1"/>
              </a:solidFill>
              <a:custDash>
                <a:ds d="100000" sp="1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5" name="CustomShape 20"/>
            <p:cNvSpPr/>
            <p:nvPr/>
          </p:nvSpPr>
          <p:spPr>
            <a:xfrm>
              <a:off x="4838760" y="3149640"/>
              <a:ext cx="83880" cy="82080"/>
            </a:xfrm>
            <a:custGeom>
              <a:avLst/>
              <a:gdLst/>
              <a:ahLst/>
              <a:rect l="l" t="t" r="r" b="b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101" y="27"/>
                  </a:lnTo>
                  <a:lnTo>
                    <a:pt x="91" y="16"/>
                  </a:lnTo>
                  <a:lnTo>
                    <a:pt x="81" y="7"/>
                  </a:lnTo>
                  <a:lnTo>
                    <a:pt x="68" y="2"/>
                  </a:lnTo>
                  <a:lnTo>
                    <a:pt x="53" y="0"/>
                  </a:lnTo>
                  <a:lnTo>
                    <a:pt x="40" y="2"/>
                  </a:lnTo>
                  <a:lnTo>
                    <a:pt x="28" y="7"/>
                  </a:lnTo>
                  <a:lnTo>
                    <a:pt x="17" y="16"/>
                  </a:lnTo>
                  <a:lnTo>
                    <a:pt x="8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8"/>
                  </a:lnTo>
                  <a:lnTo>
                    <a:pt x="8" y="80"/>
                  </a:lnTo>
                  <a:lnTo>
                    <a:pt x="17" y="91"/>
                  </a:lnTo>
                  <a:lnTo>
                    <a:pt x="28" y="99"/>
                  </a:lnTo>
                  <a:lnTo>
                    <a:pt x="40" y="104"/>
                  </a:lnTo>
                  <a:lnTo>
                    <a:pt x="53" y="106"/>
                  </a:lnTo>
                  <a:lnTo>
                    <a:pt x="68" y="104"/>
                  </a:lnTo>
                  <a:lnTo>
                    <a:pt x="81" y="99"/>
                  </a:lnTo>
                  <a:lnTo>
                    <a:pt x="91" y="91"/>
                  </a:lnTo>
                  <a:lnTo>
                    <a:pt x="101" y="80"/>
                  </a:lnTo>
                  <a:lnTo>
                    <a:pt x="104" y="68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96" name="Group 21"/>
          <p:cNvGrpSpPr/>
          <p:nvPr/>
        </p:nvGrpSpPr>
        <p:grpSpPr>
          <a:xfrm>
            <a:off x="1545480" y="2514600"/>
            <a:ext cx="2908800" cy="328680"/>
            <a:chOff x="1545480" y="2514600"/>
            <a:chExt cx="2908800" cy="328680"/>
          </a:xfrm>
        </p:grpSpPr>
        <p:sp>
          <p:nvSpPr>
            <p:cNvPr id="597" name="CustomShape 22"/>
            <p:cNvSpPr/>
            <p:nvPr/>
          </p:nvSpPr>
          <p:spPr>
            <a:xfrm>
              <a:off x="1545480" y="2514600"/>
              <a:ext cx="429480" cy="328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/>
            <a:p>
              <a:pPr>
                <a:lnSpc>
                  <a:spcPct val="100000"/>
                </a:lnSpc>
              </a:pPr>
              <a:r>
                <a:rPr b="1" i="1" lang="en-US" sz="1900" spc="-1" strike="noStrike">
                  <a:solidFill>
                    <a:srgbClr val="000000"/>
                  </a:solidFill>
                  <a:latin typeface="Arial"/>
                </a:rPr>
                <a:t>p</a:t>
              </a:r>
              <a:r>
                <a:rPr b="1" i="1" lang="en-US" sz="1900" spc="-1" strike="noStrike" baseline="-25000">
                  <a:solidFill>
                    <a:srgbClr val="000000"/>
                  </a:solidFill>
                  <a:latin typeface="Arial"/>
                </a:rPr>
                <a:t>max</a:t>
              </a:r>
              <a:endParaRPr b="0" lang="en-US" sz="1900" spc="-1" strike="noStrike">
                <a:latin typeface="Arial"/>
              </a:endParaRPr>
            </a:p>
          </p:txBody>
        </p:sp>
        <p:sp>
          <p:nvSpPr>
            <p:cNvPr id="598" name="Line 23"/>
            <p:cNvSpPr/>
            <p:nvPr/>
          </p:nvSpPr>
          <p:spPr>
            <a:xfrm flipH="1">
              <a:off x="2108160" y="2668320"/>
              <a:ext cx="2286000" cy="360"/>
            </a:xfrm>
            <a:prstGeom prst="line">
              <a:avLst/>
            </a:prstGeom>
            <a:ln cap="rnd" w="9360">
              <a:solidFill>
                <a:schemeClr val="tx1"/>
              </a:solidFill>
              <a:custDash>
                <a:ds d="100000" sp="1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9" name="CustomShape 24"/>
            <p:cNvSpPr/>
            <p:nvPr/>
          </p:nvSpPr>
          <p:spPr>
            <a:xfrm>
              <a:off x="4370400" y="2617920"/>
              <a:ext cx="83880" cy="85320"/>
            </a:xfrm>
            <a:custGeom>
              <a:avLst/>
              <a:gdLst/>
              <a:ahLst/>
              <a:rect l="l" t="t" r="r" b="b"/>
              <a:pathLst>
                <a:path w="106" h="108">
                  <a:moveTo>
                    <a:pt x="106" y="55"/>
                  </a:moveTo>
                  <a:lnTo>
                    <a:pt x="104" y="40"/>
                  </a:lnTo>
                  <a:lnTo>
                    <a:pt x="98" y="28"/>
                  </a:lnTo>
                  <a:lnTo>
                    <a:pt x="89" y="17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7"/>
                  </a:lnTo>
                  <a:lnTo>
                    <a:pt x="7" y="28"/>
                  </a:lnTo>
                  <a:lnTo>
                    <a:pt x="2" y="40"/>
                  </a:lnTo>
                  <a:lnTo>
                    <a:pt x="0" y="55"/>
                  </a:lnTo>
                  <a:lnTo>
                    <a:pt x="2" y="68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100"/>
                  </a:lnTo>
                  <a:lnTo>
                    <a:pt x="38" y="106"/>
                  </a:lnTo>
                  <a:lnTo>
                    <a:pt x="53" y="108"/>
                  </a:lnTo>
                  <a:lnTo>
                    <a:pt x="65" y="106"/>
                  </a:lnTo>
                  <a:lnTo>
                    <a:pt x="78" y="100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8"/>
                  </a:lnTo>
                  <a:lnTo>
                    <a:pt x="106" y="55"/>
                  </a:lnTo>
                  <a:close/>
                </a:path>
              </a:pathLst>
            </a:custGeom>
            <a:solidFill>
              <a:srgbClr val="ffffff"/>
            </a:solidFill>
            <a:ln w="14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00" name="Line 25"/>
          <p:cNvSpPr/>
          <p:nvPr/>
        </p:nvSpPr>
        <p:spPr>
          <a:xfrm>
            <a:off x="2133360" y="5790960"/>
            <a:ext cx="6172200" cy="360"/>
          </a:xfrm>
          <a:prstGeom prst="line">
            <a:avLst/>
          </a:prstGeom>
          <a:ln w="381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01" name="Line 26"/>
          <p:cNvSpPr/>
          <p:nvPr/>
        </p:nvSpPr>
        <p:spPr>
          <a:xfrm flipV="1">
            <a:off x="2133360" y="1676160"/>
            <a:ext cx="360" cy="4114800"/>
          </a:xfrm>
          <a:prstGeom prst="line">
            <a:avLst/>
          </a:prstGeom>
          <a:ln w="381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02" name="CustomShape 27"/>
          <p:cNvSpPr/>
          <p:nvPr/>
        </p:nvSpPr>
        <p:spPr>
          <a:xfrm>
            <a:off x="4373640" y="3664080"/>
            <a:ext cx="83880" cy="83880"/>
          </a:xfrm>
          <a:custGeom>
            <a:avLst/>
            <a:gdLst/>
            <a:ahLst/>
            <a:rect l="l" t="t" r="r" b="b"/>
            <a:pathLst>
              <a:path w="106" h="106">
                <a:moveTo>
                  <a:pt x="106" y="53"/>
                </a:moveTo>
                <a:lnTo>
                  <a:pt x="104" y="40"/>
                </a:lnTo>
                <a:lnTo>
                  <a:pt x="98" y="27"/>
                </a:lnTo>
                <a:lnTo>
                  <a:pt x="89" y="14"/>
                </a:lnTo>
                <a:lnTo>
                  <a:pt x="78" y="7"/>
                </a:lnTo>
                <a:lnTo>
                  <a:pt x="65" y="2"/>
                </a:lnTo>
                <a:lnTo>
                  <a:pt x="53" y="0"/>
                </a:lnTo>
                <a:lnTo>
                  <a:pt x="38" y="2"/>
                </a:lnTo>
                <a:lnTo>
                  <a:pt x="25" y="7"/>
                </a:lnTo>
                <a:lnTo>
                  <a:pt x="14" y="14"/>
                </a:lnTo>
                <a:lnTo>
                  <a:pt x="7" y="27"/>
                </a:lnTo>
                <a:lnTo>
                  <a:pt x="2" y="40"/>
                </a:lnTo>
                <a:lnTo>
                  <a:pt x="0" y="53"/>
                </a:lnTo>
                <a:lnTo>
                  <a:pt x="2" y="67"/>
                </a:lnTo>
                <a:lnTo>
                  <a:pt x="7" y="80"/>
                </a:lnTo>
                <a:lnTo>
                  <a:pt x="14" y="91"/>
                </a:lnTo>
                <a:lnTo>
                  <a:pt x="25" y="98"/>
                </a:lnTo>
                <a:lnTo>
                  <a:pt x="38" y="104"/>
                </a:lnTo>
                <a:lnTo>
                  <a:pt x="53" y="106"/>
                </a:lnTo>
                <a:lnTo>
                  <a:pt x="65" y="104"/>
                </a:lnTo>
                <a:lnTo>
                  <a:pt x="78" y="98"/>
                </a:lnTo>
                <a:lnTo>
                  <a:pt x="89" y="91"/>
                </a:lnTo>
                <a:lnTo>
                  <a:pt x="98" y="80"/>
                </a:lnTo>
                <a:lnTo>
                  <a:pt x="104" y="67"/>
                </a:lnTo>
                <a:lnTo>
                  <a:pt x="106" y="53"/>
                </a:lnTo>
                <a:close/>
              </a:path>
            </a:pathLst>
          </a:custGeom>
          <a:solidFill>
            <a:srgbClr val="ffffff"/>
          </a:solidFill>
          <a:ln w="14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15" dur="indefinite" restart="never" nodeType="tmRoot">
          <p:childTnLst>
            <p:seq>
              <p:cTn id="116" dur="indefinite" nodeType="mainSeq">
                <p:childTnLst>
                  <p:par>
                    <p:cTn id="117" nodeType="clickEffect" fill="hold">
                      <p:stCondLst>
                        <p:cond delay="indefinite"/>
                      </p:stCondLst>
                      <p:childTnLst>
                        <p:par>
                          <p:cTn id="11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9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21"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nodeType="clickEffect" fill="hold">
                      <p:stCondLst>
                        <p:cond delay="indefinite"/>
                      </p:stCondLst>
                      <p:childTnLst>
                        <p:par>
                          <p:cTn id="12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24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26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CustomShape 1"/>
          <p:cNvSpPr/>
          <p:nvPr/>
        </p:nvSpPr>
        <p:spPr>
          <a:xfrm>
            <a:off x="2598840" y="1539720"/>
            <a:ext cx="3260520" cy="3357360"/>
          </a:xfrm>
          <a:custGeom>
            <a:avLst/>
            <a:gdLst/>
            <a:ahLst/>
            <a:rect l="l" t="t" r="r" b="b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04" name="CustomShape 2"/>
          <p:cNvSpPr/>
          <p:nvPr/>
        </p:nvSpPr>
        <p:spPr>
          <a:xfrm>
            <a:off x="2141640" y="1989000"/>
            <a:ext cx="3633480" cy="3400200"/>
          </a:xfrm>
          <a:custGeom>
            <a:avLst/>
            <a:gdLst/>
            <a:ahLst/>
            <a:rect l="l" t="t" r="r" b="b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05" name="Line 3"/>
          <p:cNvSpPr/>
          <p:nvPr/>
        </p:nvSpPr>
        <p:spPr>
          <a:xfrm>
            <a:off x="4419360" y="2590560"/>
            <a:ext cx="360" cy="3353040"/>
          </a:xfrm>
          <a:prstGeom prst="line">
            <a:avLst/>
          </a:prstGeom>
          <a:ln cap="rnd" w="9360">
            <a:solidFill>
              <a:schemeClr val="tx1"/>
            </a:solidFill>
            <a:custDash>
              <a:ds d="100000" sp="1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06" name="TextShape 4"/>
          <p:cNvSpPr txBox="1"/>
          <p:nvPr/>
        </p:nvSpPr>
        <p:spPr>
          <a:xfrm>
            <a:off x="1911240" y="380880"/>
            <a:ext cx="6702120" cy="88848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b"/>
          <a:p>
            <a:pPr algn="r">
              <a:lnSpc>
                <a:spcPct val="100000"/>
              </a:lnSpc>
            </a:pP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Preisreaktion bei Angebotsänderung </a:t>
            </a:r>
            <a:endParaRPr b="0" lang="en-US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607" name="CustomShape 5"/>
          <p:cNvSpPr/>
          <p:nvPr/>
        </p:nvSpPr>
        <p:spPr>
          <a:xfrm>
            <a:off x="4654800" y="3581280"/>
            <a:ext cx="252720" cy="32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19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1" lang="en-US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608" name="CustomShape 6"/>
          <p:cNvSpPr/>
          <p:nvPr/>
        </p:nvSpPr>
        <p:spPr>
          <a:xfrm>
            <a:off x="1341360" y="1844640"/>
            <a:ext cx="772920" cy="27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Preis 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</a:rPr>
              <a:t>p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09" name="CustomShape 7"/>
          <p:cNvSpPr/>
          <p:nvPr/>
        </p:nvSpPr>
        <p:spPr>
          <a:xfrm>
            <a:off x="7238880" y="6019920"/>
            <a:ext cx="939600" cy="27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Menge 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</a:rPr>
              <a:t>Q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10" name="CustomShape 8"/>
          <p:cNvSpPr/>
          <p:nvPr/>
        </p:nvSpPr>
        <p:spPr>
          <a:xfrm>
            <a:off x="4302720" y="6026040"/>
            <a:ext cx="359280" cy="32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19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1" lang="en-US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r>
              <a:rPr b="1" i="1" lang="en-US" sz="1900" spc="-1" strike="noStrike">
                <a:solidFill>
                  <a:srgbClr val="000000"/>
                </a:solidFill>
                <a:latin typeface="Arial"/>
              </a:rPr>
              <a:t>*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611" name="CustomShape 9"/>
          <p:cNvSpPr/>
          <p:nvPr/>
        </p:nvSpPr>
        <p:spPr>
          <a:xfrm>
            <a:off x="1640160" y="3575160"/>
            <a:ext cx="319680" cy="32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1900" spc="-1" strike="noStrike">
                <a:solidFill>
                  <a:srgbClr val="000000"/>
                </a:solidFill>
                <a:latin typeface="Arial"/>
              </a:rPr>
              <a:t>p</a:t>
            </a:r>
            <a:r>
              <a:rPr b="1" lang="en-US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r>
              <a:rPr b="1" i="1" lang="en-US" sz="1900" spc="-1" strike="noStrike">
                <a:solidFill>
                  <a:srgbClr val="000000"/>
                </a:solidFill>
                <a:latin typeface="Arial"/>
              </a:rPr>
              <a:t>*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612" name="CustomShape 10"/>
          <p:cNvSpPr/>
          <p:nvPr/>
        </p:nvSpPr>
        <p:spPr>
          <a:xfrm>
            <a:off x="5961600" y="4753080"/>
            <a:ext cx="1052640" cy="27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Nachfrage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13" name="CustomShape 11"/>
          <p:cNvSpPr/>
          <p:nvPr/>
        </p:nvSpPr>
        <p:spPr>
          <a:xfrm>
            <a:off x="5553000" y="2494080"/>
            <a:ext cx="2396880" cy="8013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4" name="CustomShape 12"/>
          <p:cNvSpPr/>
          <p:nvPr/>
        </p:nvSpPr>
        <p:spPr>
          <a:xfrm>
            <a:off x="5715360" y="2362320"/>
            <a:ext cx="849960" cy="27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Angebot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15" name="Line 13"/>
          <p:cNvSpPr/>
          <p:nvPr/>
        </p:nvSpPr>
        <p:spPr>
          <a:xfrm flipH="1">
            <a:off x="2057400" y="3706560"/>
            <a:ext cx="2286000" cy="360"/>
          </a:xfrm>
          <a:prstGeom prst="line">
            <a:avLst/>
          </a:prstGeom>
          <a:ln cap="rnd" w="9360">
            <a:solidFill>
              <a:schemeClr val="tx1"/>
            </a:solidFill>
            <a:custDash>
              <a:ds d="100000" sp="1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616" name="Group 14"/>
          <p:cNvGrpSpPr/>
          <p:nvPr/>
        </p:nvGrpSpPr>
        <p:grpSpPr>
          <a:xfrm>
            <a:off x="1611360" y="1776960"/>
            <a:ext cx="3562560" cy="4568400"/>
            <a:chOff x="1611360" y="1776960"/>
            <a:chExt cx="3562560" cy="4568400"/>
          </a:xfrm>
        </p:grpSpPr>
        <p:sp>
          <p:nvSpPr>
            <p:cNvPr id="617" name="CustomShape 15"/>
            <p:cNvSpPr/>
            <p:nvPr/>
          </p:nvSpPr>
          <p:spPr>
            <a:xfrm flipV="1" rot="10941000">
              <a:off x="2224440" y="1834560"/>
              <a:ext cx="2890440" cy="2936520"/>
            </a:xfrm>
            <a:custGeom>
              <a:avLst/>
              <a:gdLst/>
              <a:ahLst/>
              <a:rect l="l" t="t" r="r" b="b"/>
              <a:pathLst>
                <a:path w="1644" h="1618">
                  <a:moveTo>
                    <a:pt x="0" y="0"/>
                  </a:moveTo>
                  <a:cubicBezTo>
                    <a:pt x="76" y="95"/>
                    <a:pt x="326" y="413"/>
                    <a:pt x="450" y="562"/>
                  </a:cubicBezTo>
                  <a:cubicBezTo>
                    <a:pt x="574" y="711"/>
                    <a:pt x="544" y="716"/>
                    <a:pt x="743" y="892"/>
                  </a:cubicBezTo>
                  <a:cubicBezTo>
                    <a:pt x="942" y="1068"/>
                    <a:pt x="1456" y="1467"/>
                    <a:pt x="1644" y="1618"/>
                  </a:cubicBezTo>
                </a:path>
              </a:pathLst>
            </a:custGeom>
            <a:noFill/>
            <a:ln w="38160">
              <a:solidFill>
                <a:srgbClr val="ff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8" name="CustomShape 16"/>
            <p:cNvSpPr/>
            <p:nvPr/>
          </p:nvSpPr>
          <p:spPr>
            <a:xfrm>
              <a:off x="3562920" y="3144960"/>
              <a:ext cx="252720" cy="328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/>
            <a:p>
              <a:pPr>
                <a:lnSpc>
                  <a:spcPct val="100000"/>
                </a:lnSpc>
              </a:pPr>
              <a:r>
                <a:rPr b="1" i="1" lang="en-US" sz="1900" spc="-1" strike="noStrike">
                  <a:solidFill>
                    <a:srgbClr val="000000"/>
                  </a:solidFill>
                  <a:latin typeface="Arial"/>
                </a:rPr>
                <a:t>A</a:t>
              </a:r>
              <a:r>
                <a:rPr b="1" lang="en-US" sz="1900" spc="-1" strike="noStrike" baseline="-25000">
                  <a:solidFill>
                    <a:srgbClr val="000000"/>
                  </a:solidFill>
                  <a:latin typeface="Arial"/>
                </a:rPr>
                <a:t>1</a:t>
              </a:r>
              <a:endParaRPr b="0" lang="en-US" sz="1900" spc="-1" strike="noStrike">
                <a:latin typeface="Arial"/>
              </a:endParaRPr>
            </a:p>
          </p:txBody>
        </p:sp>
        <p:sp>
          <p:nvSpPr>
            <p:cNvPr id="619" name="CustomShape 17"/>
            <p:cNvSpPr/>
            <p:nvPr/>
          </p:nvSpPr>
          <p:spPr>
            <a:xfrm>
              <a:off x="3829320" y="6016680"/>
              <a:ext cx="359280" cy="328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/>
            <a:p>
              <a:pPr>
                <a:lnSpc>
                  <a:spcPct val="100000"/>
                </a:lnSpc>
              </a:pPr>
              <a:r>
                <a:rPr b="1" i="1" lang="en-US" sz="1900" spc="-1" strike="noStrike">
                  <a:solidFill>
                    <a:srgbClr val="000000"/>
                  </a:solidFill>
                  <a:latin typeface="Arial"/>
                </a:rPr>
                <a:t>Q</a:t>
              </a:r>
              <a:r>
                <a:rPr b="1" lang="en-US" sz="1900" spc="-1" strike="noStrike" baseline="-25000">
                  <a:solidFill>
                    <a:srgbClr val="000000"/>
                  </a:solidFill>
                  <a:latin typeface="Arial"/>
                </a:rPr>
                <a:t>1</a:t>
              </a:r>
              <a:r>
                <a:rPr b="1" i="1" lang="en-US" sz="1900" spc="-1" strike="noStrike">
                  <a:solidFill>
                    <a:srgbClr val="000000"/>
                  </a:solidFill>
                  <a:latin typeface="Arial"/>
                </a:rPr>
                <a:t>*</a:t>
              </a:r>
              <a:endParaRPr b="0" lang="en-US" sz="1900" spc="-1" strike="noStrike">
                <a:latin typeface="Arial"/>
              </a:endParaRPr>
            </a:p>
          </p:txBody>
        </p:sp>
        <p:sp>
          <p:nvSpPr>
            <p:cNvPr id="620" name="CustomShape 18"/>
            <p:cNvSpPr/>
            <p:nvPr/>
          </p:nvSpPr>
          <p:spPr>
            <a:xfrm>
              <a:off x="1611360" y="3044880"/>
              <a:ext cx="319680" cy="328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/>
            <a:p>
              <a:pPr>
                <a:lnSpc>
                  <a:spcPct val="100000"/>
                </a:lnSpc>
              </a:pPr>
              <a:r>
                <a:rPr b="1" i="1" lang="en-US" sz="1900" spc="-1" strike="noStrike">
                  <a:solidFill>
                    <a:srgbClr val="000000"/>
                  </a:solidFill>
                  <a:latin typeface="Arial"/>
                </a:rPr>
                <a:t>p</a:t>
              </a:r>
              <a:r>
                <a:rPr b="1" lang="en-US" sz="1900" spc="-1" strike="noStrike" baseline="-25000">
                  <a:solidFill>
                    <a:srgbClr val="000000"/>
                  </a:solidFill>
                  <a:latin typeface="Arial"/>
                </a:rPr>
                <a:t>1</a:t>
              </a:r>
              <a:r>
                <a:rPr b="1" i="1" lang="en-US" sz="1900" spc="-1" strike="noStrike">
                  <a:solidFill>
                    <a:srgbClr val="000000"/>
                  </a:solidFill>
                  <a:latin typeface="Arial"/>
                </a:rPr>
                <a:t>*</a:t>
              </a:r>
              <a:endParaRPr b="0" lang="en-US" sz="1900" spc="-1" strike="noStrike">
                <a:latin typeface="Arial"/>
              </a:endParaRPr>
            </a:p>
          </p:txBody>
        </p:sp>
        <p:sp>
          <p:nvSpPr>
            <p:cNvPr id="621" name="Line 19"/>
            <p:cNvSpPr/>
            <p:nvPr/>
          </p:nvSpPr>
          <p:spPr>
            <a:xfrm flipH="1">
              <a:off x="2133360" y="3271680"/>
              <a:ext cx="1903320" cy="360"/>
            </a:xfrm>
            <a:prstGeom prst="line">
              <a:avLst/>
            </a:prstGeom>
            <a:ln cap="rnd" w="9360">
              <a:solidFill>
                <a:schemeClr val="tx1"/>
              </a:solidFill>
              <a:custDash>
                <a:ds d="100000" sp="1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2" name="Line 20"/>
            <p:cNvSpPr/>
            <p:nvPr/>
          </p:nvSpPr>
          <p:spPr>
            <a:xfrm>
              <a:off x="4016160" y="3314520"/>
              <a:ext cx="360" cy="2454120"/>
            </a:xfrm>
            <a:prstGeom prst="line">
              <a:avLst/>
            </a:prstGeom>
            <a:ln cap="rnd" w="9360">
              <a:solidFill>
                <a:schemeClr val="tx1"/>
              </a:solidFill>
              <a:custDash>
                <a:ds d="100000" sp="1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3" name="CustomShape 21"/>
            <p:cNvSpPr/>
            <p:nvPr/>
          </p:nvSpPr>
          <p:spPr>
            <a:xfrm>
              <a:off x="3967200" y="3230640"/>
              <a:ext cx="83880" cy="82080"/>
            </a:xfrm>
            <a:custGeom>
              <a:avLst/>
              <a:gdLst/>
              <a:ahLst/>
              <a:rect l="l" t="t" r="r" b="b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101" y="27"/>
                  </a:lnTo>
                  <a:lnTo>
                    <a:pt x="91" y="16"/>
                  </a:lnTo>
                  <a:lnTo>
                    <a:pt x="81" y="7"/>
                  </a:lnTo>
                  <a:lnTo>
                    <a:pt x="68" y="2"/>
                  </a:lnTo>
                  <a:lnTo>
                    <a:pt x="53" y="0"/>
                  </a:lnTo>
                  <a:lnTo>
                    <a:pt x="40" y="2"/>
                  </a:lnTo>
                  <a:lnTo>
                    <a:pt x="28" y="7"/>
                  </a:lnTo>
                  <a:lnTo>
                    <a:pt x="17" y="16"/>
                  </a:lnTo>
                  <a:lnTo>
                    <a:pt x="8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8"/>
                  </a:lnTo>
                  <a:lnTo>
                    <a:pt x="8" y="80"/>
                  </a:lnTo>
                  <a:lnTo>
                    <a:pt x="17" y="91"/>
                  </a:lnTo>
                  <a:lnTo>
                    <a:pt x="28" y="99"/>
                  </a:lnTo>
                  <a:lnTo>
                    <a:pt x="40" y="104"/>
                  </a:lnTo>
                  <a:lnTo>
                    <a:pt x="53" y="106"/>
                  </a:lnTo>
                  <a:lnTo>
                    <a:pt x="68" y="104"/>
                  </a:lnTo>
                  <a:lnTo>
                    <a:pt x="81" y="99"/>
                  </a:lnTo>
                  <a:lnTo>
                    <a:pt x="91" y="91"/>
                  </a:lnTo>
                  <a:lnTo>
                    <a:pt x="101" y="80"/>
                  </a:lnTo>
                  <a:lnTo>
                    <a:pt x="104" y="68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24" name="Group 22"/>
          <p:cNvGrpSpPr/>
          <p:nvPr/>
        </p:nvGrpSpPr>
        <p:grpSpPr>
          <a:xfrm>
            <a:off x="1537560" y="2674800"/>
            <a:ext cx="2908800" cy="328680"/>
            <a:chOff x="1537560" y="2674800"/>
            <a:chExt cx="2908800" cy="328680"/>
          </a:xfrm>
        </p:grpSpPr>
        <p:sp>
          <p:nvSpPr>
            <p:cNvPr id="625" name="CustomShape 23"/>
            <p:cNvSpPr/>
            <p:nvPr/>
          </p:nvSpPr>
          <p:spPr>
            <a:xfrm>
              <a:off x="1537560" y="2674800"/>
              <a:ext cx="429480" cy="328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/>
            <a:p>
              <a:pPr>
                <a:lnSpc>
                  <a:spcPct val="100000"/>
                </a:lnSpc>
              </a:pPr>
              <a:r>
                <a:rPr b="1" i="1" lang="en-US" sz="1900" spc="-1" strike="noStrike">
                  <a:solidFill>
                    <a:srgbClr val="000000"/>
                  </a:solidFill>
                  <a:latin typeface="Arial"/>
                </a:rPr>
                <a:t>p</a:t>
              </a:r>
              <a:r>
                <a:rPr b="1" i="1" lang="en-US" sz="1900" spc="-1" strike="noStrike" baseline="-25000">
                  <a:solidFill>
                    <a:srgbClr val="000000"/>
                  </a:solidFill>
                  <a:latin typeface="Arial"/>
                </a:rPr>
                <a:t>max</a:t>
              </a:r>
              <a:endParaRPr b="0" lang="en-US" sz="1900" spc="-1" strike="noStrike">
                <a:latin typeface="Arial"/>
              </a:endParaRPr>
            </a:p>
          </p:txBody>
        </p:sp>
        <p:sp>
          <p:nvSpPr>
            <p:cNvPr id="626" name="Line 24"/>
            <p:cNvSpPr/>
            <p:nvPr/>
          </p:nvSpPr>
          <p:spPr>
            <a:xfrm flipH="1">
              <a:off x="2100240" y="2828880"/>
              <a:ext cx="2286000" cy="360"/>
            </a:xfrm>
            <a:prstGeom prst="line">
              <a:avLst/>
            </a:prstGeom>
            <a:ln cap="rnd" w="9360">
              <a:solidFill>
                <a:schemeClr val="tx1"/>
              </a:solidFill>
              <a:custDash>
                <a:ds d="100000" sp="1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7" name="CustomShape 25"/>
            <p:cNvSpPr/>
            <p:nvPr/>
          </p:nvSpPr>
          <p:spPr>
            <a:xfrm>
              <a:off x="4362480" y="2778120"/>
              <a:ext cx="83880" cy="85320"/>
            </a:xfrm>
            <a:custGeom>
              <a:avLst/>
              <a:gdLst/>
              <a:ahLst/>
              <a:rect l="l" t="t" r="r" b="b"/>
              <a:pathLst>
                <a:path w="106" h="108">
                  <a:moveTo>
                    <a:pt x="106" y="55"/>
                  </a:moveTo>
                  <a:lnTo>
                    <a:pt x="104" y="40"/>
                  </a:lnTo>
                  <a:lnTo>
                    <a:pt x="98" y="28"/>
                  </a:lnTo>
                  <a:lnTo>
                    <a:pt x="89" y="17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7"/>
                  </a:lnTo>
                  <a:lnTo>
                    <a:pt x="7" y="28"/>
                  </a:lnTo>
                  <a:lnTo>
                    <a:pt x="2" y="40"/>
                  </a:lnTo>
                  <a:lnTo>
                    <a:pt x="0" y="55"/>
                  </a:lnTo>
                  <a:lnTo>
                    <a:pt x="2" y="68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100"/>
                  </a:lnTo>
                  <a:lnTo>
                    <a:pt x="38" y="106"/>
                  </a:lnTo>
                  <a:lnTo>
                    <a:pt x="53" y="108"/>
                  </a:lnTo>
                  <a:lnTo>
                    <a:pt x="65" y="106"/>
                  </a:lnTo>
                  <a:lnTo>
                    <a:pt x="78" y="100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8"/>
                  </a:lnTo>
                  <a:lnTo>
                    <a:pt x="106" y="55"/>
                  </a:lnTo>
                  <a:close/>
                </a:path>
              </a:pathLst>
            </a:custGeom>
            <a:solidFill>
              <a:srgbClr val="ffffff"/>
            </a:solidFill>
            <a:ln w="14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28" name="Line 26"/>
          <p:cNvSpPr/>
          <p:nvPr/>
        </p:nvSpPr>
        <p:spPr>
          <a:xfrm>
            <a:off x="2133360" y="5790960"/>
            <a:ext cx="6172200" cy="360"/>
          </a:xfrm>
          <a:prstGeom prst="line">
            <a:avLst/>
          </a:prstGeom>
          <a:ln w="381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29" name="Line 27"/>
          <p:cNvSpPr/>
          <p:nvPr/>
        </p:nvSpPr>
        <p:spPr>
          <a:xfrm flipV="1">
            <a:off x="2133360" y="1676160"/>
            <a:ext cx="360" cy="4114800"/>
          </a:xfrm>
          <a:prstGeom prst="line">
            <a:avLst/>
          </a:prstGeom>
          <a:ln w="381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30" name="CustomShape 28"/>
          <p:cNvSpPr/>
          <p:nvPr/>
        </p:nvSpPr>
        <p:spPr>
          <a:xfrm>
            <a:off x="4373640" y="3664080"/>
            <a:ext cx="83880" cy="83880"/>
          </a:xfrm>
          <a:custGeom>
            <a:avLst/>
            <a:gdLst/>
            <a:ahLst/>
            <a:rect l="l" t="t" r="r" b="b"/>
            <a:pathLst>
              <a:path w="106" h="106">
                <a:moveTo>
                  <a:pt x="106" y="53"/>
                </a:moveTo>
                <a:lnTo>
                  <a:pt x="104" y="40"/>
                </a:lnTo>
                <a:lnTo>
                  <a:pt x="98" y="27"/>
                </a:lnTo>
                <a:lnTo>
                  <a:pt x="89" y="14"/>
                </a:lnTo>
                <a:lnTo>
                  <a:pt x="78" y="7"/>
                </a:lnTo>
                <a:lnTo>
                  <a:pt x="65" y="2"/>
                </a:lnTo>
                <a:lnTo>
                  <a:pt x="53" y="0"/>
                </a:lnTo>
                <a:lnTo>
                  <a:pt x="38" y="2"/>
                </a:lnTo>
                <a:lnTo>
                  <a:pt x="25" y="7"/>
                </a:lnTo>
                <a:lnTo>
                  <a:pt x="14" y="14"/>
                </a:lnTo>
                <a:lnTo>
                  <a:pt x="7" y="27"/>
                </a:lnTo>
                <a:lnTo>
                  <a:pt x="2" y="40"/>
                </a:lnTo>
                <a:lnTo>
                  <a:pt x="0" y="53"/>
                </a:lnTo>
                <a:lnTo>
                  <a:pt x="2" y="67"/>
                </a:lnTo>
                <a:lnTo>
                  <a:pt x="7" y="80"/>
                </a:lnTo>
                <a:lnTo>
                  <a:pt x="14" y="91"/>
                </a:lnTo>
                <a:lnTo>
                  <a:pt x="25" y="98"/>
                </a:lnTo>
                <a:lnTo>
                  <a:pt x="38" y="104"/>
                </a:lnTo>
                <a:lnTo>
                  <a:pt x="53" y="106"/>
                </a:lnTo>
                <a:lnTo>
                  <a:pt x="65" y="104"/>
                </a:lnTo>
                <a:lnTo>
                  <a:pt x="78" y="98"/>
                </a:lnTo>
                <a:lnTo>
                  <a:pt x="89" y="91"/>
                </a:lnTo>
                <a:lnTo>
                  <a:pt x="98" y="80"/>
                </a:lnTo>
                <a:lnTo>
                  <a:pt x="104" y="67"/>
                </a:lnTo>
                <a:lnTo>
                  <a:pt x="106" y="53"/>
                </a:lnTo>
                <a:close/>
              </a:path>
            </a:pathLst>
          </a:custGeom>
          <a:solidFill>
            <a:srgbClr val="ffffff"/>
          </a:solidFill>
          <a:ln w="14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27" dur="indefinite" restart="never" nodeType="tmRoot">
          <p:childTnLst>
            <p:seq>
              <p:cTn id="128" dur="indefinite" nodeType="mainSeq">
                <p:childTnLst>
                  <p:par>
                    <p:cTn id="129" nodeType="clickEffect" fill="hold">
                      <p:stCondLst>
                        <p:cond delay="indefinite"/>
                      </p:stCondLst>
                      <p:childTnLst>
                        <p:par>
                          <p:cTn id="13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31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33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nodeType="clickEffect" fill="hold">
                      <p:stCondLst>
                        <p:cond delay="indefinite"/>
                      </p:stCondLst>
                      <p:childTnLst>
                        <p:par>
                          <p:cTn id="13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36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38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TextShape 1"/>
          <p:cNvSpPr txBox="1"/>
          <p:nvPr/>
        </p:nvSpPr>
        <p:spPr>
          <a:xfrm>
            <a:off x="1911240" y="380880"/>
            <a:ext cx="6702120" cy="88848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b"/>
          <a:p>
            <a:pPr algn="r">
              <a:lnSpc>
                <a:spcPct val="100000"/>
              </a:lnSpc>
            </a:pP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Preisreaktion bei Steuern </a:t>
            </a:r>
            <a:endParaRPr b="0" lang="en-US" sz="2800" spc="-1" strike="noStrike">
              <a:solidFill>
                <a:srgbClr val="000000"/>
              </a:solidFill>
              <a:latin typeface="Book Antiqua"/>
            </a:endParaRPr>
          </a:p>
        </p:txBody>
      </p:sp>
      <p:pic>
        <p:nvPicPr>
          <p:cNvPr id="632" name="Grafik 30" descr=""/>
          <p:cNvPicPr/>
          <p:nvPr/>
        </p:nvPicPr>
        <p:blipFill>
          <a:blip r:embed="rId1"/>
          <a:stretch/>
        </p:blipFill>
        <p:spPr>
          <a:xfrm>
            <a:off x="1456200" y="1642680"/>
            <a:ext cx="6382440" cy="4511160"/>
          </a:xfrm>
          <a:prstGeom prst="rect">
            <a:avLst/>
          </a:prstGeom>
          <a:ln>
            <a:noFill/>
          </a:ln>
        </p:spPr>
      </p:pic>
      <p:sp>
        <p:nvSpPr>
          <p:cNvPr id="633" name="CustomShape 2"/>
          <p:cNvSpPr/>
          <p:nvPr/>
        </p:nvSpPr>
        <p:spPr>
          <a:xfrm>
            <a:off x="1212480" y="6090120"/>
            <a:ext cx="38217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WFV = Wohlfahrtsverlust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139" dur="indefinite" restart="never" nodeType="tmRoot">
          <p:childTnLst>
            <p:seq>
              <p:cTn id="14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TextShape 1"/>
          <p:cNvSpPr txBox="1"/>
          <p:nvPr/>
        </p:nvSpPr>
        <p:spPr>
          <a:xfrm>
            <a:off x="1908000" y="380880"/>
            <a:ext cx="6702120" cy="88848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b"/>
          <a:p>
            <a:pPr algn="r">
              <a:lnSpc>
                <a:spcPct val="100000"/>
              </a:lnSpc>
            </a:pP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Staatliche Preisfestsetzung: Mindestpreis</a:t>
            </a:r>
            <a:endParaRPr b="0" lang="en-US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635" name="CustomShape 2"/>
          <p:cNvSpPr/>
          <p:nvPr/>
        </p:nvSpPr>
        <p:spPr>
          <a:xfrm>
            <a:off x="518760" y="4194000"/>
            <a:ext cx="3311280" cy="228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Beispiele: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Butterberge und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Milch-Seen der EU-Agrarpolitik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Mindestlöhne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WFV = Wohlfahrtsverlust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  <p:pic>
        <p:nvPicPr>
          <p:cNvPr id="636" name="Bild 2" descr=""/>
          <p:cNvPicPr/>
          <p:nvPr/>
        </p:nvPicPr>
        <p:blipFill>
          <a:blip r:embed="rId1"/>
          <a:stretch/>
        </p:blipFill>
        <p:spPr>
          <a:xfrm>
            <a:off x="3174840" y="1767240"/>
            <a:ext cx="5765400" cy="418428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41" dur="indefinite" restart="never" nodeType="tmRoot">
          <p:childTnLst>
            <p:seq>
              <p:cTn id="14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TextShape 1"/>
          <p:cNvSpPr txBox="1"/>
          <p:nvPr/>
        </p:nvSpPr>
        <p:spPr>
          <a:xfrm>
            <a:off x="1908000" y="380880"/>
            <a:ext cx="6702120" cy="88848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b"/>
          <a:p>
            <a:pPr algn="r">
              <a:lnSpc>
                <a:spcPct val="100000"/>
              </a:lnSpc>
            </a:pP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Staatliche Preisfestsetzung: Höchstpreis</a:t>
            </a:r>
            <a:endParaRPr b="0" lang="en-US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638" name="CustomShape 2"/>
          <p:cNvSpPr/>
          <p:nvPr/>
        </p:nvSpPr>
        <p:spPr>
          <a:xfrm>
            <a:off x="606600" y="4181400"/>
            <a:ext cx="2710800" cy="2422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Beispiele: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Preiskontrolle bei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Wohnungsmieten,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Brotpreisen,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Energieträgern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WFV = Wohlfahrtsverlust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  <p:pic>
        <p:nvPicPr>
          <p:cNvPr id="639" name="Bild 3" descr=""/>
          <p:cNvPicPr/>
          <p:nvPr/>
        </p:nvPicPr>
        <p:blipFill>
          <a:blip r:embed="rId1"/>
          <a:stretch/>
        </p:blipFill>
        <p:spPr>
          <a:xfrm>
            <a:off x="2356560" y="1723320"/>
            <a:ext cx="6160320" cy="420336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43" dur="indefinite" restart="never" nodeType="tmRoot">
          <p:childTnLst>
            <p:seq>
              <p:cTn id="14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TextShape 1"/>
          <p:cNvSpPr txBox="1"/>
          <p:nvPr/>
        </p:nvSpPr>
        <p:spPr>
          <a:xfrm>
            <a:off x="1911240" y="380880"/>
            <a:ext cx="6746400" cy="88848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b"/>
          <a:p>
            <a:pPr algn="r">
              <a:lnSpc>
                <a:spcPct val="100000"/>
              </a:lnSpc>
            </a:pP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Preiselastizität der Nachfrage</a:t>
            </a:r>
            <a:endParaRPr b="0" lang="en-US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641" name="CustomShape 2"/>
          <p:cNvSpPr/>
          <p:nvPr/>
        </p:nvSpPr>
        <p:spPr>
          <a:xfrm>
            <a:off x="1074600" y="4221360"/>
            <a:ext cx="7583040" cy="273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i="1" lang="en-US" sz="1800" spc="-1" strike="noStrike">
                <a:solidFill>
                  <a:srgbClr val="000000"/>
                </a:solidFill>
                <a:latin typeface="Arial"/>
                <a:ea typeface="Times New Roman"/>
              </a:rPr>
              <a:t>	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  <a:ea typeface="Times New Roman"/>
              </a:rPr>
              <a:t>Q</a:t>
            </a:r>
            <a:r>
              <a:rPr b="0" i="1" lang="en-US" sz="1800" spc="-1" strike="noStrike" baseline="-25000">
                <a:solidFill>
                  <a:srgbClr val="000000"/>
                </a:solidFill>
                <a:latin typeface="Arial"/>
                <a:ea typeface="Times New Roman"/>
              </a:rPr>
              <a:t>N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Times New Roman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Times New Roman"/>
              </a:rPr>
              <a:t>Nachfragemenge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en-US" sz="1800" spc="-1" strike="noStrike">
                <a:solidFill>
                  <a:srgbClr val="000000"/>
                </a:solidFill>
                <a:latin typeface="Arial"/>
                <a:ea typeface="Times New Roman"/>
              </a:rPr>
              <a:t>	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  <a:ea typeface="Times New Roman"/>
              </a:rPr>
              <a:t>p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Times New Roman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Times New Roman"/>
              </a:rPr>
              <a:t>Preis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en-US" sz="1800" spc="-1" strike="noStrike">
                <a:solidFill>
                  <a:srgbClr val="000000"/>
                </a:solidFill>
                <a:latin typeface="Arial"/>
                <a:ea typeface="Times New Roman"/>
              </a:rPr>
              <a:t>	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Times New Roman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Times New Roman"/>
              </a:rPr>
              <a:t>Umsatz (Erlös) = 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  <a:ea typeface="Times New Roman"/>
              </a:rPr>
              <a:t>p∙Q</a:t>
            </a:r>
            <a:r>
              <a:rPr b="0" i="1" lang="en-US" sz="1800" spc="-1" strike="noStrike" baseline="-25000">
                <a:solidFill>
                  <a:srgbClr val="000000"/>
                </a:solidFill>
                <a:latin typeface="Arial"/>
                <a:ea typeface="Times New Roman"/>
              </a:rPr>
              <a:t>N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i="1" lang="en-US" sz="1800" spc="-1" strike="noStrike">
                <a:solidFill>
                  <a:srgbClr val="000000"/>
                </a:solidFill>
                <a:latin typeface="Arial"/>
                <a:ea typeface="Times New Roman"/>
              </a:rPr>
              <a:t>	</a:t>
            </a:r>
            <a:r>
              <a:rPr b="0" i="1" lang="en-US" sz="1800" spc="-1" strike="noStrike">
                <a:solidFill>
                  <a:srgbClr val="000000"/>
                </a:solidFill>
                <a:latin typeface="Symbol"/>
                <a:ea typeface="Times New Roman"/>
              </a:rPr>
              <a:t></a:t>
            </a:r>
            <a:r>
              <a:rPr b="0" i="1" lang="en-US" sz="1800" spc="-1" strike="noStrike" baseline="-30000">
                <a:solidFill>
                  <a:srgbClr val="000000"/>
                </a:solidFill>
                <a:latin typeface="Arial"/>
                <a:ea typeface="Times New Roman"/>
              </a:rPr>
              <a:t>p,Q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Times New Roman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latin typeface="Symbol"/>
                <a:ea typeface="Times New Roman"/>
              </a:rPr>
              <a:t>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  <a:ea typeface="Times New Roman"/>
              </a:rPr>
              <a:t>  0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Times New Roman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Times New Roman"/>
              </a:rPr>
              <a:t>(gilt meistens)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i="1" lang="en-US" sz="1800" spc="-1" strike="noStrike">
                <a:solidFill>
                  <a:srgbClr val="000000"/>
                </a:solidFill>
                <a:latin typeface="Arial"/>
                <a:ea typeface="Times New Roman"/>
              </a:rPr>
              <a:t>	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  <a:ea typeface="Times New Roman"/>
              </a:rPr>
              <a:t>-1  &lt;  </a:t>
            </a:r>
            <a:r>
              <a:rPr b="0" i="1" lang="en-US" sz="1800" spc="-1" strike="noStrike">
                <a:solidFill>
                  <a:srgbClr val="000000"/>
                </a:solidFill>
                <a:latin typeface="Symbol"/>
                <a:ea typeface="Times New Roman"/>
              </a:rPr>
              <a:t></a:t>
            </a:r>
            <a:r>
              <a:rPr b="0" i="1" lang="en-US" sz="1800" spc="-1" strike="noStrike" baseline="-30000">
                <a:solidFill>
                  <a:srgbClr val="000000"/>
                </a:solidFill>
                <a:latin typeface="Arial"/>
                <a:ea typeface="Times New Roman"/>
              </a:rPr>
              <a:t>p,Q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Symbol"/>
                <a:ea typeface="Times New Roman"/>
              </a:rPr>
              <a:t>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  <a:ea typeface="Times New Roman"/>
              </a:rPr>
              <a:t>  0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  <a:ea typeface="Times New Roman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Times New Roman"/>
              </a:rPr>
              <a:t>unelastische Nachfrage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i="1" lang="en-US" sz="1800" spc="-1" strike="noStrike">
                <a:solidFill>
                  <a:srgbClr val="000000"/>
                </a:solidFill>
                <a:latin typeface="Arial"/>
                <a:ea typeface="Times New Roman"/>
              </a:rPr>
              <a:t>	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  <a:ea typeface="Times New Roman"/>
              </a:rPr>
              <a:t>-</a:t>
            </a:r>
            <a:r>
              <a:rPr b="0" i="1" lang="en-US" sz="1800" spc="-1" strike="noStrike">
                <a:solidFill>
                  <a:srgbClr val="000000"/>
                </a:solidFill>
                <a:latin typeface="Symbol"/>
                <a:ea typeface="Times New Roman"/>
              </a:rPr>
              <a:t>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  <a:ea typeface="Times New Roman"/>
              </a:rPr>
              <a:t>  &lt;  </a:t>
            </a:r>
            <a:r>
              <a:rPr b="0" i="1" lang="en-US" sz="1800" spc="-1" strike="noStrike">
                <a:solidFill>
                  <a:srgbClr val="000000"/>
                </a:solidFill>
                <a:latin typeface="Symbol"/>
                <a:ea typeface="Times New Roman"/>
              </a:rPr>
              <a:t></a:t>
            </a:r>
            <a:r>
              <a:rPr b="0" i="1" lang="en-US" sz="1800" spc="-1" strike="noStrike" baseline="-30000">
                <a:solidFill>
                  <a:srgbClr val="000000"/>
                </a:solidFill>
                <a:latin typeface="Arial"/>
                <a:ea typeface="Times New Roman"/>
              </a:rPr>
              <a:t>p,Q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Symbol"/>
                <a:ea typeface="Times New Roman"/>
              </a:rPr>
              <a:t>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  <a:ea typeface="Times New Roman"/>
              </a:rPr>
              <a:t>  -1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  <a:ea typeface="Times New Roman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Times New Roman"/>
              </a:rPr>
              <a:t>elastische Nachfrage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642" name="CustomShape 3"/>
          <p:cNvSpPr/>
          <p:nvPr/>
        </p:nvSpPr>
        <p:spPr>
          <a:xfrm>
            <a:off x="666720" y="1612800"/>
            <a:ext cx="7991280" cy="14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480">
              <a:lnSpc>
                <a:spcPct val="100000"/>
              </a:lnSpc>
              <a:buClr>
                <a:srgbClr val="c00000"/>
              </a:buClr>
              <a:buFont typeface="Symbol" charset="2"/>
              <a:buChar char=""/>
            </a:pPr>
            <a:r>
              <a:rPr b="1" lang="en-US" sz="1800" spc="-1" strike="noStrike">
                <a:solidFill>
                  <a:srgbClr val="c00000"/>
                </a:solidFill>
                <a:latin typeface="Arial"/>
              </a:rPr>
              <a:t>Elastizität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</a:rPr>
              <a:t>η: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relative Änderung einer abhängigen Variablen auf eine relative Änderung einer von ihr unabhängigen Variablen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c00000"/>
              </a:buClr>
              <a:buFont typeface="Symbol" charset="2"/>
              <a:buChar char=""/>
            </a:pPr>
            <a:r>
              <a:rPr b="1" lang="en-US" sz="1800" spc="-1" strike="noStrike">
                <a:solidFill>
                  <a:srgbClr val="c00000"/>
                </a:solidFill>
                <a:latin typeface="Arial"/>
              </a:rPr>
              <a:t>Nachfrageelastizität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: wie „elastisch“ reagieren potenzielle Käufer:innen auf Preisänderungen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643" name="" descr=""/>
          <p:cNvPicPr/>
          <p:nvPr/>
        </p:nvPicPr>
        <p:blipFill>
          <a:blip r:embed="rId1"/>
          <a:stretch/>
        </p:blipFill>
        <p:spPr>
          <a:xfrm>
            <a:off x="1384200" y="3467160"/>
            <a:ext cx="5168880" cy="660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45" dur="indefinite" restart="never" nodeType="tmRoot">
          <p:childTnLst>
            <p:seq>
              <p:cTn id="14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Shape 1"/>
          <p:cNvSpPr txBox="1"/>
          <p:nvPr/>
        </p:nvSpPr>
        <p:spPr>
          <a:xfrm>
            <a:off x="1908000" y="380880"/>
            <a:ext cx="6767280" cy="88848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b"/>
          <a:p>
            <a:pPr algn="r">
              <a:lnSpc>
                <a:spcPct val="100000"/>
              </a:lnSpc>
            </a:pP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Gliederung der Vorlesung</a:t>
            </a:r>
            <a:endParaRPr b="0" lang="en-US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14" name="TextShape 2"/>
          <p:cNvSpPr txBox="1"/>
          <p:nvPr/>
        </p:nvSpPr>
        <p:spPr>
          <a:xfrm>
            <a:off x="2434320" y="1934280"/>
            <a:ext cx="7135560" cy="464796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/>
          <a:p>
            <a:pPr marL="457200" indent="-456840">
              <a:lnSpc>
                <a:spcPct val="100000"/>
              </a:lnSpc>
              <a:spcBef>
                <a:spcPts val="1199"/>
              </a:spcBef>
              <a:buClr>
                <a:srgbClr val="cc3300"/>
              </a:buClr>
              <a:buFont typeface="Times New Roman"/>
              <a:buAutoNum type="arabicPeriod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Angebot und Nachfrage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 marL="457200" indent="-456840">
              <a:lnSpc>
                <a:spcPct val="100000"/>
              </a:lnSpc>
              <a:spcBef>
                <a:spcPts val="1199"/>
              </a:spcBef>
              <a:buClr>
                <a:srgbClr val="cc3300"/>
              </a:buClr>
              <a:buFont typeface="Times New Roman"/>
              <a:buAutoNum type="arabicPeriod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Produktion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 marL="457200" indent="-456840">
              <a:lnSpc>
                <a:spcPct val="100000"/>
              </a:lnSpc>
              <a:spcBef>
                <a:spcPts val="1199"/>
              </a:spcBef>
              <a:buClr>
                <a:srgbClr val="cc3300"/>
              </a:buClr>
              <a:buFont typeface="Times New Roman"/>
              <a:buAutoNum type="arabicPeriod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Unternehmen und Bilanzen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 marL="457200" indent="-456840">
              <a:lnSpc>
                <a:spcPct val="100000"/>
              </a:lnSpc>
              <a:spcBef>
                <a:spcPts val="1199"/>
              </a:spcBef>
              <a:buClr>
                <a:srgbClr val="cc3300"/>
              </a:buClr>
              <a:buFont typeface="Times New Roman"/>
              <a:buAutoNum type="arabicPeriod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Investition 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 marL="457200" indent="-456840">
              <a:lnSpc>
                <a:spcPct val="100000"/>
              </a:lnSpc>
              <a:spcBef>
                <a:spcPts val="1199"/>
              </a:spcBef>
              <a:buClr>
                <a:srgbClr val="cc3300"/>
              </a:buClr>
              <a:buFont typeface="Times New Roman"/>
              <a:buAutoNum type="arabicPeriod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Finanzierung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 marL="457200" indent="-456840">
              <a:lnSpc>
                <a:spcPct val="100000"/>
              </a:lnSpc>
              <a:spcBef>
                <a:spcPts val="1199"/>
              </a:spcBef>
              <a:buClr>
                <a:srgbClr val="cc3300"/>
              </a:buClr>
              <a:buFont typeface="Times New Roman"/>
              <a:buAutoNum type="arabicPeriod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Steuern und Risiko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 marL="457200" indent="-456840">
              <a:lnSpc>
                <a:spcPct val="100000"/>
              </a:lnSpc>
              <a:spcBef>
                <a:spcPts val="1199"/>
              </a:spcBef>
              <a:buClr>
                <a:srgbClr val="cc3300"/>
              </a:buClr>
              <a:buFont typeface="Times New Roman"/>
              <a:buAutoNum type="arabicPeriod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Gastvorlesungen 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TextShape 1"/>
          <p:cNvSpPr txBox="1"/>
          <p:nvPr/>
        </p:nvSpPr>
        <p:spPr>
          <a:xfrm>
            <a:off x="1911240" y="380880"/>
            <a:ext cx="6746400" cy="88848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b"/>
          <a:p>
            <a:pPr algn="r">
              <a:lnSpc>
                <a:spcPct val="100000"/>
              </a:lnSpc>
            </a:pP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Bogenelastizität</a:t>
            </a:r>
            <a:endParaRPr b="0" lang="en-US" sz="2800" spc="-1" strike="noStrike">
              <a:solidFill>
                <a:srgbClr val="000000"/>
              </a:solidFill>
              <a:latin typeface="Book Antiqua"/>
            </a:endParaRPr>
          </a:p>
        </p:txBody>
      </p:sp>
      <p:grpSp>
        <p:nvGrpSpPr>
          <p:cNvPr id="645" name="Group 2"/>
          <p:cNvGrpSpPr/>
          <p:nvPr/>
        </p:nvGrpSpPr>
        <p:grpSpPr>
          <a:xfrm>
            <a:off x="1259640" y="2205000"/>
            <a:ext cx="4001760" cy="3357720"/>
            <a:chOff x="1259640" y="2205000"/>
            <a:chExt cx="4001760" cy="3357720"/>
          </a:xfrm>
        </p:grpSpPr>
        <p:grpSp>
          <p:nvGrpSpPr>
            <p:cNvPr id="646" name="Group 3"/>
            <p:cNvGrpSpPr/>
            <p:nvPr/>
          </p:nvGrpSpPr>
          <p:grpSpPr>
            <a:xfrm>
              <a:off x="1882440" y="2205000"/>
              <a:ext cx="3244680" cy="3002040"/>
              <a:chOff x="1882440" y="2205000"/>
              <a:chExt cx="3244680" cy="3002040"/>
            </a:xfrm>
          </p:grpSpPr>
          <p:sp>
            <p:nvSpPr>
              <p:cNvPr id="647" name="CustomShape 4"/>
              <p:cNvSpPr/>
              <p:nvPr/>
            </p:nvSpPr>
            <p:spPr>
              <a:xfrm flipV="1">
                <a:off x="1882440" y="-796680"/>
                <a:ext cx="360" cy="300168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>
                <a:round/>
                <a:tailEnd len="med" type="triangle" w="med"/>
              </a:ln>
              <a:effectLst>
                <a:outerShdw blurRad="40000" dir="5400000" dist="20000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/>
            </p:style>
          </p:sp>
          <p:sp>
            <p:nvSpPr>
              <p:cNvPr id="648" name="CustomShape 5"/>
              <p:cNvSpPr/>
              <p:nvPr/>
            </p:nvSpPr>
            <p:spPr>
              <a:xfrm>
                <a:off x="1882440" y="5206680"/>
                <a:ext cx="324468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>
                <a:round/>
                <a:tailEnd len="med" type="triangle" w="med"/>
              </a:ln>
              <a:effectLst>
                <a:outerShdw blurRad="40000" dir="5400000" dist="20000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/>
            </p:style>
          </p:sp>
        </p:grpSp>
        <p:sp>
          <p:nvSpPr>
            <p:cNvPr id="649" name="CustomShape 6"/>
            <p:cNvSpPr/>
            <p:nvPr/>
          </p:nvSpPr>
          <p:spPr>
            <a:xfrm>
              <a:off x="1259640" y="2310120"/>
              <a:ext cx="432360" cy="3034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000000"/>
                  </a:solidFill>
                  <a:latin typeface="Book Antiqua"/>
                </a:rPr>
                <a:t>p</a:t>
              </a:r>
              <a:endParaRPr b="0" lang="en-US" sz="1400" spc="-1" strike="noStrike">
                <a:latin typeface="Arial"/>
              </a:endParaRPr>
            </a:p>
          </p:txBody>
        </p:sp>
        <p:sp>
          <p:nvSpPr>
            <p:cNvPr id="650" name="CustomShape 7"/>
            <p:cNvSpPr/>
            <p:nvPr/>
          </p:nvSpPr>
          <p:spPr>
            <a:xfrm>
              <a:off x="4829040" y="5259240"/>
              <a:ext cx="432360" cy="3034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000000"/>
                  </a:solidFill>
                  <a:latin typeface="Book Antiqua"/>
                </a:rPr>
                <a:t>Q</a:t>
              </a:r>
              <a:endParaRPr b="0" lang="en-US" sz="1400" spc="-1" strike="noStrike">
                <a:latin typeface="Arial"/>
              </a:endParaRPr>
            </a:p>
          </p:txBody>
        </p:sp>
      </p:grpSp>
      <p:grpSp>
        <p:nvGrpSpPr>
          <p:cNvPr id="651" name="Group 8"/>
          <p:cNvGrpSpPr/>
          <p:nvPr/>
        </p:nvGrpSpPr>
        <p:grpSpPr>
          <a:xfrm>
            <a:off x="1259640" y="3178440"/>
            <a:ext cx="1951920" cy="332640"/>
            <a:chOff x="1259640" y="3178440"/>
            <a:chExt cx="1951920" cy="332640"/>
          </a:xfrm>
        </p:grpSpPr>
        <p:sp>
          <p:nvSpPr>
            <p:cNvPr id="652" name="Line 9"/>
            <p:cNvSpPr/>
            <p:nvPr/>
          </p:nvSpPr>
          <p:spPr>
            <a:xfrm>
              <a:off x="1747440" y="3375720"/>
              <a:ext cx="1464120" cy="360"/>
            </a:xfrm>
            <a:prstGeom prst="line">
              <a:avLst/>
            </a:prstGeom>
            <a:ln w="28440">
              <a:solidFill>
                <a:schemeClr val="tx1"/>
              </a:solidFill>
              <a:custDash>
                <a:ds d="400000" sp="3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3" name="CustomShape 10"/>
            <p:cNvSpPr/>
            <p:nvPr/>
          </p:nvSpPr>
          <p:spPr>
            <a:xfrm>
              <a:off x="1259640" y="3178440"/>
              <a:ext cx="585360" cy="3326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000000"/>
                  </a:solidFill>
                  <a:latin typeface="Book Antiqua"/>
                </a:rPr>
                <a:t>p</a:t>
              </a:r>
              <a:r>
                <a:rPr b="0" lang="en-US" sz="1400" spc="-1" strike="noStrike" baseline="-25000">
                  <a:solidFill>
                    <a:srgbClr val="000000"/>
                  </a:solidFill>
                  <a:latin typeface="Book Antiqua"/>
                </a:rPr>
                <a:t>1</a:t>
              </a:r>
              <a:endParaRPr b="0" lang="en-US" sz="1400" spc="-1" strike="noStrike">
                <a:latin typeface="Arial"/>
              </a:endParaRPr>
            </a:p>
          </p:txBody>
        </p:sp>
      </p:grpSp>
      <p:grpSp>
        <p:nvGrpSpPr>
          <p:cNvPr id="654" name="Group 11"/>
          <p:cNvGrpSpPr/>
          <p:nvPr/>
        </p:nvGrpSpPr>
        <p:grpSpPr>
          <a:xfrm>
            <a:off x="1259640" y="3665160"/>
            <a:ext cx="2830680" cy="331920"/>
            <a:chOff x="1259640" y="3665160"/>
            <a:chExt cx="2830680" cy="331920"/>
          </a:xfrm>
        </p:grpSpPr>
        <p:sp>
          <p:nvSpPr>
            <p:cNvPr id="655" name="Line 12"/>
            <p:cNvSpPr/>
            <p:nvPr/>
          </p:nvSpPr>
          <p:spPr>
            <a:xfrm>
              <a:off x="1747440" y="3876120"/>
              <a:ext cx="2342880" cy="360"/>
            </a:xfrm>
            <a:prstGeom prst="line">
              <a:avLst/>
            </a:prstGeom>
            <a:ln w="28440">
              <a:solidFill>
                <a:schemeClr val="accent1"/>
              </a:solidFill>
              <a:custDash>
                <a:ds d="300000" sp="1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6" name="CustomShape 13"/>
            <p:cNvSpPr/>
            <p:nvPr/>
          </p:nvSpPr>
          <p:spPr>
            <a:xfrm>
              <a:off x="1259640" y="3665160"/>
              <a:ext cx="585360" cy="3319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cc6600"/>
                  </a:solidFill>
                  <a:latin typeface="Book Antiqua"/>
                </a:rPr>
                <a:t>p</a:t>
              </a:r>
              <a:r>
                <a:rPr b="0" lang="en-US" sz="1400" spc="-1" strike="noStrike" baseline="-25000">
                  <a:solidFill>
                    <a:srgbClr val="cc6600"/>
                  </a:solidFill>
                  <a:latin typeface="Book Antiqua"/>
                </a:rPr>
                <a:t>0</a:t>
              </a:r>
              <a:endParaRPr b="0" lang="en-US" sz="1400" spc="-1" strike="noStrike">
                <a:latin typeface="Arial"/>
              </a:endParaRPr>
            </a:p>
          </p:txBody>
        </p:sp>
      </p:grpSp>
      <p:grpSp>
        <p:nvGrpSpPr>
          <p:cNvPr id="657" name="Group 14"/>
          <p:cNvGrpSpPr/>
          <p:nvPr/>
        </p:nvGrpSpPr>
        <p:grpSpPr>
          <a:xfrm>
            <a:off x="2956680" y="3411720"/>
            <a:ext cx="585360" cy="2233440"/>
            <a:chOff x="2956680" y="3411720"/>
            <a:chExt cx="585360" cy="2233440"/>
          </a:xfrm>
        </p:grpSpPr>
        <p:sp>
          <p:nvSpPr>
            <p:cNvPr id="658" name="Line 15"/>
            <p:cNvSpPr/>
            <p:nvPr/>
          </p:nvSpPr>
          <p:spPr>
            <a:xfrm>
              <a:off x="3236760" y="3411720"/>
              <a:ext cx="360" cy="1950120"/>
            </a:xfrm>
            <a:prstGeom prst="line">
              <a:avLst/>
            </a:prstGeom>
            <a:ln w="28440">
              <a:solidFill>
                <a:schemeClr val="tx1"/>
              </a:solidFill>
              <a:custDash>
                <a:ds d="400000" sp="3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9" name="CustomShape 16"/>
            <p:cNvSpPr/>
            <p:nvPr/>
          </p:nvSpPr>
          <p:spPr>
            <a:xfrm>
              <a:off x="2956680" y="5312520"/>
              <a:ext cx="585360" cy="3326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000000"/>
                  </a:solidFill>
                  <a:latin typeface="Book Antiqua"/>
                </a:rPr>
                <a:t>Q</a:t>
              </a:r>
              <a:r>
                <a:rPr b="0" lang="en-US" sz="1400" spc="-1" strike="noStrike" baseline="-25000">
                  <a:solidFill>
                    <a:srgbClr val="000000"/>
                  </a:solidFill>
                  <a:latin typeface="Book Antiqua"/>
                </a:rPr>
                <a:t>1</a:t>
              </a:r>
              <a:endParaRPr b="0" lang="en-US" sz="1400" spc="-1" strike="noStrike">
                <a:latin typeface="Arial"/>
              </a:endParaRPr>
            </a:p>
          </p:txBody>
        </p:sp>
      </p:grpSp>
      <p:grpSp>
        <p:nvGrpSpPr>
          <p:cNvPr id="660" name="Group 17"/>
          <p:cNvGrpSpPr/>
          <p:nvPr/>
        </p:nvGrpSpPr>
        <p:grpSpPr>
          <a:xfrm>
            <a:off x="3847680" y="3876120"/>
            <a:ext cx="585360" cy="1792080"/>
            <a:chOff x="3847680" y="3876120"/>
            <a:chExt cx="585360" cy="1792080"/>
          </a:xfrm>
        </p:grpSpPr>
        <p:sp>
          <p:nvSpPr>
            <p:cNvPr id="661" name="Line 18"/>
            <p:cNvSpPr/>
            <p:nvPr/>
          </p:nvSpPr>
          <p:spPr>
            <a:xfrm>
              <a:off x="4132800" y="3876120"/>
              <a:ext cx="360" cy="1485720"/>
            </a:xfrm>
            <a:prstGeom prst="line">
              <a:avLst/>
            </a:prstGeom>
            <a:ln w="28440">
              <a:solidFill>
                <a:schemeClr val="accent1"/>
              </a:solidFill>
              <a:custDash>
                <a:ds d="300000" sp="1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2" name="CustomShape 19"/>
            <p:cNvSpPr/>
            <p:nvPr/>
          </p:nvSpPr>
          <p:spPr>
            <a:xfrm>
              <a:off x="3847680" y="5336280"/>
              <a:ext cx="585360" cy="3319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cc6600"/>
                  </a:solidFill>
                  <a:latin typeface="Book Antiqua"/>
                </a:rPr>
                <a:t>Q</a:t>
              </a:r>
              <a:r>
                <a:rPr b="0" lang="en-US" sz="1400" spc="-1" strike="noStrike" baseline="-25000">
                  <a:solidFill>
                    <a:srgbClr val="cc6600"/>
                  </a:solidFill>
                  <a:latin typeface="Book Antiqua"/>
                </a:rPr>
                <a:t>0</a:t>
              </a:r>
              <a:endParaRPr b="0" lang="en-US" sz="1400" spc="-1" strike="noStrike">
                <a:latin typeface="Arial"/>
              </a:endParaRPr>
            </a:p>
          </p:txBody>
        </p:sp>
      </p:grpSp>
      <p:sp>
        <p:nvSpPr>
          <p:cNvPr id="663" name="CustomShape 20"/>
          <p:cNvSpPr/>
          <p:nvPr/>
        </p:nvSpPr>
        <p:spPr>
          <a:xfrm flipV="1">
            <a:off x="2483640" y="3470760"/>
            <a:ext cx="360" cy="278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64" name="CustomShape 21"/>
          <p:cNvSpPr/>
          <p:nvPr/>
        </p:nvSpPr>
        <p:spPr>
          <a:xfrm flipH="1">
            <a:off x="3443760" y="4619160"/>
            <a:ext cx="487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grpSp>
        <p:nvGrpSpPr>
          <p:cNvPr id="665" name="Group 22"/>
          <p:cNvGrpSpPr/>
          <p:nvPr/>
        </p:nvGrpSpPr>
        <p:grpSpPr>
          <a:xfrm>
            <a:off x="2333160" y="2854800"/>
            <a:ext cx="3318840" cy="1392480"/>
            <a:chOff x="2333160" y="2854800"/>
            <a:chExt cx="3318840" cy="1392480"/>
          </a:xfrm>
        </p:grpSpPr>
        <p:sp>
          <p:nvSpPr>
            <p:cNvPr id="666" name="Line 23"/>
            <p:cNvSpPr/>
            <p:nvPr/>
          </p:nvSpPr>
          <p:spPr>
            <a:xfrm>
              <a:off x="2333160" y="2854800"/>
              <a:ext cx="2440440" cy="1392480"/>
            </a:xfrm>
            <a:prstGeom prst="line">
              <a:avLst/>
            </a:prstGeom>
            <a:ln w="28440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7" name="CustomShape 24"/>
            <p:cNvSpPr/>
            <p:nvPr/>
          </p:nvSpPr>
          <p:spPr>
            <a:xfrm>
              <a:off x="4578480" y="3850920"/>
              <a:ext cx="1073520" cy="3034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cc6600"/>
                  </a:solidFill>
                  <a:latin typeface="Book Antiqua"/>
                </a:rPr>
                <a:t>p(Q</a:t>
              </a:r>
              <a:r>
                <a:rPr b="0" lang="en-US" sz="700" spc="-1" strike="noStrike">
                  <a:solidFill>
                    <a:srgbClr val="cc6600"/>
                  </a:solidFill>
                  <a:latin typeface="Book Antiqua"/>
                </a:rPr>
                <a:t>N</a:t>
              </a:r>
              <a:r>
                <a:rPr b="0" lang="en-US" sz="1400" spc="-1" strike="noStrike">
                  <a:solidFill>
                    <a:srgbClr val="cc6600"/>
                  </a:solidFill>
                  <a:latin typeface="Book Antiqua"/>
                </a:rPr>
                <a:t>)</a:t>
              </a:r>
              <a:endParaRPr b="0" lang="en-US" sz="1400" spc="-1" strike="noStrike">
                <a:latin typeface="Arial"/>
              </a:endParaRPr>
            </a:p>
          </p:txBody>
        </p:sp>
      </p:grpSp>
      <p:sp>
        <p:nvSpPr>
          <p:cNvPr id="668" name="CustomShape 25"/>
          <p:cNvSpPr/>
          <p:nvPr/>
        </p:nvSpPr>
        <p:spPr>
          <a:xfrm>
            <a:off x="1142280" y="3376080"/>
            <a:ext cx="162720" cy="474120"/>
          </a:xfrm>
          <a:prstGeom prst="leftBrace">
            <a:avLst>
              <a:gd name="adj1" fmla="val 8333"/>
              <a:gd name="adj2" fmla="val 50000"/>
            </a:avLst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69" name="CustomShape 26"/>
          <p:cNvSpPr/>
          <p:nvPr/>
        </p:nvSpPr>
        <p:spPr>
          <a:xfrm rot="16200000">
            <a:off x="3615120" y="5297400"/>
            <a:ext cx="153360" cy="881640"/>
          </a:xfrm>
          <a:prstGeom prst="leftBrace">
            <a:avLst>
              <a:gd name="adj1" fmla="val 8333"/>
              <a:gd name="adj2" fmla="val 50000"/>
            </a:avLst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70" name="CustomShape 27"/>
          <p:cNvSpPr/>
          <p:nvPr/>
        </p:nvSpPr>
        <p:spPr>
          <a:xfrm flipH="1">
            <a:off x="163080" y="3363840"/>
            <a:ext cx="1073520" cy="486360"/>
          </a:xfrm>
          <a:prstGeom prst="rect">
            <a:avLst/>
          </a:prstGeom>
          <a:blipFill rotWithShape="0">
            <a:blip r:embed="rId1"/>
            <a:stretch>
              <a:fillRect l="0" t="0" r="0" b="-11214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latin typeface="Book Antiqua"/>
              </a:rPr>
              <a:t> 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671" name="CustomShape 28"/>
          <p:cNvSpPr/>
          <p:nvPr/>
        </p:nvSpPr>
        <p:spPr>
          <a:xfrm flipH="1">
            <a:off x="3133440" y="5949720"/>
            <a:ext cx="1108440" cy="486360"/>
          </a:xfrm>
          <a:prstGeom prst="rect">
            <a:avLst/>
          </a:prstGeom>
          <a:blipFill rotWithShape="0">
            <a:blip r:embed="rId2"/>
            <a:stretch>
              <a:fillRect l="0" t="0" r="0" b="-12467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latin typeface="Book Antiqua"/>
              </a:rPr>
              <a:t> 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672" name="CustomShape 29"/>
          <p:cNvSpPr/>
          <p:nvPr/>
        </p:nvSpPr>
        <p:spPr>
          <a:xfrm>
            <a:off x="6005880" y="3207600"/>
            <a:ext cx="2234160" cy="102132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latin typeface="Book Antiqua"/>
              </a:rPr>
              <a:t> </a:t>
            </a:r>
            <a:endParaRPr b="0" lang="en-US" sz="2400" spc="-1" strike="noStrike">
              <a:latin typeface="Arial"/>
            </a:endParaRPr>
          </a:p>
        </p:txBody>
      </p:sp>
    </p:spTree>
  </p:cSld>
  <p:timing>
    <p:tnLst>
      <p:par>
        <p:cTn id="147" dur="indefinite" restart="never" nodeType="tmRoot">
          <p:childTnLst>
            <p:seq>
              <p:cTn id="148" dur="indefinite" nodeType="mainSeq">
                <p:childTnLst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TextShape 1"/>
          <p:cNvSpPr txBox="1"/>
          <p:nvPr/>
        </p:nvSpPr>
        <p:spPr>
          <a:xfrm>
            <a:off x="1911240" y="380880"/>
            <a:ext cx="6746400" cy="88848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b"/>
          <a:p>
            <a:pPr algn="r">
              <a:lnSpc>
                <a:spcPct val="100000"/>
              </a:lnSpc>
            </a:pP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Punktelastizität</a:t>
            </a:r>
            <a:endParaRPr b="0" lang="en-US" sz="2800" spc="-1" strike="noStrike">
              <a:solidFill>
                <a:srgbClr val="000000"/>
              </a:solidFill>
              <a:latin typeface="Book Antiqua"/>
            </a:endParaRPr>
          </a:p>
        </p:txBody>
      </p:sp>
      <p:grpSp>
        <p:nvGrpSpPr>
          <p:cNvPr id="674" name="Group 2"/>
          <p:cNvGrpSpPr/>
          <p:nvPr/>
        </p:nvGrpSpPr>
        <p:grpSpPr>
          <a:xfrm>
            <a:off x="1259640" y="2205000"/>
            <a:ext cx="4001760" cy="3357720"/>
            <a:chOff x="1259640" y="2205000"/>
            <a:chExt cx="4001760" cy="3357720"/>
          </a:xfrm>
        </p:grpSpPr>
        <p:grpSp>
          <p:nvGrpSpPr>
            <p:cNvPr id="675" name="Group 3"/>
            <p:cNvGrpSpPr/>
            <p:nvPr/>
          </p:nvGrpSpPr>
          <p:grpSpPr>
            <a:xfrm>
              <a:off x="1882440" y="2205000"/>
              <a:ext cx="3244680" cy="3002040"/>
              <a:chOff x="1882440" y="2205000"/>
              <a:chExt cx="3244680" cy="3002040"/>
            </a:xfrm>
          </p:grpSpPr>
          <p:sp>
            <p:nvSpPr>
              <p:cNvPr id="676" name="CustomShape 4"/>
              <p:cNvSpPr/>
              <p:nvPr/>
            </p:nvSpPr>
            <p:spPr>
              <a:xfrm flipV="1">
                <a:off x="1882440" y="-796680"/>
                <a:ext cx="360" cy="300168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>
                <a:round/>
                <a:tailEnd len="med" type="triangle" w="med"/>
              </a:ln>
              <a:effectLst>
                <a:outerShdw blurRad="40000" dir="5400000" dist="20000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/>
            </p:style>
          </p:sp>
          <p:sp>
            <p:nvSpPr>
              <p:cNvPr id="677" name="CustomShape 5"/>
              <p:cNvSpPr/>
              <p:nvPr/>
            </p:nvSpPr>
            <p:spPr>
              <a:xfrm>
                <a:off x="1882440" y="5206680"/>
                <a:ext cx="324468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>
                <a:round/>
                <a:tailEnd len="med" type="triangle" w="med"/>
              </a:ln>
              <a:effectLst>
                <a:outerShdw blurRad="40000" dir="5400000" dist="20000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/>
            </p:style>
          </p:sp>
        </p:grpSp>
        <p:sp>
          <p:nvSpPr>
            <p:cNvPr id="678" name="CustomShape 6"/>
            <p:cNvSpPr/>
            <p:nvPr/>
          </p:nvSpPr>
          <p:spPr>
            <a:xfrm>
              <a:off x="1259640" y="2310120"/>
              <a:ext cx="432360" cy="3034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000000"/>
                  </a:solidFill>
                  <a:latin typeface="Book Antiqua"/>
                </a:rPr>
                <a:t>p</a:t>
              </a:r>
              <a:endParaRPr b="0" lang="en-US" sz="1400" spc="-1" strike="noStrike">
                <a:latin typeface="Arial"/>
              </a:endParaRPr>
            </a:p>
          </p:txBody>
        </p:sp>
        <p:sp>
          <p:nvSpPr>
            <p:cNvPr id="679" name="CustomShape 7"/>
            <p:cNvSpPr/>
            <p:nvPr/>
          </p:nvSpPr>
          <p:spPr>
            <a:xfrm>
              <a:off x="4829040" y="5259240"/>
              <a:ext cx="432360" cy="3034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000000"/>
                  </a:solidFill>
                  <a:latin typeface="Book Antiqua"/>
                </a:rPr>
                <a:t>Q</a:t>
              </a:r>
              <a:endParaRPr b="0" lang="en-US" sz="1400" spc="-1" strike="noStrike">
                <a:latin typeface="Arial"/>
              </a:endParaRPr>
            </a:p>
          </p:txBody>
        </p:sp>
      </p:grpSp>
      <p:grpSp>
        <p:nvGrpSpPr>
          <p:cNvPr id="680" name="Group 8"/>
          <p:cNvGrpSpPr/>
          <p:nvPr/>
        </p:nvGrpSpPr>
        <p:grpSpPr>
          <a:xfrm>
            <a:off x="1259640" y="3178440"/>
            <a:ext cx="1951920" cy="332640"/>
            <a:chOff x="1259640" y="3178440"/>
            <a:chExt cx="1951920" cy="332640"/>
          </a:xfrm>
        </p:grpSpPr>
        <p:sp>
          <p:nvSpPr>
            <p:cNvPr id="681" name="Line 9"/>
            <p:cNvSpPr/>
            <p:nvPr/>
          </p:nvSpPr>
          <p:spPr>
            <a:xfrm>
              <a:off x="1747440" y="3375720"/>
              <a:ext cx="1464120" cy="360"/>
            </a:xfrm>
            <a:prstGeom prst="line">
              <a:avLst/>
            </a:prstGeom>
            <a:ln w="28440">
              <a:solidFill>
                <a:schemeClr val="tx1"/>
              </a:solidFill>
              <a:custDash>
                <a:ds d="400000" sp="3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2" name="CustomShape 10"/>
            <p:cNvSpPr/>
            <p:nvPr/>
          </p:nvSpPr>
          <p:spPr>
            <a:xfrm>
              <a:off x="1259640" y="3178440"/>
              <a:ext cx="585360" cy="3326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000000"/>
                  </a:solidFill>
                  <a:latin typeface="Book Antiqua"/>
                </a:rPr>
                <a:t>p</a:t>
              </a:r>
              <a:r>
                <a:rPr b="0" lang="en-US" sz="1400" spc="-1" strike="noStrike" baseline="-25000">
                  <a:solidFill>
                    <a:srgbClr val="000000"/>
                  </a:solidFill>
                  <a:latin typeface="Book Antiqua"/>
                </a:rPr>
                <a:t>1</a:t>
              </a:r>
              <a:endParaRPr b="0" lang="en-US" sz="1400" spc="-1" strike="noStrike">
                <a:latin typeface="Arial"/>
              </a:endParaRPr>
            </a:p>
          </p:txBody>
        </p:sp>
      </p:grpSp>
      <p:grpSp>
        <p:nvGrpSpPr>
          <p:cNvPr id="683" name="Group 11"/>
          <p:cNvGrpSpPr/>
          <p:nvPr/>
        </p:nvGrpSpPr>
        <p:grpSpPr>
          <a:xfrm>
            <a:off x="1259640" y="3665160"/>
            <a:ext cx="2830680" cy="331920"/>
            <a:chOff x="1259640" y="3665160"/>
            <a:chExt cx="2830680" cy="331920"/>
          </a:xfrm>
        </p:grpSpPr>
        <p:sp>
          <p:nvSpPr>
            <p:cNvPr id="684" name="Line 12"/>
            <p:cNvSpPr/>
            <p:nvPr/>
          </p:nvSpPr>
          <p:spPr>
            <a:xfrm>
              <a:off x="1747440" y="3876120"/>
              <a:ext cx="2342880" cy="360"/>
            </a:xfrm>
            <a:prstGeom prst="line">
              <a:avLst/>
            </a:prstGeom>
            <a:ln w="28440">
              <a:solidFill>
                <a:schemeClr val="tx1"/>
              </a:solidFill>
              <a:custDash>
                <a:ds d="300000" sp="1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5" name="CustomShape 13"/>
            <p:cNvSpPr/>
            <p:nvPr/>
          </p:nvSpPr>
          <p:spPr>
            <a:xfrm>
              <a:off x="1259640" y="3665160"/>
              <a:ext cx="585360" cy="3319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000000"/>
                  </a:solidFill>
                  <a:latin typeface="Book Antiqua"/>
                </a:rPr>
                <a:t>p</a:t>
              </a:r>
              <a:r>
                <a:rPr b="0" lang="en-US" sz="1400" spc="-1" strike="noStrike" baseline="-25000">
                  <a:solidFill>
                    <a:srgbClr val="000000"/>
                  </a:solidFill>
                  <a:latin typeface="Book Antiqua"/>
                </a:rPr>
                <a:t>0</a:t>
              </a:r>
              <a:endParaRPr b="0" lang="en-US" sz="1400" spc="-1" strike="noStrike">
                <a:latin typeface="Arial"/>
              </a:endParaRPr>
            </a:p>
          </p:txBody>
        </p:sp>
      </p:grpSp>
      <p:grpSp>
        <p:nvGrpSpPr>
          <p:cNvPr id="686" name="Group 14"/>
          <p:cNvGrpSpPr/>
          <p:nvPr/>
        </p:nvGrpSpPr>
        <p:grpSpPr>
          <a:xfrm>
            <a:off x="2956680" y="3411720"/>
            <a:ext cx="585360" cy="2233440"/>
            <a:chOff x="2956680" y="3411720"/>
            <a:chExt cx="585360" cy="2233440"/>
          </a:xfrm>
        </p:grpSpPr>
        <p:sp>
          <p:nvSpPr>
            <p:cNvPr id="687" name="Line 15"/>
            <p:cNvSpPr/>
            <p:nvPr/>
          </p:nvSpPr>
          <p:spPr>
            <a:xfrm>
              <a:off x="3236760" y="3411720"/>
              <a:ext cx="360" cy="1794960"/>
            </a:xfrm>
            <a:prstGeom prst="line">
              <a:avLst/>
            </a:prstGeom>
            <a:ln w="28440">
              <a:solidFill>
                <a:schemeClr val="tx1"/>
              </a:solidFill>
              <a:custDash>
                <a:ds d="400000" sp="3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8" name="CustomShape 16"/>
            <p:cNvSpPr/>
            <p:nvPr/>
          </p:nvSpPr>
          <p:spPr>
            <a:xfrm>
              <a:off x="2956680" y="5312520"/>
              <a:ext cx="585360" cy="3326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000000"/>
                  </a:solidFill>
                  <a:latin typeface="Book Antiqua"/>
                </a:rPr>
                <a:t>Q</a:t>
              </a:r>
              <a:r>
                <a:rPr b="0" lang="en-US" sz="1400" spc="-1" strike="noStrike" baseline="-25000">
                  <a:solidFill>
                    <a:srgbClr val="000000"/>
                  </a:solidFill>
                  <a:latin typeface="Book Antiqua"/>
                </a:rPr>
                <a:t>1</a:t>
              </a:r>
              <a:endParaRPr b="0" lang="en-US" sz="1400" spc="-1" strike="noStrike">
                <a:latin typeface="Arial"/>
              </a:endParaRPr>
            </a:p>
          </p:txBody>
        </p:sp>
      </p:grpSp>
      <p:grpSp>
        <p:nvGrpSpPr>
          <p:cNvPr id="689" name="Group 17"/>
          <p:cNvGrpSpPr/>
          <p:nvPr/>
        </p:nvGrpSpPr>
        <p:grpSpPr>
          <a:xfrm>
            <a:off x="3847680" y="3876120"/>
            <a:ext cx="585360" cy="1792080"/>
            <a:chOff x="3847680" y="3876120"/>
            <a:chExt cx="585360" cy="1792080"/>
          </a:xfrm>
        </p:grpSpPr>
        <p:sp>
          <p:nvSpPr>
            <p:cNvPr id="690" name="Line 18"/>
            <p:cNvSpPr/>
            <p:nvPr/>
          </p:nvSpPr>
          <p:spPr>
            <a:xfrm>
              <a:off x="4132800" y="3876120"/>
              <a:ext cx="360" cy="1330560"/>
            </a:xfrm>
            <a:prstGeom prst="line">
              <a:avLst/>
            </a:prstGeom>
            <a:ln w="28440">
              <a:solidFill>
                <a:schemeClr val="tx1"/>
              </a:solidFill>
              <a:custDash>
                <a:ds d="300000" sp="1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1" name="CustomShape 19"/>
            <p:cNvSpPr/>
            <p:nvPr/>
          </p:nvSpPr>
          <p:spPr>
            <a:xfrm>
              <a:off x="3847680" y="5336280"/>
              <a:ext cx="585360" cy="3319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000000"/>
                  </a:solidFill>
                  <a:latin typeface="Book Antiqua"/>
                </a:rPr>
                <a:t>Q</a:t>
              </a:r>
              <a:r>
                <a:rPr b="0" lang="en-US" sz="1400" spc="-1" strike="noStrike" baseline="-25000">
                  <a:solidFill>
                    <a:srgbClr val="000000"/>
                  </a:solidFill>
                  <a:latin typeface="Book Antiqua"/>
                </a:rPr>
                <a:t>0</a:t>
              </a:r>
              <a:endParaRPr b="0" lang="en-US" sz="1400" spc="-1" strike="noStrike">
                <a:latin typeface="Arial"/>
              </a:endParaRPr>
            </a:p>
          </p:txBody>
        </p:sp>
      </p:grpSp>
      <p:grpSp>
        <p:nvGrpSpPr>
          <p:cNvPr id="692" name="Group 20"/>
          <p:cNvGrpSpPr/>
          <p:nvPr/>
        </p:nvGrpSpPr>
        <p:grpSpPr>
          <a:xfrm>
            <a:off x="2333160" y="2854800"/>
            <a:ext cx="3318840" cy="1392480"/>
            <a:chOff x="2333160" y="2854800"/>
            <a:chExt cx="3318840" cy="1392480"/>
          </a:xfrm>
        </p:grpSpPr>
        <p:sp>
          <p:nvSpPr>
            <p:cNvPr id="693" name="Line 21"/>
            <p:cNvSpPr/>
            <p:nvPr/>
          </p:nvSpPr>
          <p:spPr>
            <a:xfrm>
              <a:off x="2333160" y="2854800"/>
              <a:ext cx="2440440" cy="1392480"/>
            </a:xfrm>
            <a:prstGeom prst="line">
              <a:avLst/>
            </a:prstGeom>
            <a:ln w="28440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4" name="CustomShape 22"/>
            <p:cNvSpPr/>
            <p:nvPr/>
          </p:nvSpPr>
          <p:spPr>
            <a:xfrm>
              <a:off x="4578480" y="3850920"/>
              <a:ext cx="1073520" cy="3034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cc6600"/>
                  </a:solidFill>
                  <a:latin typeface="Book Antiqua"/>
                </a:rPr>
                <a:t>p(Q</a:t>
              </a:r>
              <a:r>
                <a:rPr b="0" lang="en-US" sz="700" spc="-1" strike="noStrike">
                  <a:solidFill>
                    <a:srgbClr val="cc6600"/>
                  </a:solidFill>
                  <a:latin typeface="Book Antiqua"/>
                </a:rPr>
                <a:t>N</a:t>
              </a:r>
              <a:r>
                <a:rPr b="0" lang="en-US" sz="1400" spc="-1" strike="noStrike">
                  <a:solidFill>
                    <a:srgbClr val="cc6600"/>
                  </a:solidFill>
                  <a:latin typeface="Book Antiqua"/>
                </a:rPr>
                <a:t>)</a:t>
              </a:r>
              <a:endParaRPr b="0" lang="en-US" sz="1400" spc="-1" strike="noStrike">
                <a:latin typeface="Arial"/>
              </a:endParaRPr>
            </a:p>
          </p:txBody>
        </p:sp>
      </p:grpSp>
      <p:sp>
        <p:nvSpPr>
          <p:cNvPr id="695" name="CustomShape 23"/>
          <p:cNvSpPr/>
          <p:nvPr/>
        </p:nvSpPr>
        <p:spPr>
          <a:xfrm flipV="1">
            <a:off x="2483640" y="3470760"/>
            <a:ext cx="360" cy="278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96" name="CustomShape 24"/>
          <p:cNvSpPr/>
          <p:nvPr/>
        </p:nvSpPr>
        <p:spPr>
          <a:xfrm flipH="1">
            <a:off x="3443760" y="4619160"/>
            <a:ext cx="487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97" name="CustomShape 25"/>
          <p:cNvSpPr/>
          <p:nvPr/>
        </p:nvSpPr>
        <p:spPr>
          <a:xfrm>
            <a:off x="3492000" y="3501000"/>
            <a:ext cx="97200" cy="9720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2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698" name="Group 26"/>
          <p:cNvGrpSpPr/>
          <p:nvPr/>
        </p:nvGrpSpPr>
        <p:grpSpPr>
          <a:xfrm>
            <a:off x="1249920" y="3357000"/>
            <a:ext cx="2241720" cy="303480"/>
            <a:chOff x="1249920" y="3357000"/>
            <a:chExt cx="2241720" cy="303480"/>
          </a:xfrm>
        </p:grpSpPr>
        <p:sp>
          <p:nvSpPr>
            <p:cNvPr id="699" name="Line 27"/>
            <p:cNvSpPr/>
            <p:nvPr/>
          </p:nvSpPr>
          <p:spPr>
            <a:xfrm>
              <a:off x="1692000" y="3553920"/>
              <a:ext cx="1799640" cy="360"/>
            </a:xfrm>
            <a:prstGeom prst="line">
              <a:avLst/>
            </a:prstGeom>
            <a:ln w="28440">
              <a:solidFill>
                <a:schemeClr val="tx1"/>
              </a:solidFill>
              <a:custDash>
                <a:ds d="400000" sp="3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0" name="CustomShape 28"/>
            <p:cNvSpPr/>
            <p:nvPr/>
          </p:nvSpPr>
          <p:spPr>
            <a:xfrm>
              <a:off x="1249920" y="3357000"/>
              <a:ext cx="585360" cy="3034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000000"/>
                  </a:solidFill>
                  <a:latin typeface="Book Antiqua"/>
                </a:rPr>
                <a:t>p</a:t>
              </a:r>
              <a:endParaRPr b="0" lang="en-US" sz="1400" spc="-1" strike="noStrike">
                <a:latin typeface="Arial"/>
              </a:endParaRPr>
            </a:p>
          </p:txBody>
        </p:sp>
      </p:grpSp>
      <p:grpSp>
        <p:nvGrpSpPr>
          <p:cNvPr id="701" name="Group 29"/>
          <p:cNvGrpSpPr/>
          <p:nvPr/>
        </p:nvGrpSpPr>
        <p:grpSpPr>
          <a:xfrm>
            <a:off x="3266280" y="3598560"/>
            <a:ext cx="585360" cy="2041200"/>
            <a:chOff x="3266280" y="3598560"/>
            <a:chExt cx="585360" cy="2041200"/>
          </a:xfrm>
        </p:grpSpPr>
        <p:sp>
          <p:nvSpPr>
            <p:cNvPr id="702" name="Line 30"/>
            <p:cNvSpPr/>
            <p:nvPr/>
          </p:nvSpPr>
          <p:spPr>
            <a:xfrm>
              <a:off x="3542040" y="3598560"/>
              <a:ext cx="360" cy="1608120"/>
            </a:xfrm>
            <a:prstGeom prst="line">
              <a:avLst/>
            </a:prstGeom>
            <a:ln w="28440">
              <a:solidFill>
                <a:schemeClr val="tx1"/>
              </a:solidFill>
              <a:custDash>
                <a:ds d="400000" sp="3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3" name="CustomShape 31"/>
            <p:cNvSpPr/>
            <p:nvPr/>
          </p:nvSpPr>
          <p:spPr>
            <a:xfrm>
              <a:off x="3266280" y="5336280"/>
              <a:ext cx="585360" cy="3034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000000"/>
                  </a:solidFill>
                  <a:latin typeface="Book Antiqua"/>
                </a:rPr>
                <a:t>Q</a:t>
              </a:r>
              <a:endParaRPr b="0" lang="en-US" sz="1400" spc="-1" strike="noStrike">
                <a:latin typeface="Arial"/>
              </a:endParaRPr>
            </a:p>
          </p:txBody>
        </p:sp>
      </p:grpSp>
      <p:sp>
        <p:nvSpPr>
          <p:cNvPr id="704" name="CustomShape 32"/>
          <p:cNvSpPr/>
          <p:nvPr/>
        </p:nvSpPr>
        <p:spPr>
          <a:xfrm>
            <a:off x="5974920" y="2414520"/>
            <a:ext cx="2120400" cy="54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Book Antiqua"/>
                <a:ea typeface="Cambria Math"/>
              </a:rPr>
              <a:t>          </a:t>
            </a:r>
            <a:r>
              <a:rPr b="1" lang="en-US" sz="1800" spc="-1" strike="noStrike">
                <a:solidFill>
                  <a:srgbClr val="000000"/>
                </a:solidFill>
                <a:latin typeface="Book Antiqua"/>
                <a:ea typeface="Cambria Math"/>
              </a:rPr>
              <a:t>=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705" name="CustomShape 33"/>
          <p:cNvSpPr/>
          <p:nvPr/>
        </p:nvSpPr>
        <p:spPr>
          <a:xfrm>
            <a:off x="5974920" y="2414520"/>
            <a:ext cx="2120400" cy="1425240"/>
          </a:xfrm>
          <a:prstGeom prst="rect">
            <a:avLst/>
          </a:prstGeom>
          <a:blipFill rotWithShape="0">
            <a:blip r:embed="rId1"/>
            <a:stretch>
              <a:fillRect l="0" t="0" r="0" b="-4699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latin typeface="Book Antiqua"/>
              </a:rPr>
              <a:t> </a:t>
            </a:r>
            <a:endParaRPr b="0" lang="en-US" sz="2400" spc="-1" strike="noStrike">
              <a:latin typeface="Arial"/>
            </a:endParaRPr>
          </a:p>
        </p:txBody>
      </p:sp>
    </p:spTree>
  </p:cSld>
  <p:timing>
    <p:tnLst>
      <p:par>
        <p:cTn id="175" dur="indefinite" restart="never" nodeType="tmRoot">
          <p:childTnLst>
            <p:seq>
              <p:cTn id="176" dur="indefinite" nodeType="mainSeq">
                <p:childTnLst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TextShape 1"/>
          <p:cNvSpPr txBox="1"/>
          <p:nvPr/>
        </p:nvSpPr>
        <p:spPr>
          <a:xfrm>
            <a:off x="1911240" y="380880"/>
            <a:ext cx="6746400" cy="88848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b"/>
          <a:p>
            <a:pPr algn="r">
              <a:lnSpc>
                <a:spcPct val="100000"/>
              </a:lnSpc>
            </a:pP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Beispiele der Preiselastizität</a:t>
            </a:r>
            <a:endParaRPr b="0" lang="en-US" sz="2800" spc="-1" strike="noStrike">
              <a:solidFill>
                <a:srgbClr val="000000"/>
              </a:solidFill>
              <a:latin typeface="Book Antiqua"/>
            </a:endParaRPr>
          </a:p>
        </p:txBody>
      </p:sp>
      <p:pic>
        <p:nvPicPr>
          <p:cNvPr id="707" name="Picture 1" descr=""/>
          <p:cNvPicPr/>
          <p:nvPr/>
        </p:nvPicPr>
        <p:blipFill>
          <a:blip r:embed="rId1"/>
          <a:stretch/>
        </p:blipFill>
        <p:spPr>
          <a:xfrm>
            <a:off x="2943720" y="1794240"/>
            <a:ext cx="3061440" cy="2860200"/>
          </a:xfrm>
          <a:prstGeom prst="rect">
            <a:avLst/>
          </a:prstGeom>
          <a:ln>
            <a:noFill/>
          </a:ln>
        </p:spPr>
      </p:pic>
      <p:pic>
        <p:nvPicPr>
          <p:cNvPr id="708" name="Picture 3" descr=""/>
          <p:cNvPicPr/>
          <p:nvPr/>
        </p:nvPicPr>
        <p:blipFill>
          <a:blip r:embed="rId2"/>
          <a:stretch/>
        </p:blipFill>
        <p:spPr>
          <a:xfrm>
            <a:off x="5815080" y="1760400"/>
            <a:ext cx="3133080" cy="2927160"/>
          </a:xfrm>
          <a:prstGeom prst="rect">
            <a:avLst/>
          </a:prstGeom>
          <a:ln>
            <a:noFill/>
          </a:ln>
        </p:spPr>
      </p:pic>
      <p:pic>
        <p:nvPicPr>
          <p:cNvPr id="709" name="Picture 4" descr=""/>
          <p:cNvPicPr/>
          <p:nvPr/>
        </p:nvPicPr>
        <p:blipFill>
          <a:blip r:embed="rId3"/>
          <a:stretch/>
        </p:blipFill>
        <p:spPr>
          <a:xfrm>
            <a:off x="0" y="1728720"/>
            <a:ext cx="3133080" cy="2925720"/>
          </a:xfrm>
          <a:prstGeom prst="rect">
            <a:avLst/>
          </a:prstGeom>
          <a:ln>
            <a:noFill/>
          </a:ln>
        </p:spPr>
      </p:pic>
      <p:sp>
        <p:nvSpPr>
          <p:cNvPr id="710" name="CustomShape 2"/>
          <p:cNvSpPr/>
          <p:nvPr/>
        </p:nvSpPr>
        <p:spPr>
          <a:xfrm>
            <a:off x="529200" y="4720320"/>
            <a:ext cx="2604240" cy="1775520"/>
          </a:xfrm>
          <a:prstGeom prst="rect">
            <a:avLst/>
          </a:prstGeom>
          <a:blipFill rotWithShape="0">
            <a:blip r:embed="rId4"/>
            <a:stretch>
              <a:fillRect l="-2100" t="-1710" r="-2563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latin typeface="Book Antiqua"/>
              </a:rPr>
              <a:t> 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711" name="CustomShape 3"/>
          <p:cNvSpPr/>
          <p:nvPr/>
        </p:nvSpPr>
        <p:spPr>
          <a:xfrm>
            <a:off x="6344280" y="4688280"/>
            <a:ext cx="2604240" cy="1775520"/>
          </a:xfrm>
          <a:prstGeom prst="rect">
            <a:avLst/>
          </a:prstGeom>
          <a:blipFill rotWithShape="0">
            <a:blip r:embed="rId5"/>
            <a:stretch>
              <a:fillRect l="-2099" t="-1715" r="0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latin typeface="Book Antiqua"/>
              </a:rPr>
              <a:t> 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712" name="CustomShape 4"/>
          <p:cNvSpPr/>
          <p:nvPr/>
        </p:nvSpPr>
        <p:spPr>
          <a:xfrm>
            <a:off x="3400560" y="4688280"/>
            <a:ext cx="2604240" cy="14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proportional unelastisch, auch </a:t>
            </a:r>
            <a:r>
              <a:rPr b="1" lang="en-US" sz="1800" spc="-1" strike="noStrike">
                <a:solidFill>
                  <a:srgbClr val="c00000"/>
                </a:solidFill>
                <a:latin typeface="Arial"/>
              </a:rPr>
              <a:t>isoelastisch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genannt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-1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201" dur="indefinite" restart="never" nodeType="tmRoot">
          <p:childTnLst>
            <p:seq>
              <p:cTn id="202" dur="indefinite" nodeType="mainSeq">
                <p:childTnLst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TextShape 1"/>
          <p:cNvSpPr txBox="1"/>
          <p:nvPr/>
        </p:nvSpPr>
        <p:spPr>
          <a:xfrm>
            <a:off x="1911240" y="380880"/>
            <a:ext cx="6746400" cy="88848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b"/>
          <a:p>
            <a:pPr algn="r">
              <a:lnSpc>
                <a:spcPct val="100000"/>
              </a:lnSpc>
            </a:pP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Auswirkung auf den Umsatz</a:t>
            </a:r>
            <a:endParaRPr b="0" lang="en-US" sz="2800" spc="-1" strike="noStrike">
              <a:solidFill>
                <a:srgbClr val="000000"/>
              </a:solidFill>
              <a:latin typeface="Book Antiqua"/>
            </a:endParaRPr>
          </a:p>
        </p:txBody>
      </p:sp>
      <p:pic>
        <p:nvPicPr>
          <p:cNvPr id="714" name="Picture 1" descr=""/>
          <p:cNvPicPr/>
          <p:nvPr/>
        </p:nvPicPr>
        <p:blipFill>
          <a:blip r:embed="rId1"/>
          <a:stretch/>
        </p:blipFill>
        <p:spPr>
          <a:xfrm>
            <a:off x="2912760" y="2106000"/>
            <a:ext cx="3061440" cy="2860200"/>
          </a:xfrm>
          <a:prstGeom prst="rect">
            <a:avLst/>
          </a:prstGeom>
          <a:ln>
            <a:noFill/>
          </a:ln>
        </p:spPr>
      </p:pic>
      <p:pic>
        <p:nvPicPr>
          <p:cNvPr id="715" name="Picture 3" descr=""/>
          <p:cNvPicPr/>
          <p:nvPr/>
        </p:nvPicPr>
        <p:blipFill>
          <a:blip r:embed="rId2"/>
          <a:stretch/>
        </p:blipFill>
        <p:spPr>
          <a:xfrm>
            <a:off x="5974200" y="2038680"/>
            <a:ext cx="3133080" cy="2927160"/>
          </a:xfrm>
          <a:prstGeom prst="rect">
            <a:avLst/>
          </a:prstGeom>
          <a:ln>
            <a:noFill/>
          </a:ln>
        </p:spPr>
      </p:pic>
      <p:pic>
        <p:nvPicPr>
          <p:cNvPr id="716" name="Picture 4" descr=""/>
          <p:cNvPicPr/>
          <p:nvPr/>
        </p:nvPicPr>
        <p:blipFill>
          <a:blip r:embed="rId3"/>
          <a:stretch/>
        </p:blipFill>
        <p:spPr>
          <a:xfrm>
            <a:off x="0" y="2073240"/>
            <a:ext cx="3133080" cy="2925720"/>
          </a:xfrm>
          <a:prstGeom prst="rect">
            <a:avLst/>
          </a:prstGeom>
          <a:ln>
            <a:noFill/>
          </a:ln>
        </p:spPr>
      </p:pic>
      <p:sp>
        <p:nvSpPr>
          <p:cNvPr id="717" name="CustomShape 2"/>
          <p:cNvSpPr/>
          <p:nvPr/>
        </p:nvSpPr>
        <p:spPr>
          <a:xfrm>
            <a:off x="313200" y="1463400"/>
            <a:ext cx="756648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Ein:e Anbieter:in kann den Marktpreis manipulieren. Wie kann diese:r den </a:t>
            </a:r>
            <a:r>
              <a:rPr b="1" lang="en-US" sz="1800" spc="-1" strike="noStrike">
                <a:solidFill>
                  <a:srgbClr val="c00000"/>
                </a:solidFill>
                <a:latin typeface="Arial"/>
              </a:rPr>
              <a:t>Umsatz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maximieren?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718" name="CustomShape 3"/>
          <p:cNvSpPr/>
          <p:nvPr/>
        </p:nvSpPr>
        <p:spPr>
          <a:xfrm>
            <a:off x="47520" y="4954320"/>
            <a:ext cx="2873880" cy="1199880"/>
          </a:xfrm>
          <a:prstGeom prst="rect">
            <a:avLst/>
          </a:prstGeom>
          <a:blipFill rotWithShape="0">
            <a:blip r:embed="rId4"/>
            <a:stretch>
              <a:fillRect l="-1903" t="-3021" r="-208" b="-7103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latin typeface="Book Antiqua"/>
              </a:rPr>
              <a:t> 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719" name="CustomShape 4"/>
          <p:cNvSpPr/>
          <p:nvPr/>
        </p:nvSpPr>
        <p:spPr>
          <a:xfrm>
            <a:off x="2951280" y="4941720"/>
            <a:ext cx="309204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isoelastisch: 5,00*100 = 500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5,50*90 = 495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den Preis gleich lassen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720" name="CustomShape 5"/>
          <p:cNvSpPr/>
          <p:nvPr/>
        </p:nvSpPr>
        <p:spPr>
          <a:xfrm>
            <a:off x="6125760" y="4941720"/>
            <a:ext cx="301788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unelastisch: 5,00*100 = 500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5,50*99 = 544,50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lieber den Preis erhöhen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209" dur="indefinite" restart="never" nodeType="tmRoot">
          <p:childTnLst>
            <p:seq>
              <p:cTn id="2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TextShape 1"/>
          <p:cNvSpPr txBox="1"/>
          <p:nvPr/>
        </p:nvSpPr>
        <p:spPr>
          <a:xfrm>
            <a:off x="1911240" y="380880"/>
            <a:ext cx="6746400" cy="88848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b"/>
          <a:p>
            <a:pPr algn="r">
              <a:lnSpc>
                <a:spcPct val="100000"/>
              </a:lnSpc>
            </a:pP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Auswirkung auf den Umsatz</a:t>
            </a:r>
            <a:endParaRPr b="0" lang="en-US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722" name="CustomShape 2"/>
          <p:cNvSpPr/>
          <p:nvPr/>
        </p:nvSpPr>
        <p:spPr>
          <a:xfrm>
            <a:off x="918720" y="2115720"/>
            <a:ext cx="767664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Ei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n: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e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nb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iet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er: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in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ka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nn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de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n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ar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kp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rei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an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ip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uli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er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en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.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Wi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e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ka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nn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an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de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n </a:t>
            </a:r>
            <a:r>
              <a:rPr b="1" lang="en-US" sz="1800" spc="-1" strike="noStrike">
                <a:solidFill>
                  <a:srgbClr val="c00000"/>
                </a:solidFill>
                <a:latin typeface="Arial"/>
              </a:rPr>
              <a:t>U</a:t>
            </a:r>
            <a:r>
              <a:rPr b="1" lang="en-US" sz="1800" spc="-1" strike="noStrike">
                <a:solidFill>
                  <a:srgbClr val="c00000"/>
                </a:solidFill>
                <a:latin typeface="Arial"/>
              </a:rPr>
              <a:t>m</a:t>
            </a:r>
            <a:r>
              <a:rPr b="1" lang="en-US" sz="1800" spc="-1" strike="noStrike">
                <a:solidFill>
                  <a:srgbClr val="c00000"/>
                </a:solidFill>
                <a:latin typeface="Arial"/>
              </a:rPr>
              <a:t>sa</a:t>
            </a:r>
            <a:r>
              <a:rPr b="1" lang="en-US" sz="1800" spc="-1" strike="noStrike">
                <a:solidFill>
                  <a:srgbClr val="c00000"/>
                </a:solidFill>
                <a:latin typeface="Arial"/>
              </a:rPr>
              <a:t>tz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= 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  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  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  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  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  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ax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im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ier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en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?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723" name="" descr=""/>
          <p:cNvPicPr/>
          <p:nvPr/>
        </p:nvPicPr>
        <p:blipFill>
          <a:blip r:embed="rId1"/>
          <a:stretch/>
        </p:blipFill>
        <p:spPr>
          <a:xfrm>
            <a:off x="2136600" y="2427480"/>
            <a:ext cx="1795320" cy="326520"/>
          </a:xfrm>
          <a:prstGeom prst="rect">
            <a:avLst/>
          </a:prstGeom>
          <a:ln>
            <a:noFill/>
          </a:ln>
        </p:spPr>
      </p:pic>
      <mc:AlternateContent>
        <mc:Choice xmlns:a14="http://schemas.microsoft.com/office/drawing/2010/main" Requires="a14">
          <p:sp>
            <p:nvSpPr>
              <p:cNvPr id="724" name="Formula 3"/>
              <p:cNvSpPr txBox="1"/>
              <p:nvPr/>
            </p:nvSpPr>
            <p:spPr>
              <a:xfrm>
                <a:off x="4242240" y="3256200"/>
                <a:ext cx="719640" cy="359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/>
                </a14:m>
              </a:p>
            </p:txBody>
          </p:sp>
        </mc:Choice>
        <mc:Fallback/>
      </mc:AlternateContent>
      <p:sp>
        <p:nvSpPr>
          <p:cNvPr id="725" name="CustomShape 4"/>
          <p:cNvSpPr/>
          <p:nvPr/>
        </p:nvSpPr>
        <p:spPr>
          <a:xfrm>
            <a:off x="914400" y="3110040"/>
            <a:ext cx="76766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</a:rPr>
              <a:t>Wi</a:t>
            </a:r>
            <a:r>
              <a:rPr b="0" lang="en-US" sz="1800" spc="-1" strike="noStrike">
                <a:latin typeface="Arial"/>
              </a:rPr>
              <a:t>r </a:t>
            </a:r>
            <a:r>
              <a:rPr b="0" lang="en-US" sz="1800" spc="-1" strike="noStrike">
                <a:latin typeface="Arial"/>
              </a:rPr>
              <a:t>kö</a:t>
            </a:r>
            <a:r>
              <a:rPr b="0" lang="en-US" sz="1800" spc="-1" strike="noStrike">
                <a:latin typeface="Arial"/>
              </a:rPr>
              <a:t>nn</a:t>
            </a:r>
            <a:r>
              <a:rPr b="0" lang="en-US" sz="1800" spc="-1" strike="noStrike">
                <a:latin typeface="Arial"/>
              </a:rPr>
              <a:t>en </a:t>
            </a:r>
            <a:r>
              <a:rPr b="0" lang="en-US" sz="1800" spc="-1" strike="noStrike">
                <a:latin typeface="Arial"/>
              </a:rPr>
              <a:t>da</a:t>
            </a:r>
            <a:r>
              <a:rPr b="0" lang="en-US" sz="1800" spc="-1" strike="noStrike">
                <a:latin typeface="Arial"/>
              </a:rPr>
              <a:t>s </a:t>
            </a:r>
            <a:r>
              <a:rPr b="0" lang="en-US" sz="1800" spc="-1" strike="noStrike">
                <a:latin typeface="Arial"/>
              </a:rPr>
              <a:t>M</a:t>
            </a:r>
            <a:r>
              <a:rPr b="0" lang="en-US" sz="1800" spc="-1" strike="noStrike">
                <a:latin typeface="Arial"/>
              </a:rPr>
              <a:t>ax</a:t>
            </a:r>
            <a:r>
              <a:rPr b="0" lang="en-US" sz="1800" spc="-1" strike="noStrike">
                <a:latin typeface="Arial"/>
              </a:rPr>
              <a:t>im</a:t>
            </a:r>
            <a:r>
              <a:rPr b="0" lang="en-US" sz="1800" spc="-1" strike="noStrike">
                <a:latin typeface="Arial"/>
              </a:rPr>
              <a:t>u</a:t>
            </a:r>
            <a:r>
              <a:rPr b="0" lang="en-US" sz="1800" spc="-1" strike="noStrike">
                <a:latin typeface="Arial"/>
              </a:rPr>
              <a:t>m </a:t>
            </a:r>
            <a:r>
              <a:rPr b="0" lang="en-US" sz="1800" spc="-1" strike="noStrike">
                <a:latin typeface="Arial"/>
              </a:rPr>
              <a:t>m</a:t>
            </a:r>
            <a:r>
              <a:rPr b="0" lang="en-US" sz="1800" spc="-1" strike="noStrike">
                <a:latin typeface="Arial"/>
              </a:rPr>
              <a:t>at</a:t>
            </a:r>
            <a:r>
              <a:rPr b="0" lang="en-US" sz="1800" spc="-1" strike="noStrike">
                <a:latin typeface="Arial"/>
              </a:rPr>
              <a:t>he</a:t>
            </a:r>
            <a:r>
              <a:rPr b="0" lang="en-US" sz="1800" spc="-1" strike="noStrike">
                <a:latin typeface="Arial"/>
              </a:rPr>
              <a:t>m</a:t>
            </a:r>
            <a:r>
              <a:rPr b="0" lang="en-US" sz="1800" spc="-1" strike="noStrike">
                <a:latin typeface="Arial"/>
              </a:rPr>
              <a:t>ati</a:t>
            </a:r>
            <a:r>
              <a:rPr b="0" lang="en-US" sz="1800" spc="-1" strike="noStrike">
                <a:latin typeface="Arial"/>
              </a:rPr>
              <a:t>sc</a:t>
            </a:r>
            <a:r>
              <a:rPr b="0" lang="en-US" sz="1800" spc="-1" strike="noStrike">
                <a:latin typeface="Arial"/>
              </a:rPr>
              <a:t>h </a:t>
            </a:r>
            <a:r>
              <a:rPr b="0" lang="en-US" sz="1800" spc="-1" strike="noStrike">
                <a:latin typeface="Arial"/>
              </a:rPr>
              <a:t>he</a:t>
            </a:r>
            <a:r>
              <a:rPr b="0" lang="en-US" sz="1800" spc="-1" strike="noStrike">
                <a:latin typeface="Arial"/>
              </a:rPr>
              <a:t>rle</a:t>
            </a:r>
            <a:r>
              <a:rPr b="0" lang="en-US" sz="1800" spc="-1" strike="noStrike">
                <a:latin typeface="Arial"/>
              </a:rPr>
              <a:t>ite</a:t>
            </a:r>
            <a:r>
              <a:rPr b="0" lang="en-US" sz="1800" spc="-1" strike="noStrike">
                <a:latin typeface="Arial"/>
              </a:rPr>
              <a:t>n: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726" name="" descr=""/>
          <p:cNvPicPr/>
          <p:nvPr/>
        </p:nvPicPr>
        <p:blipFill>
          <a:blip r:embed="rId2"/>
          <a:stretch/>
        </p:blipFill>
        <p:spPr>
          <a:xfrm>
            <a:off x="762840" y="3657600"/>
            <a:ext cx="7741080" cy="538560"/>
          </a:xfrm>
          <a:prstGeom prst="rect">
            <a:avLst/>
          </a:prstGeom>
          <a:ln>
            <a:noFill/>
          </a:ln>
        </p:spPr>
      </p:pic>
      <p:sp>
        <p:nvSpPr>
          <p:cNvPr id="727" name="CustomShape 5"/>
          <p:cNvSpPr/>
          <p:nvPr/>
        </p:nvSpPr>
        <p:spPr>
          <a:xfrm>
            <a:off x="822960" y="4755960"/>
            <a:ext cx="767664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</a:rPr>
              <a:t>Das Maximum </a:t>
            </a:r>
            <a:r>
              <a:rPr b="0" lang="en-US" sz="1800" spc="-1" strike="noStrike">
                <a:latin typeface="Arial"/>
              </a:rPr>
              <a:t>liegt an der </a:t>
            </a:r>
            <a:r>
              <a:rPr b="0" lang="en-US" sz="1800" spc="-1" strike="noStrike">
                <a:latin typeface="Arial"/>
              </a:rPr>
              <a:t>Nullstelle ihrer </a:t>
            </a:r>
            <a:r>
              <a:rPr b="0" lang="en-US" sz="1800" spc="-1" strike="noStrike">
                <a:latin typeface="Arial"/>
              </a:rPr>
              <a:t>Ableitung            </a:t>
            </a:r>
            <a:r>
              <a:rPr b="0" lang="en-US" sz="1800" spc="-1" strike="noStrike">
                <a:latin typeface="Arial"/>
              </a:rPr>
              <a:t> und damit bei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</a:rPr>
              <a:t>                  </a:t>
            </a:r>
            <a:r>
              <a:rPr b="0" lang="en-US" sz="1800" spc="-1" strike="noStrike">
                <a:latin typeface="Arial"/>
              </a:rPr>
              <a:t>(isoelastisch).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728" name="" descr=""/>
          <p:cNvPicPr/>
          <p:nvPr/>
        </p:nvPicPr>
        <p:blipFill>
          <a:blip r:embed="rId3"/>
          <a:stretch/>
        </p:blipFill>
        <p:spPr>
          <a:xfrm>
            <a:off x="6068160" y="4632480"/>
            <a:ext cx="789840" cy="579600"/>
          </a:xfrm>
          <a:prstGeom prst="rect">
            <a:avLst/>
          </a:prstGeom>
          <a:ln>
            <a:noFill/>
          </a:ln>
        </p:spPr>
      </p:pic>
      <p:pic>
        <p:nvPicPr>
          <p:cNvPr id="729" name="" descr=""/>
          <p:cNvPicPr/>
          <p:nvPr/>
        </p:nvPicPr>
        <p:blipFill>
          <a:blip r:embed="rId4"/>
          <a:stretch/>
        </p:blipFill>
        <p:spPr>
          <a:xfrm>
            <a:off x="914400" y="5120640"/>
            <a:ext cx="1025640" cy="296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1" dur="indefinite" restart="never" nodeType="tmRoot">
          <p:childTnLst>
            <p:seq>
              <p:cTn id="2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TextShape 1"/>
          <p:cNvSpPr txBox="1"/>
          <p:nvPr/>
        </p:nvSpPr>
        <p:spPr>
          <a:xfrm>
            <a:off x="1911240" y="380880"/>
            <a:ext cx="6746400" cy="88848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b"/>
          <a:p>
            <a:pPr algn="r">
              <a:lnSpc>
                <a:spcPct val="100000"/>
              </a:lnSpc>
            </a:pP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Vorsicht: Elastizität ≠ Steigung</a:t>
            </a:r>
            <a:endParaRPr b="0" lang="en-US" sz="2800" spc="-1" strike="noStrike">
              <a:solidFill>
                <a:srgbClr val="000000"/>
              </a:solidFill>
              <a:latin typeface="Book Antiqua"/>
            </a:endParaRPr>
          </a:p>
        </p:txBody>
      </p:sp>
      <p:grpSp>
        <p:nvGrpSpPr>
          <p:cNvPr id="731" name="Group 2"/>
          <p:cNvGrpSpPr/>
          <p:nvPr/>
        </p:nvGrpSpPr>
        <p:grpSpPr>
          <a:xfrm>
            <a:off x="483840" y="2514600"/>
            <a:ext cx="5053320" cy="2785320"/>
            <a:chOff x="483840" y="2514600"/>
            <a:chExt cx="5053320" cy="2785320"/>
          </a:xfrm>
        </p:grpSpPr>
        <p:sp>
          <p:nvSpPr>
            <p:cNvPr id="732" name="CustomShape 3"/>
            <p:cNvSpPr/>
            <p:nvPr/>
          </p:nvSpPr>
          <p:spPr>
            <a:xfrm>
              <a:off x="483840" y="2745360"/>
              <a:ext cx="1189800" cy="27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Preis</a:t>
              </a:r>
              <a:r>
                <a:rPr b="0" i="1" lang="en-US" sz="1800" spc="-1" strike="noStrike">
                  <a:solidFill>
                    <a:srgbClr val="000000"/>
                  </a:solidFill>
                  <a:latin typeface="Arial"/>
                </a:rPr>
                <a:t> p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733" name="CustomShape 4"/>
            <p:cNvSpPr/>
            <p:nvPr/>
          </p:nvSpPr>
          <p:spPr>
            <a:xfrm>
              <a:off x="4593960" y="5025240"/>
              <a:ext cx="943200" cy="27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/>
            <a:p>
              <a:pPr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</a:rPr>
                <a:t>Menge </a:t>
              </a:r>
              <a:r>
                <a:rPr b="0" i="1" lang="en-US" sz="1800" spc="-1" strike="noStrike">
                  <a:solidFill>
                    <a:srgbClr val="000000"/>
                  </a:solidFill>
                  <a:latin typeface="Arial"/>
                </a:rPr>
                <a:t>Q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734" name="Line 5"/>
            <p:cNvSpPr/>
            <p:nvPr/>
          </p:nvSpPr>
          <p:spPr>
            <a:xfrm>
              <a:off x="1597320" y="4934160"/>
              <a:ext cx="3258000" cy="360"/>
            </a:xfrm>
            <a:prstGeom prst="line">
              <a:avLst/>
            </a:prstGeom>
            <a:ln w="38160">
              <a:solidFill>
                <a:schemeClr val="tx1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35" name="Line 6"/>
            <p:cNvSpPr/>
            <p:nvPr/>
          </p:nvSpPr>
          <p:spPr>
            <a:xfrm flipH="1" flipV="1">
              <a:off x="1585800" y="2514600"/>
              <a:ext cx="11520" cy="2419560"/>
            </a:xfrm>
            <a:prstGeom prst="line">
              <a:avLst/>
            </a:prstGeom>
            <a:ln w="38160">
              <a:solidFill>
                <a:schemeClr val="tx1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36" name="Line 7"/>
          <p:cNvSpPr/>
          <p:nvPr/>
        </p:nvSpPr>
        <p:spPr>
          <a:xfrm>
            <a:off x="1561320" y="2804760"/>
            <a:ext cx="2404440" cy="2129400"/>
          </a:xfrm>
          <a:prstGeom prst="line">
            <a:avLst/>
          </a:prstGeom>
          <a:ln>
            <a:rou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737" name="CustomShape 8"/>
          <p:cNvSpPr/>
          <p:nvPr/>
        </p:nvSpPr>
        <p:spPr>
          <a:xfrm>
            <a:off x="918360" y="2547720"/>
            <a:ext cx="2604240" cy="390240"/>
          </a:xfrm>
          <a:prstGeom prst="rect">
            <a:avLst/>
          </a:prstGeom>
          <a:blipFill rotWithShape="0">
            <a:blip r:embed="rId1"/>
            <a:stretch>
              <a:fillRect l="0" t="0" r="0" b="-6168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latin typeface="Book Antiqua"/>
              </a:rPr>
              <a:t> 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738" name="CustomShape 9"/>
          <p:cNvSpPr/>
          <p:nvPr/>
        </p:nvSpPr>
        <p:spPr>
          <a:xfrm>
            <a:off x="1867320" y="3371040"/>
            <a:ext cx="2604240" cy="390240"/>
          </a:xfrm>
          <a:prstGeom prst="rect">
            <a:avLst/>
          </a:prstGeom>
          <a:blipFill rotWithShape="0">
            <a:blip r:embed="rId2"/>
            <a:stretch>
              <a:fillRect l="0" t="0" r="0" b="-6168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latin typeface="Book Antiqua"/>
              </a:rPr>
              <a:t> 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739" name="CustomShape 10"/>
          <p:cNvSpPr/>
          <p:nvPr/>
        </p:nvSpPr>
        <p:spPr>
          <a:xfrm>
            <a:off x="2991960" y="4444200"/>
            <a:ext cx="2604240" cy="390240"/>
          </a:xfrm>
          <a:prstGeom prst="rect">
            <a:avLst/>
          </a:prstGeom>
          <a:blipFill rotWithShape="0">
            <a:blip r:embed="rId3"/>
            <a:stretch>
              <a:fillRect l="0" t="0" r="0" b="-7791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latin typeface="Book Antiqua"/>
              </a:rPr>
              <a:t> 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740" name="CustomShape 11"/>
          <p:cNvSpPr/>
          <p:nvPr/>
        </p:nvSpPr>
        <p:spPr>
          <a:xfrm>
            <a:off x="5906880" y="1776600"/>
            <a:ext cx="3391200" cy="4186080"/>
          </a:xfrm>
          <a:prstGeom prst="rect">
            <a:avLst/>
          </a:prstGeom>
          <a:blipFill rotWithShape="0">
            <a:blip r:embed="rId4"/>
            <a:stretch>
              <a:fillRect l="-1434" t="-725" r="0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latin typeface="Book Antiqua"/>
              </a:rPr>
              <a:t> 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741" name="Line 12"/>
          <p:cNvSpPr/>
          <p:nvPr/>
        </p:nvSpPr>
        <p:spPr>
          <a:xfrm>
            <a:off x="2681280" y="3869640"/>
            <a:ext cx="360" cy="1019160"/>
          </a:xfrm>
          <a:prstGeom prst="line">
            <a:avLst/>
          </a:prstGeom>
          <a:ln w="38160">
            <a:solidFill>
              <a:schemeClr val="tx1"/>
            </a:solidFill>
            <a:custDash>
              <a:ds d="4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742" name="Formula 13"/>
              <p:cNvSpPr txBox="1"/>
              <p:nvPr/>
            </p:nvSpPr>
            <p:spPr>
              <a:xfrm>
                <a:off x="2504160" y="5025240"/>
                <a:ext cx="354600" cy="5644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f>
                      <m:num>
                        <m:r>
                          <m:t xml:space="preserve">𝑎</m:t>
                        </m:r>
                      </m:num>
                      <m:den>
                        <m:r>
                          <m:t xml:space="preserve">2</m:t>
                        </m:r>
                        <m:r>
                          <m:t xml:space="preserve">𝑏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743" name="CustomShape 14"/>
          <p:cNvSpPr/>
          <p:nvPr/>
        </p:nvSpPr>
        <p:spPr>
          <a:xfrm>
            <a:off x="1422360" y="4995360"/>
            <a:ext cx="2296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0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744" name="CustomShape 15"/>
          <p:cNvSpPr/>
          <p:nvPr/>
        </p:nvSpPr>
        <p:spPr>
          <a:xfrm>
            <a:off x="3831840" y="5034240"/>
            <a:ext cx="354600" cy="564480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latin typeface="Book Antiqua"/>
              </a:rPr>
              <a:t> </a:t>
            </a:r>
            <a:endParaRPr b="0" lang="en-US" sz="2400" spc="-1" strike="noStrike">
              <a:latin typeface="Arial"/>
            </a:endParaRPr>
          </a:p>
        </p:txBody>
      </p:sp>
    </p:spTree>
  </p:cSld>
  <p:timing>
    <p:tnLst>
      <p:par>
        <p:cTn id="213" dur="indefinite" restart="never" nodeType="tmRoot">
          <p:childTnLst>
            <p:seq>
              <p:cTn id="2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TextShape 1"/>
          <p:cNvSpPr txBox="1"/>
          <p:nvPr/>
        </p:nvSpPr>
        <p:spPr>
          <a:xfrm>
            <a:off x="1911240" y="380880"/>
            <a:ext cx="6746400" cy="88848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b"/>
          <a:p>
            <a:pPr algn="r">
              <a:lnSpc>
                <a:spcPct val="100000"/>
              </a:lnSpc>
            </a:pP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Preiselastizität der Nachfrage – Bsp.</a:t>
            </a:r>
            <a:endParaRPr b="0" lang="en-US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746" name="CustomShape 2"/>
          <p:cNvSpPr/>
          <p:nvPr/>
        </p:nvSpPr>
        <p:spPr>
          <a:xfrm>
            <a:off x="552600" y="1876320"/>
            <a:ext cx="7981560" cy="3768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360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Gründe für unelastische Nachfrage: Verschiedene Gründe können zu einer Preiselastizität mit einem Betrag zwischen 0 und 1 führen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b="0" lang="en-US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Preisänderungen werden vom Konsumierenden nicht wahrgenommen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b="0" lang="en-US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Ein:e Konsument:in nimmt Preisänderungen zwar wahr, hält bei Preiserhöhungen die Suche nach Alternativen aber für zu aufwendig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b="0" lang="en-US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Es gibt kaum Substitutionsprodukte, auf die bei Preiserhöhungen kurzfristig ausgewichen werden kann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215" dur="indefinite" restart="never" nodeType="tmRoot">
          <p:childTnLst>
            <p:seq>
              <p:cTn id="2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TextShape 1"/>
          <p:cNvSpPr txBox="1"/>
          <p:nvPr/>
        </p:nvSpPr>
        <p:spPr>
          <a:xfrm>
            <a:off x="1911240" y="380880"/>
            <a:ext cx="6746400" cy="88848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b"/>
          <a:p>
            <a:pPr algn="r">
              <a:lnSpc>
                <a:spcPct val="100000"/>
              </a:lnSpc>
            </a:pP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Preiselastizität der Nachfrage – Bsp.</a:t>
            </a:r>
            <a:endParaRPr b="0" lang="en-US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748" name="CustomShape 2"/>
          <p:cNvSpPr/>
          <p:nvPr/>
        </p:nvSpPr>
        <p:spPr>
          <a:xfrm>
            <a:off x="552600" y="1876320"/>
            <a:ext cx="7981560" cy="3768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360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Positive Nachfrageelastizität: Weitere Effekte können bewirken, dass die Preiselastizität sogar positiv wird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b="0" lang="en-US" sz="18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Veblen-Effekt (Snob-Effekt): Ein Produkt stiftet einen höheren Nutzen, wenn es teurer ist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b="0" lang="en-US" sz="18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Qualitäts-Effekt: Bei Produkten, deren Qualität nur schwer beurteilt werden kann, wird der Preis häufig als Qualitätsindikator angesehen </a:t>
            </a:r>
            <a:endParaRPr b="0" lang="en-US" sz="1800" spc="-1" strike="noStrike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360"/>
              </a:spcBef>
            </a:pP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217" dur="indefinite" restart="never" nodeType="tmRoot">
          <p:childTnLst>
            <p:seq>
              <p:cTn id="2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TextShape 1"/>
          <p:cNvSpPr txBox="1"/>
          <p:nvPr/>
        </p:nvSpPr>
        <p:spPr>
          <a:xfrm>
            <a:off x="1911240" y="380880"/>
            <a:ext cx="6746400" cy="88848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b"/>
          <a:p>
            <a:pPr algn="r">
              <a:lnSpc>
                <a:spcPct val="100000"/>
              </a:lnSpc>
            </a:pP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A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u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ß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e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n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h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a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n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d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e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l</a:t>
            </a:r>
            <a:endParaRPr b="0" lang="en-US" sz="2800" spc="-1" strike="noStrike">
              <a:solidFill>
                <a:srgbClr val="000000"/>
              </a:solidFill>
              <a:latin typeface="Book Antiqua"/>
            </a:endParaRPr>
          </a:p>
        </p:txBody>
      </p:sp>
      <p:pic>
        <p:nvPicPr>
          <p:cNvPr id="750" name="Grafik 31" descr=""/>
          <p:cNvPicPr/>
          <p:nvPr/>
        </p:nvPicPr>
        <p:blipFill>
          <a:blip r:embed="rId1"/>
          <a:stretch/>
        </p:blipFill>
        <p:spPr>
          <a:xfrm>
            <a:off x="369720" y="3089880"/>
            <a:ext cx="4112280" cy="3056040"/>
          </a:xfrm>
          <a:prstGeom prst="rect">
            <a:avLst/>
          </a:prstGeom>
          <a:ln>
            <a:noFill/>
          </a:ln>
        </p:spPr>
      </p:pic>
      <p:pic>
        <p:nvPicPr>
          <p:cNvPr id="751" name="Grafik 263" descr=""/>
          <p:cNvPicPr/>
          <p:nvPr/>
        </p:nvPicPr>
        <p:blipFill>
          <a:blip r:embed="rId2"/>
          <a:stretch/>
        </p:blipFill>
        <p:spPr>
          <a:xfrm>
            <a:off x="4798080" y="3123360"/>
            <a:ext cx="4071600" cy="3056040"/>
          </a:xfrm>
          <a:prstGeom prst="rect">
            <a:avLst/>
          </a:prstGeom>
          <a:ln>
            <a:noFill/>
          </a:ln>
        </p:spPr>
      </p:pic>
      <p:sp>
        <p:nvSpPr>
          <p:cNvPr id="752" name="CustomShape 2"/>
          <p:cNvSpPr/>
          <p:nvPr/>
        </p:nvSpPr>
        <p:spPr>
          <a:xfrm>
            <a:off x="676440" y="1773720"/>
            <a:ext cx="7981560" cy="3768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360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Handel zwischen zwei Ländern führt immer zu einem Wohlfahrtsgewinn, kann allerdings die Verteilung zwischen Konsumentenrente und Produzentenrente im Land stark beeinflussen.</a:t>
            </a:r>
            <a:endParaRPr b="0" lang="en-US" sz="1800" spc="-1" strike="noStrike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360"/>
              </a:spcBef>
            </a:pP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219" dur="indefinite" restart="never" nodeType="tmRoot">
          <p:childTnLst>
            <p:seq>
              <p:cTn id="2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TextShape 1"/>
          <p:cNvSpPr txBox="1"/>
          <p:nvPr/>
        </p:nvSpPr>
        <p:spPr>
          <a:xfrm>
            <a:off x="1908000" y="380880"/>
            <a:ext cx="6702120" cy="88848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b"/>
          <a:p>
            <a:pPr algn="r">
              <a:lnSpc>
                <a:spcPct val="100000"/>
              </a:lnSpc>
            </a:pP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Rolle des Staates</a:t>
            </a:r>
            <a:endParaRPr b="0" lang="en-US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754" name="TextShape 2"/>
          <p:cNvSpPr txBox="1"/>
          <p:nvPr/>
        </p:nvSpPr>
        <p:spPr>
          <a:xfrm>
            <a:off x="1911240" y="1536840"/>
            <a:ext cx="6927480" cy="499536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/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Marktwirtschaft: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Staat sorgt für das Funktionieren der Märkte, ohne in diese direkt einzugreifen. Zu den Staatsaufgaben gehören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lvl="2" marL="1143000" indent="-22824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Schutz des Eigentums, Schutz privater Verträge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lvl="2" marL="1143000" indent="-22824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Sicherung der Marktfunktion (Wettbewerbsrecht, Verbraucherschutz)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Entscheidend ist die Souveränität und Verantwortung des Einzelnen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Soziale Marktwirtschaft: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Marktwirtschaft, bei der die Marktergebnisse nachträglich durch Umverteilung korrigiert werden (staatliche Sozialversicherungen; Transfers wie z.B. Kindergeld; progressive Einkommensteuer; Umweltschutz)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Zentralverwaltungswirtschaft (Planwirtschaft):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Staatliche Planungs-behörde weist den Betrieben Produktionsfaktoren (Maschinen, Arbeitskräfte, Energie, ...) zu und verlangt dafür die Lieferung der geplanten Produktionsmenge (Plansoll), die der Staat nach sozialen (oder anderen) Kriterien an die Verbraucher:innen zuteilt („Jedem nach seinen Bedürfnissen“).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timing>
    <p:tnLst>
      <p:par>
        <p:cTn id="221" dur="indefinite" restart="never" nodeType="tmRoot">
          <p:childTnLst>
            <p:seq>
              <p:cTn id="2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Shape 1"/>
          <p:cNvSpPr txBox="1"/>
          <p:nvPr/>
        </p:nvSpPr>
        <p:spPr>
          <a:xfrm>
            <a:off x="1908000" y="380880"/>
            <a:ext cx="6767280" cy="88848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b"/>
          <a:p>
            <a:pPr algn="r">
              <a:lnSpc>
                <a:spcPct val="100000"/>
              </a:lnSpc>
            </a:pP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Was kommt auf uns zu?</a:t>
            </a:r>
            <a:endParaRPr b="0" lang="en-US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16" name="TextShape 2"/>
          <p:cNvSpPr txBox="1"/>
          <p:nvPr/>
        </p:nvSpPr>
        <p:spPr>
          <a:xfrm>
            <a:off x="746280" y="1549440"/>
            <a:ext cx="4026960" cy="476208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/>
          <a:p>
            <a:pPr marL="343080" indent="-342720">
              <a:lnSpc>
                <a:spcPct val="80000"/>
              </a:lnSpc>
              <a:spcBef>
                <a:spcPts val="360"/>
              </a:spcBef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8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Angebot &amp; Nachfrage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80000"/>
              </a:lnSpc>
              <a:spcBef>
                <a:spcPts val="320"/>
              </a:spcBef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– 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Markt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80000"/>
              </a:lnSpc>
              <a:spcBef>
                <a:spcPts val="320"/>
              </a:spcBef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– 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Markteingriffe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80000"/>
              </a:lnSpc>
              <a:spcBef>
                <a:spcPts val="320"/>
              </a:spcBef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– 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Wohlfahrtstheorie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80000"/>
              </a:lnSpc>
              <a:spcBef>
                <a:spcPts val="320"/>
              </a:spcBef>
            </a:pP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80000"/>
              </a:lnSpc>
              <a:spcBef>
                <a:spcPts val="320"/>
              </a:spcBef>
            </a:pP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8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Produktionsplanung (Kostenrechnung)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80000"/>
              </a:lnSpc>
              <a:spcBef>
                <a:spcPts val="320"/>
              </a:spcBef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– 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Preisfindung im Polypol und</a:t>
            </a:r>
            <a:br/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    Monopol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80000"/>
              </a:lnSpc>
              <a:spcBef>
                <a:spcPts val="320"/>
              </a:spcBef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– 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Optimale Produktionsmenge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80000"/>
              </a:lnSpc>
              <a:spcBef>
                <a:spcPts val="320"/>
              </a:spcBef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– 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Externe Kosten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80000"/>
              </a:lnSpc>
              <a:spcBef>
                <a:spcPts val="320"/>
              </a:spcBef>
            </a:pP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80000"/>
              </a:lnSpc>
              <a:spcBef>
                <a:spcPts val="320"/>
              </a:spcBef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8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Betriebliches Rechnungswesen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80000"/>
              </a:lnSpc>
              <a:spcBef>
                <a:spcPts val="320"/>
              </a:spcBef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– 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Rechtsformen für Unternehmen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80000"/>
              </a:lnSpc>
              <a:spcBef>
                <a:spcPts val="320"/>
              </a:spcBef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– 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Gewinn und Verlustrechnung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80000"/>
              </a:lnSpc>
              <a:spcBef>
                <a:spcPts val="320"/>
              </a:spcBef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– 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Bilanz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80000"/>
              </a:lnSpc>
              <a:spcBef>
                <a:spcPts val="320"/>
              </a:spcBef>
            </a:pP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7" name="TextShape 3"/>
          <p:cNvSpPr txBox="1"/>
          <p:nvPr/>
        </p:nvSpPr>
        <p:spPr>
          <a:xfrm>
            <a:off x="4844880" y="1611360"/>
            <a:ext cx="3749400" cy="469080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/>
          <a:p>
            <a:pPr>
              <a:lnSpc>
                <a:spcPct val="80000"/>
              </a:lnSpc>
              <a:spcBef>
                <a:spcPts val="320"/>
              </a:spcBef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80000"/>
              </a:lnSpc>
              <a:spcBef>
                <a:spcPts val="320"/>
              </a:spcBef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8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  </a:t>
            </a:r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Investitionsrechnung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80000"/>
              </a:lnSpc>
              <a:spcBef>
                <a:spcPts val="320"/>
              </a:spcBef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– 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Barwertrechnung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80000"/>
              </a:lnSpc>
              <a:spcBef>
                <a:spcPts val="320"/>
              </a:spcBef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– 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Rentenbarwerte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80000"/>
              </a:lnSpc>
              <a:spcBef>
                <a:spcPts val="320"/>
              </a:spcBef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– 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Annuitätenmethode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80000"/>
              </a:lnSpc>
              <a:spcBef>
                <a:spcPts val="320"/>
              </a:spcBef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– 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Interner Zinsfuß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80000"/>
              </a:lnSpc>
              <a:spcBef>
                <a:spcPts val="320"/>
              </a:spcBef>
            </a:pP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8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Finanzierung / Kapitalmarkt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80000"/>
              </a:lnSpc>
              <a:spcBef>
                <a:spcPts val="320"/>
              </a:spcBef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– 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Liquidität und Insolvenz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80000"/>
              </a:lnSpc>
              <a:spcBef>
                <a:spcPts val="320"/>
              </a:spcBef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– 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Kreditformen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80000"/>
              </a:lnSpc>
              <a:spcBef>
                <a:spcPts val="320"/>
              </a:spcBef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– 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Kapitalstrukturentscheidungen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80000"/>
              </a:lnSpc>
              <a:spcBef>
                <a:spcPts val="320"/>
              </a:spcBef>
            </a:pP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Shape 1"/>
          <p:cNvSpPr txBox="1"/>
          <p:nvPr/>
        </p:nvSpPr>
        <p:spPr>
          <a:xfrm>
            <a:off x="1908000" y="380880"/>
            <a:ext cx="6625800" cy="88848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b"/>
          <a:p>
            <a:pPr algn="r">
              <a:lnSpc>
                <a:spcPct val="100000"/>
              </a:lnSpc>
            </a:pP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L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i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t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e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r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a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t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u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r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h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i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n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w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e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i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s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e</a:t>
            </a:r>
            <a:endParaRPr b="0" lang="en-US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19" name="TextShape 2"/>
          <p:cNvSpPr txBox="1"/>
          <p:nvPr/>
        </p:nvSpPr>
        <p:spPr>
          <a:xfrm>
            <a:off x="1305000" y="1774080"/>
            <a:ext cx="6927480" cy="448416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/>
          <a:p>
            <a:pPr marL="743040" indent="-285480">
              <a:lnSpc>
                <a:spcPct val="90000"/>
              </a:lnSpc>
              <a:spcBef>
                <a:spcPts val="360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E. F. Brigham, J.F. Houston,  (1 Auflage 1996) 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</a:rPr>
              <a:t>Fundamentals of Financial Management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(11. Auflage 2007). Chicago: Dryden Press</a:t>
            </a:r>
            <a:br/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43040" indent="-285480">
              <a:lnSpc>
                <a:spcPct val="90000"/>
              </a:lnSpc>
              <a:spcBef>
                <a:spcPts val="360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K. Spremann (1. Auflage 1996) 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</a:rPr>
              <a:t>Wirtschaft, Investition und Finanzierung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(6. Auflage 2013). München: Oldenbourg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(ISBN 3-486-23565-6)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  <a:p>
            <a:pPr marL="743040" indent="-285480">
              <a:lnSpc>
                <a:spcPct val="90000"/>
              </a:lnSpc>
              <a:spcBef>
                <a:spcPts val="281"/>
              </a:spcBef>
            </a:pP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  <a:p>
            <a:pPr marL="743040" indent="-285480">
              <a:lnSpc>
                <a:spcPct val="90000"/>
              </a:lnSpc>
              <a:spcBef>
                <a:spcPts val="360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A. J., Schwab (1998), 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</a:rPr>
              <a:t>Managementwissen für Ingenieure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(4. Auflage 2008).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Berlin, Heidelberg, New York: Springer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90000"/>
              </a:lnSpc>
              <a:spcBef>
                <a:spcPts val="360"/>
              </a:spcBef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43040" indent="-285480">
              <a:lnSpc>
                <a:spcPct val="90000"/>
              </a:lnSpc>
              <a:spcBef>
                <a:spcPts val="360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E. Fischer (1996) 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</a:rPr>
              <a:t>Finanzwirtschaft für Anfänger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(4. Auflage 2005). München: Oldenbourg</a:t>
            </a:r>
            <a:br/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43040" indent="-285480">
              <a:lnSpc>
                <a:spcPct val="90000"/>
              </a:lnSpc>
              <a:spcBef>
                <a:spcPts val="360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S. Peters (1994), 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</a:rPr>
              <a:t>Betriebswirtschaftslehre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(12. Auflage 2005). München: Oldenbourg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Shape 1"/>
          <p:cNvSpPr txBox="1"/>
          <p:nvPr/>
        </p:nvSpPr>
        <p:spPr>
          <a:xfrm>
            <a:off x="1908000" y="380880"/>
            <a:ext cx="6625800" cy="88848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b"/>
          <a:p>
            <a:pPr algn="r">
              <a:lnSpc>
                <a:spcPct val="100000"/>
              </a:lnSpc>
            </a:pP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G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r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u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n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d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f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r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a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g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e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n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 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d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e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r 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W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i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r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t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s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c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h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a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f</a:t>
            </a: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t </a:t>
            </a:r>
            <a:endParaRPr b="0" lang="en-US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21" name="TextShape 2"/>
          <p:cNvSpPr txBox="1"/>
          <p:nvPr/>
        </p:nvSpPr>
        <p:spPr>
          <a:xfrm>
            <a:off x="552600" y="1514520"/>
            <a:ext cx="7981560" cy="480672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/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Planvolle Deckung menschlicher Bedürfnisse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Knappheiten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 → </a:t>
            </a:r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Allokation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 knapper Güter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Knappheiten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 → </a:t>
            </a:r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Opportunitätskosten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: Kosten, die dadurch entstehen, dass die nächstbeste Alternative nicht gewählt werden kann (= Nachteil in Form des entgangenen Vorteils der abgelehnten Entscheidungsalternative)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Arbeitsteilung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 und Spezialisierung (innerbetrieblich, zwischenbetrieblich, international) 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Markt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: Ort, wo Anbietende und Nachfragende zusammenkommen (Gütermärkte, Kapitalmärkte, Arbeitsmärkte, ...) 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Marktwirtschaft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: Nicht der Staat, sondern die Marktteilnehmer regeln das wirtschaftliche Geschehen 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Angebot und Nachfrage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– über den Preis 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Shape 1"/>
          <p:cNvSpPr txBox="1"/>
          <p:nvPr/>
        </p:nvSpPr>
        <p:spPr>
          <a:xfrm>
            <a:off x="1908000" y="380880"/>
            <a:ext cx="6702120" cy="88848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b"/>
          <a:p>
            <a:pPr algn="r">
              <a:lnSpc>
                <a:spcPct val="100000"/>
              </a:lnSpc>
            </a:pP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Typische Fragen der Wirtschaftswissenschaften</a:t>
            </a:r>
            <a:endParaRPr b="0" lang="en-US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23" name="CustomShape 2"/>
          <p:cNvSpPr/>
          <p:nvPr/>
        </p:nvSpPr>
        <p:spPr>
          <a:xfrm>
            <a:off x="7170480" y="7569360"/>
            <a:ext cx="13608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i="1" lang="en-US" sz="19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1" lang="en-US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r>
              <a:rPr b="1" i="1" lang="en-US" sz="1900" spc="-1" strike="noStrike">
                <a:solidFill>
                  <a:srgbClr val="000000"/>
                </a:solidFill>
                <a:latin typeface="Arial"/>
              </a:rPr>
              <a:t>*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224" name="CustomShape 3"/>
          <p:cNvSpPr/>
          <p:nvPr/>
        </p:nvSpPr>
        <p:spPr>
          <a:xfrm>
            <a:off x="616320" y="1764360"/>
            <a:ext cx="8249760" cy="393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Warum kostet Wasser/Salz/Mehl so wenig, obwohl es uns lebenswichtig ist?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Saphire sind nicht lebenswichtig. Warum sind sie so teuer?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Warum kostet eine Wohnung in Berlin mehr als in Bielefeld?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Wie viele Autos sollte Tesla pro Jahr produzieren? Lieber Model S oder 3?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Lohnt es sich für Tesla in eine neue Fabrik in Deutschland zu investieren?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Können wir uns als Gesellschaft eine Energiewende leisten, ohne große wirtschaftliche Einbußen?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Was sind die wirtschaftlichen Folgen des Klimawandels?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1908000" y="380880"/>
            <a:ext cx="6702120" cy="96012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b"/>
          <a:p>
            <a:pPr algn="r">
              <a:lnSpc>
                <a:spcPct val="100000"/>
              </a:lnSpc>
            </a:pPr>
            <a:r>
              <a:rPr b="0" lang="en-US" sz="2800" spc="-1" strike="noStrike">
                <a:solidFill>
                  <a:srgbClr val="cc3300"/>
                </a:solidFill>
                <a:latin typeface="Arial"/>
              </a:rPr>
              <a:t>Grundlegende Marktformen</a:t>
            </a:r>
            <a:endParaRPr b="0" lang="en-US" sz="2800" spc="-1" strike="noStrike">
              <a:solidFill>
                <a:srgbClr val="000000"/>
              </a:solidFill>
              <a:latin typeface="Book Antiqua"/>
            </a:endParaRPr>
          </a:p>
        </p:txBody>
      </p:sp>
      <p:graphicFrame>
        <p:nvGraphicFramePr>
          <p:cNvPr id="226" name="Table 2"/>
          <p:cNvGraphicFramePr/>
          <p:nvPr/>
        </p:nvGraphicFramePr>
        <p:xfrm>
          <a:off x="1097280" y="1829520"/>
          <a:ext cx="7497720" cy="4205880"/>
        </p:xfrm>
        <a:graphic>
          <a:graphicData uri="http://schemas.openxmlformats.org/drawingml/2006/table">
            <a:tbl>
              <a:tblPr/>
              <a:tblGrid>
                <a:gridCol w="936720"/>
                <a:gridCol w="936720"/>
                <a:gridCol w="1873440"/>
                <a:gridCol w="1873440"/>
                <a:gridCol w="1877400"/>
              </a:tblGrid>
              <a:tr h="474480">
                <a:tc gridSpan="2" rowSpan="2">
                  <a:txBody>
                    <a:bodyPr lIns="90000" rIns="90000" tIns="46800" bIns="46800" anchor="b"/>
                    <a:p>
                      <a:pPr algn="r"/>
                      <a:r>
                        <a:rPr b="1" lang="en-US" sz="1800" spc="-1" strike="noStrike">
                          <a:latin typeface="Arial"/>
                        </a:rPr>
                        <a:t>Anzahl</a:t>
                      </a:r>
                      <a:endParaRPr b="1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hMerge="1" rowSpan="1"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gridSpan="3">
                  <a:txBody>
                    <a:bodyPr lIns="90000" rIns="90000" tIns="46800" bIns="46800"/>
                    <a:p>
                      <a:pPr algn="ctr"/>
                      <a:r>
                        <a:rPr b="1" lang="en-US" sz="1800" spc="-1" strike="noStrike">
                          <a:latin typeface="Arial"/>
                        </a:rPr>
                        <a:t>Anbietende</a:t>
                      </a:r>
                      <a:endParaRPr b="1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hMerge="1"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hMerge="1"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</a:tr>
              <a:tr h="474480">
                <a:tc vMerge="1" gridSpan="1"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vMerge="1" hMerge="1"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latin typeface="Arial"/>
                        </a:rPr>
                        <a:t>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latin typeface="Arial"/>
                        </a:rPr>
                        <a:t>wenige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latin typeface="Arial"/>
                        </a:rPr>
                        <a:t>viele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</a:tr>
              <a:tr h="1083960">
                <a:tc rowSpan="3"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latin typeface="Arial"/>
                        </a:rPr>
                        <a:t>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 lIns="90000" rIns="90000" tIns="46800" bIns="46800" anchor="ctr"/>
                    <a:p>
                      <a:pPr algn="ctr"/>
                      <a:r>
                        <a:rPr b="0" lang="en-US" sz="1800" spc="-1" strike="noStrike">
                          <a:latin typeface="Arial"/>
                        </a:rPr>
                        <a:t>bilaterales</a:t>
                      </a:r>
                      <a:endParaRPr b="0" lang="en-US" sz="1800" spc="-1" strike="noStrike">
                        <a:latin typeface="Arial"/>
                      </a:endParaRPr>
                    </a:p>
                    <a:p>
                      <a:pPr algn="ctr"/>
                      <a:r>
                        <a:rPr b="0" lang="en-US" sz="1800" spc="-1" strike="noStrike">
                          <a:latin typeface="Arial"/>
                        </a:rPr>
                        <a:t>Monopol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/>
                    <a:p>
                      <a:pPr algn="ctr"/>
                      <a:r>
                        <a:rPr b="0" lang="en-US" sz="1800" spc="-1" strike="noStrike">
                          <a:latin typeface="Arial"/>
                        </a:rPr>
                        <a:t>Nachfrage-</a:t>
                      </a:r>
                      <a:endParaRPr b="0" lang="en-US" sz="1800" spc="-1" strike="noStrike">
                        <a:latin typeface="Arial"/>
                      </a:endParaRPr>
                    </a:p>
                    <a:p>
                      <a:pPr algn="ctr"/>
                      <a:r>
                        <a:rPr b="0" lang="en-US" sz="1800" spc="-1" strike="noStrike">
                          <a:latin typeface="Arial"/>
                        </a:rPr>
                        <a:t>monopol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</a:tr>
              <a:tr h="1083960">
                <a:tc vMerge="1"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latin typeface="Arial"/>
                        </a:rPr>
                        <a:t>wenige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 gridSpan="3">
                  <a:txBody>
                    <a:bodyPr lIns="90000" rIns="90000" tIns="46800" bIns="46800" anchor="ctr"/>
                    <a:p>
                      <a:pPr algn="ctr"/>
                      <a:r>
                        <a:rPr b="0" lang="en-US" sz="1800" spc="-1" strike="noStrike">
                          <a:latin typeface="Arial"/>
                        </a:rPr>
                        <a:t>Oligopolitische Marktformen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089000">
                <a:tc vMerge="1"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latin typeface="Arial"/>
                        </a:rPr>
                        <a:t>viele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 lIns="90000" rIns="90000" tIns="46800" bIns="46800" anchor="ctr"/>
                    <a:p>
                      <a:pPr algn="ctr"/>
                      <a:r>
                        <a:rPr b="0" lang="en-US" sz="1800" spc="-1" strike="noStrike">
                          <a:latin typeface="Arial"/>
                        </a:rPr>
                        <a:t>Angebots-</a:t>
                      </a:r>
                      <a:endParaRPr b="0" lang="en-US" sz="1800" spc="-1" strike="noStrike">
                        <a:latin typeface="Arial"/>
                      </a:endParaRPr>
                    </a:p>
                    <a:p>
                      <a:pPr algn="ctr"/>
                      <a:r>
                        <a:rPr b="0" lang="en-US" sz="1800" spc="-1" strike="noStrike">
                          <a:latin typeface="Arial"/>
                        </a:rPr>
                        <a:t>monopol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/>
                    <a:p>
                      <a:pPr algn="ctr"/>
                      <a:r>
                        <a:rPr b="0" lang="en-US" sz="1800" spc="-1" strike="noStrike">
                          <a:latin typeface="Arial"/>
                        </a:rPr>
                        <a:t>vollkomene</a:t>
                      </a:r>
                      <a:endParaRPr b="0" lang="en-US" sz="1800" spc="-1" strike="noStrike">
                        <a:latin typeface="Arial"/>
                      </a:endParaRPr>
                    </a:p>
                    <a:p>
                      <a:pPr algn="ctr"/>
                      <a:r>
                        <a:rPr b="0" lang="en-US" sz="1800" spc="-1" strike="noStrike">
                          <a:latin typeface="Arial"/>
                        </a:rPr>
                        <a:t>Konkurrenz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sp>
        <p:nvSpPr>
          <p:cNvPr id="227" name="TextShape 3"/>
          <p:cNvSpPr txBox="1"/>
          <p:nvPr/>
        </p:nvSpPr>
        <p:spPr>
          <a:xfrm rot="16200000">
            <a:off x="803520" y="4145760"/>
            <a:ext cx="1531080" cy="316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1600" spc="-1" strike="noStrike">
                <a:latin typeface="Arial"/>
              </a:rPr>
              <a:t>Nachfragende</a:t>
            </a:r>
            <a:endParaRPr b="1" lang="en-US" sz="1600" spc="-1" strike="noStrike"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Application>LibreOffice/6.0.7.3$Linux_X86_64 LibreOffice_project/00m0$Build-3</Application>
  <Words>2859</Words>
  <Paragraphs>514</Paragraphs>
  <Company>TU-Berlin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2001-06-02T14:11:54Z</dcterms:created>
  <dc:creator>Erdmann</dc:creator>
  <dc:description/>
  <dc:language>en-US</dc:language>
  <cp:lastModifiedBy/>
  <cp:lastPrinted>2020-11-04T08:40:13Z</cp:lastPrinted>
  <dcterms:modified xsi:type="dcterms:W3CDTF">2021-08-23T15:48:43Z</dcterms:modified>
  <cp:revision>191</cp:revision>
  <dc:subject/>
  <dc:title>Vorlesung Einführung in die Wirtschaftswissenschaften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TU-Berlin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43</vt:i4>
  </property>
  <property fmtid="{D5CDD505-2E9C-101B-9397-08002B2CF9AE}" pid="9" name="PresentationFormat">
    <vt:lpwstr>On-screen Show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49</vt:i4>
  </property>
</Properties>
</file>