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1"/>
  </p:notesMasterIdLst>
  <p:handoutMasterIdLst>
    <p:handoutMasterId r:id="rId42"/>
  </p:handoutMasterIdLst>
  <p:sldIdLst>
    <p:sldId id="316" r:id="rId2"/>
    <p:sldId id="336" r:id="rId3"/>
    <p:sldId id="337" r:id="rId4"/>
    <p:sldId id="338" r:id="rId5"/>
    <p:sldId id="346" r:id="rId6"/>
    <p:sldId id="347" r:id="rId7"/>
    <p:sldId id="339" r:id="rId8"/>
    <p:sldId id="340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41" r:id="rId17"/>
    <p:sldId id="342" r:id="rId18"/>
    <p:sldId id="343" r:id="rId19"/>
    <p:sldId id="344" r:id="rId20"/>
    <p:sldId id="345" r:id="rId21"/>
    <p:sldId id="355" r:id="rId22"/>
    <p:sldId id="359" r:id="rId23"/>
    <p:sldId id="356" r:id="rId24"/>
    <p:sldId id="357" r:id="rId25"/>
    <p:sldId id="358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9" r:id="rId34"/>
    <p:sldId id="367" r:id="rId35"/>
    <p:sldId id="370" r:id="rId36"/>
    <p:sldId id="371" r:id="rId37"/>
    <p:sldId id="368" r:id="rId38"/>
    <p:sldId id="373" r:id="rId39"/>
    <p:sldId id="372" r:id="rId4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16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Wintersemester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Investitionsrechnung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Rentabilitätsrechnung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Gewinn nicht absolut, sondern im Verhältnis zum eingesetzten Kapital betrachten.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	Rentabilität = ROI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     = EBIT / durchschnittlich gebundenes Kapital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ROI = Return on Investment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EBIT =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Earnings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Before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Interest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and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Taxes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Rentabilität kann mit anderen Anlagemöglichkeiten verglichen.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4356743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4850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83" t="-158750" r="-105850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30.000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22,7%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78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Amortisationsrechnung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Bestimmung der Amortisationsdauer, in der das investierte Kapital für die Investition wieder zurückerwirtschaftet ist. Es wird der Zeitpunkt berechnet, bei dem die Anfangsinvestition durch die jährlichen Rückflüsse (Cash-Flow) gedeckt ist.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; </m:t>
                        </m:r>
                        <m:nary>
                          <m:naryPr>
                            <m:chr m:val="∑"/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𝐶𝐹</m:t>
                                </m:r>
                              </m:e>
                              <m:sub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; 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konstant,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𝐶𝐹</m:t>
                        </m:r>
                      </m:den>
                    </m:f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.</a:t>
                </a: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  <a:blipFill>
                <a:blip r:embed="rId2"/>
                <a:stretch>
                  <a:fillRect l="-482" t="-2624" r="-1125" b="-8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70399"/>
              </p:ext>
            </p:extLst>
          </p:nvPr>
        </p:nvGraphicFramePr>
        <p:xfrm>
          <a:off x="1075359" y="3426430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Cash-Flow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i="1" baseline="0" dirty="0" err="1" smtClean="0">
                          <a:latin typeface="Arial" panose="020B0604020202020204" pitchFamily="34" charset="0"/>
                          <a:cs typeface="+mn-cs"/>
                        </a:rPr>
                        <a:t>CF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Amortisationsdauer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T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A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6,25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5,87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3759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359" y="6114742"/>
            <a:ext cx="8176444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NB: Nur zahlungswirksame Beiträge zählen zum Cash-Flow; Abschreibungen zählen nicht, weil die nur einen Buchungsvorgang darstellen.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€1000 in 3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heute kann man mit einem Zinssatz von 5% bei der Bank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Nach 3 Jahren hätte man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∙ (1 +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3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= €1158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Lieber das Geld heute nehmen und die Opportunität nutzen, anzulegen!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„Künftiges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Geld ist weniger wert als heutiges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.“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€1300 in 5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Mit €1000 heute hätte man Nach 5 Jahren hätte nur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€1000 ∙ (1 +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0,05)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5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>
                <a:latin typeface="Arial" panose="020B0604020202020204" pitchFamily="34" charset="0"/>
              </a:rPr>
              <a:t>= €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1276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</a:t>
            </a:r>
            <a:r>
              <a:rPr lang="de-DE" altLang="en-US" sz="1800" kern="0" dirty="0">
                <a:latin typeface="Arial" panose="020B0604020202020204" pitchFamily="34" charset="0"/>
              </a:rPr>
              <a:t>Lieber </a:t>
            </a:r>
            <a:r>
              <a:rPr lang="de-DE" altLang="en-US" sz="1800" kern="0" dirty="0" err="1">
                <a:latin typeface="Arial" panose="020B0604020202020204" pitchFamily="34" charset="0"/>
              </a:rPr>
              <a:t>auf’s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€1300 </a:t>
            </a:r>
            <a:r>
              <a:rPr lang="de-DE" altLang="en-US" sz="1800" kern="0" dirty="0">
                <a:latin typeface="Arial" panose="020B0604020202020204" pitchFamily="34" charset="0"/>
              </a:rPr>
              <a:t>in 5 Jahren warten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!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Vergleichbarkeit zwischen Ausgaben und Einnahmen in verschiedenen Jahren zu schaffen, einigen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wir uns auf einen bestimmten Zeitpunkt, um die Geldströme auszuwerten.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einfachsten: der heutige Wert, der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Present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Value“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oder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Unter Berücksichtigung des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Kalkulationszinssatzes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multiplizieren wir die Ausgaben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oder Einnahmen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im Jahr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mit dem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Barwertfaktor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(auch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Diskontierungsfaktor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genannt)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den Barwert zu berechnen. Wir haben damit den künftigen Geldfluss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Spätere Ausgaben und Einnahmen sind aus heutiger Sicht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weniger 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„Künftiges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Geld ist weniger wert als heutiges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.“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  <a:blipFill>
                <a:blip r:embed="rId2"/>
                <a:stretch>
                  <a:fillRect l="-620" t="-1389" r="-1007" b="-109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Für unser Beispiel mit Kalkulationszinssatz 5% (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)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können wir jetzt die Optionen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einordnen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792088"/>
              </a:xfrm>
              <a:prstGeom prst="rect">
                <a:avLst/>
              </a:prstGeom>
              <a:blipFill>
                <a:blip r:embed="rId2"/>
                <a:stretch>
                  <a:fillRect l="-620" t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=863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1300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</m:t>
                                        </m:r>
                                        <m:r>
                                          <a:rPr lang="en-GB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=1019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515683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61111" r="-883" b="-2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162617" r="-883" b="-10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47903" t="-260185" r="-883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409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Zinsrechnung und Zinseszins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Berücksichtigung des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Zeitwerts des Geldes </a:t>
            </a:r>
            <a:r>
              <a:rPr lang="de-DE" altLang="en-US" sz="1800" kern="0" dirty="0">
                <a:latin typeface="Arial" panose="020B0604020202020204" pitchFamily="34" charset="0"/>
              </a:rPr>
              <a:t>durch Zinsrechnung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Bestimmung des Wertes einer einmaligen Zahlung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nach T Perioden der Verzinsung bei einem Zinssatz von i 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Aufzinsung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durch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, T und i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Abzinsung/Diskontierung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bei bekanntem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T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9566"/>
            <a:ext cx="4286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2463"/>
            <a:ext cx="125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Zins- und </a:t>
            </a:r>
            <a:r>
              <a:rPr lang="de-DE" altLang="en-US" sz="2400" dirty="0" err="1" smtClean="0"/>
              <a:t>zinseszinsrechnung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338" y="19859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dirty="0">
                <a:latin typeface="Arial" panose="020B0604020202020204" pitchFamily="34" charset="0"/>
              </a:rPr>
              <a:t> = Kapital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= Zinssatz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Endzeitpunkt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50888" y="3135313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Aufzinsung:</a:t>
            </a:r>
          </a:p>
        </p:txBody>
      </p:sp>
      <p:graphicFrame>
        <p:nvGraphicFramePr>
          <p:cNvPr id="8" name="Object 65"/>
          <p:cNvGraphicFramePr>
            <a:graphicFrameLocks noChangeAspect="1"/>
          </p:cNvGraphicFramePr>
          <p:nvPr/>
        </p:nvGraphicFramePr>
        <p:xfrm>
          <a:off x="1023938" y="3560763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Formel" r:id="rId3" imgW="0" imgH="0" progId="Equation.DSMT4">
                  <p:embed/>
                </p:oleObj>
              </mc:Choice>
              <mc:Fallback>
                <p:oleObj name="Formel" r:id="rId3" imgW="0" imgH="0" progId="Equation.DSMT4">
                  <p:embed/>
                  <p:pic>
                    <p:nvPicPr>
                      <p:cNvPr id="13314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560763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42950" y="48101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Abzinsung:</a:t>
            </a:r>
          </a:p>
        </p:txBody>
      </p:sp>
      <p:graphicFrame>
        <p:nvGraphicFramePr>
          <p:cNvPr id="10" name="Object 69"/>
          <p:cNvGraphicFramePr>
            <a:graphicFrameLocks noChangeAspect="1"/>
          </p:cNvGraphicFramePr>
          <p:nvPr/>
        </p:nvGraphicFramePr>
        <p:xfrm>
          <a:off x="996950" y="5194300"/>
          <a:ext cx="18065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Formel" r:id="rId5" imgW="0" imgH="0" progId="Equation.DSMT4">
                  <p:embed/>
                </p:oleObj>
              </mc:Choice>
              <mc:Fallback>
                <p:oleObj name="Formel" r:id="rId5" imgW="0" imgH="0" progId="Equation.DSMT4">
                  <p:embed/>
                  <p:pic>
                    <p:nvPicPr>
                      <p:cNvPr id="28474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94300"/>
                        <a:ext cx="18065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600450" y="1600200"/>
            <a:ext cx="5026025" cy="2089150"/>
            <a:chOff x="2213" y="1000"/>
            <a:chExt cx="3182" cy="1316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83" y="1838"/>
              <a:ext cx="27" cy="47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964" y="1454"/>
              <a:ext cx="42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523" y="1454"/>
              <a:ext cx="2420" cy="400"/>
            </a:xfrm>
            <a:custGeom>
              <a:avLst/>
              <a:gdLst>
                <a:gd name="T0" fmla="*/ 0 w 2215"/>
                <a:gd name="T1" fmla="*/ 150206 h 336"/>
                <a:gd name="T2" fmla="*/ 19226 w 2215"/>
                <a:gd name="T3" fmla="*/ 114094 h 336"/>
                <a:gd name="T4" fmla="*/ 49071 w 2215"/>
                <a:gd name="T5" fmla="*/ 0 h 336"/>
                <a:gd name="T6" fmla="*/ 0 60000 65536"/>
                <a:gd name="T7" fmla="*/ 0 60000 65536"/>
                <a:gd name="T8" fmla="*/ 0 60000 65536"/>
                <a:gd name="T9" fmla="*/ 0 w 2215"/>
                <a:gd name="T10" fmla="*/ 0 h 336"/>
                <a:gd name="T11" fmla="*/ 2215 w 2215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531" y="1000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Endwert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final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213" y="1388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Barwert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present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495" y="1974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4990" y="1500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3521075" y="3563938"/>
            <a:ext cx="5133975" cy="595312"/>
            <a:chOff x="2218" y="2245"/>
            <a:chExt cx="3234" cy="375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299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609" y="2389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6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27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25" y="2389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57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88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319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50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81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12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43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474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505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18" y="234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4043363" y="4356100"/>
            <a:ext cx="4448175" cy="1381125"/>
            <a:chOff x="2547" y="2744"/>
            <a:chExt cx="2802" cy="870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47" y="3132"/>
              <a:ext cx="29" cy="4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5021" y="2744"/>
              <a:ext cx="40" cy="87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2590" y="2744"/>
              <a:ext cx="2433" cy="388"/>
            </a:xfrm>
            <a:custGeom>
              <a:avLst/>
              <a:gdLst>
                <a:gd name="T0" fmla="*/ 0 w 2172"/>
                <a:gd name="T1" fmla="*/ 51634 h 336"/>
                <a:gd name="T2" fmla="*/ 46433 w 2172"/>
                <a:gd name="T3" fmla="*/ 39273 h 336"/>
                <a:gd name="T4" fmla="*/ 115283 w 2172"/>
                <a:gd name="T5" fmla="*/ 0 h 336"/>
                <a:gd name="T6" fmla="*/ 0 60000 65536"/>
                <a:gd name="T7" fmla="*/ 0 60000 65536"/>
                <a:gd name="T8" fmla="*/ 0 60000 65536"/>
                <a:gd name="T9" fmla="*/ 0 w 2172"/>
                <a:gd name="T10" fmla="*/ 0 h 336"/>
                <a:gd name="T11" fmla="*/ 2172 w 217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5054" y="306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2604" y="323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3527425" y="5613400"/>
            <a:ext cx="5135563" cy="595313"/>
            <a:chOff x="2222" y="3536"/>
            <a:chExt cx="3235" cy="375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576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88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19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350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381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12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43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74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05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32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263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99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330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4851" y="3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222" y="3632"/>
              <a:ext cx="323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1503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Barwert einer künftigen Zahlung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546225" y="1524000"/>
            <a:ext cx="7058025" cy="4910138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143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675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err="1" smtClean="0"/>
              <a:t>Aufzinsung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periodengleicher </a:t>
            </a:r>
            <a:r>
              <a:rPr lang="de-DE" altLang="en-US" sz="2400" dirty="0" smtClean="0"/>
              <a:t>Zahlungen</a:t>
            </a:r>
          </a:p>
        </p:txBody>
      </p: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3492500" y="3225800"/>
            <a:ext cx="5133975" cy="608013"/>
            <a:chOff x="2200" y="2032"/>
            <a:chExt cx="3234" cy="38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6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7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3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4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92" y="2184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0" y="2119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6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7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18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49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80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11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2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717" y="203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04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3" name="Group 127"/>
          <p:cNvGrpSpPr>
            <a:grpSpLocks/>
          </p:cNvGrpSpPr>
          <p:nvPr/>
        </p:nvGrpSpPr>
        <p:grpSpPr bwMode="auto">
          <a:xfrm>
            <a:off x="3986213" y="1557338"/>
            <a:ext cx="4522787" cy="1790700"/>
            <a:chOff x="2511" y="981"/>
            <a:chExt cx="2849" cy="1128"/>
          </a:xfrm>
        </p:grpSpPr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992" y="981"/>
              <a:ext cx="43" cy="11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5061" y="1008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K</a:t>
              </a:r>
              <a:r>
                <a:rPr lang="de-DE" altLang="en-US" sz="1800" i="1" baseline="-25000"/>
                <a:t>T</a:t>
              </a:r>
              <a:endParaRPr lang="de-DE" altLang="en-US" sz="1800" i="1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468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251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260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282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291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313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322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344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353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375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384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406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415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437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446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477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grpSp>
          <p:nvGrpSpPr>
            <p:cNvPr id="42" name="Group 115"/>
            <p:cNvGrpSpPr>
              <a:grpSpLocks/>
            </p:cNvGrpSpPr>
            <p:nvPr/>
          </p:nvGrpSpPr>
          <p:grpSpPr bwMode="auto">
            <a:xfrm>
              <a:off x="2531" y="1032"/>
              <a:ext cx="2464" cy="807"/>
              <a:chOff x="2279" y="1032"/>
              <a:chExt cx="2432" cy="807"/>
            </a:xfrm>
          </p:grpSpPr>
          <p:sp>
            <p:nvSpPr>
              <p:cNvPr id="43" name="Freeform 46"/>
              <p:cNvSpPr>
                <a:spLocks/>
              </p:cNvSpPr>
              <p:nvPr/>
            </p:nvSpPr>
            <p:spPr bwMode="auto">
              <a:xfrm>
                <a:off x="2279" y="1032"/>
                <a:ext cx="2432" cy="807"/>
              </a:xfrm>
              <a:custGeom>
                <a:avLst/>
                <a:gdLst>
                  <a:gd name="T0" fmla="*/ 0 w 2544"/>
                  <a:gd name="T1" fmla="*/ 2147483646 h 336"/>
                  <a:gd name="T2" fmla="*/ 198 w 2544"/>
                  <a:gd name="T3" fmla="*/ 2147483646 h 336"/>
                  <a:gd name="T4" fmla="*/ 526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auto">
              <a:xfrm>
                <a:off x="2560" y="1122"/>
                <a:ext cx="2151" cy="717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7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" name="Freeform 48"/>
              <p:cNvSpPr>
                <a:spLocks/>
              </p:cNvSpPr>
              <p:nvPr/>
            </p:nvSpPr>
            <p:spPr bwMode="auto">
              <a:xfrm>
                <a:off x="2887" y="1211"/>
                <a:ext cx="1824" cy="628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auto">
              <a:xfrm>
                <a:off x="3214" y="1301"/>
                <a:ext cx="1497" cy="538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1375111905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auto">
              <a:xfrm>
                <a:off x="3549" y="1391"/>
                <a:ext cx="1162" cy="448"/>
              </a:xfrm>
              <a:custGeom>
                <a:avLst/>
                <a:gdLst>
                  <a:gd name="T0" fmla="*/ 0 w 2544"/>
                  <a:gd name="T1" fmla="*/ 7924980 h 336"/>
                  <a:gd name="T2" fmla="*/ 0 w 2544"/>
                  <a:gd name="T3" fmla="*/ 2268919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" name="Freeform 51"/>
              <p:cNvSpPr>
                <a:spLocks/>
              </p:cNvSpPr>
              <p:nvPr/>
            </p:nvSpPr>
            <p:spPr bwMode="auto">
              <a:xfrm>
                <a:off x="3854" y="1480"/>
                <a:ext cx="857" cy="359"/>
              </a:xfrm>
              <a:custGeom>
                <a:avLst/>
                <a:gdLst>
                  <a:gd name="T0" fmla="*/ 0 w 2544"/>
                  <a:gd name="T1" fmla="*/ 3416 h 336"/>
                  <a:gd name="T2" fmla="*/ 0 w 2544"/>
                  <a:gd name="T3" fmla="*/ 992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Freeform 52"/>
              <p:cNvSpPr>
                <a:spLocks/>
              </p:cNvSpPr>
              <p:nvPr/>
            </p:nvSpPr>
            <p:spPr bwMode="auto">
              <a:xfrm>
                <a:off x="4173" y="1570"/>
                <a:ext cx="538" cy="269"/>
              </a:xfrm>
              <a:custGeom>
                <a:avLst/>
                <a:gdLst>
                  <a:gd name="T0" fmla="*/ 0 w 2544"/>
                  <a:gd name="T1" fmla="*/ 2 h 336"/>
                  <a:gd name="T2" fmla="*/ 0 w 2544"/>
                  <a:gd name="T3" fmla="*/ 2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Freeform 53"/>
              <p:cNvSpPr>
                <a:spLocks/>
              </p:cNvSpPr>
              <p:nvPr/>
            </p:nvSpPr>
            <p:spPr bwMode="auto">
              <a:xfrm>
                <a:off x="4477" y="1660"/>
                <a:ext cx="234" cy="179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51" name="Text Box 109"/>
          <p:cNvSpPr txBox="1">
            <a:spLocks noChangeArrowheads="1"/>
          </p:cNvSpPr>
          <p:nvPr/>
        </p:nvSpPr>
        <p:spPr bwMode="auto">
          <a:xfrm>
            <a:off x="771525" y="1747838"/>
            <a:ext cx="4064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i="1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Endwert des Kapitals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g</a:t>
            </a:r>
            <a:r>
              <a:rPr lang="de-DE" altLang="en-US" sz="1800" dirty="0">
                <a:latin typeface="Arial" panose="020B0604020202020204" pitchFamily="34" charset="0"/>
              </a:rPr>
              <a:t>   = Zahlung am Ende der Periode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   = Kalkulationszins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q   </a:t>
            </a:r>
            <a:r>
              <a:rPr lang="de-DE" altLang="en-US" sz="1800" dirty="0">
                <a:latin typeface="Arial" panose="020B0604020202020204" pitchFamily="34" charset="0"/>
              </a:rPr>
              <a:t>= (1+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) Zinsfaktor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  =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7"/>
              <p:cNvSpPr txBox="1">
                <a:spLocks noChangeArrowheads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1.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 </a:t>
                </a: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Wert am Ende der 2.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3.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  </a:t>
                </a:r>
                <a:endParaRPr lang="de-DE" altLang="en-US" sz="10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am Ende von Periode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⋯ 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/>
                </a:r>
                <a:br>
                  <a:rPr lang="de-DE" altLang="en-US" sz="1800" dirty="0">
                    <a:latin typeface="Arial" panose="020B0604020202020204" pitchFamily="34" charset="0"/>
                  </a:rPr>
                </a:br>
                <a:r>
                  <a:rPr lang="de-DE" altLang="en-US" sz="1800" dirty="0">
                    <a:latin typeface="Arial" panose="020B0604020202020204" pitchFamily="34" charset="0"/>
                  </a:rPr>
                  <a:t>(Geometrische Reihe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)       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	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blipFill>
                <a:blip r:embed="rId2"/>
                <a:stretch>
                  <a:fillRect l="-626" t="-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6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 welchen Bedingungen lohnt es sich, Investitionen zu tätigen?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Sollte Tesla eine neue Fabrik in Berlin errichten?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Wird der Cashflow von den verkauften Autos die Investitionskosten ausgleichen?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in Maschine A mit einer Investition in Maschine B?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mit anderen Anlagenmöglichkeiten (Aktien, Anleihen, usw.)?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das Bild, wenn wir eine Investition um 5 Jahre verschieben?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der Wert von Geld mit der Zeit?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Abzinsung periodengleicher Zahlungen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3929063" y="2039938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495675" y="3378200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K</a:t>
            </a:r>
            <a:r>
              <a:rPr lang="de-DE" altLang="en-US" sz="1600" baseline="-25000"/>
              <a:t>0</a:t>
            </a:r>
            <a:endParaRPr lang="de-DE" altLang="en-US" sz="160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87082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4227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12908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91648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621213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40861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511333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590073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5603875" y="3454400"/>
            <a:ext cx="21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39286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609917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8865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659130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378700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08342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757555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3987800" y="2116138"/>
            <a:ext cx="3892550" cy="1262062"/>
            <a:chOff x="2575" y="2493"/>
            <a:chExt cx="2452" cy="709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 flipH="1">
              <a:off x="2575" y="2493"/>
              <a:ext cx="2452" cy="709"/>
            </a:xfrm>
            <a:custGeom>
              <a:avLst/>
              <a:gdLst>
                <a:gd name="T0" fmla="*/ 0 w 2544"/>
                <a:gd name="T1" fmla="*/ 2147483646 h 336"/>
                <a:gd name="T2" fmla="*/ 265 w 2544"/>
                <a:gd name="T3" fmla="*/ 2147483646 h 336"/>
                <a:gd name="T4" fmla="*/ 703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 flipH="1">
              <a:off x="2575" y="2572"/>
              <a:ext cx="2169" cy="630"/>
            </a:xfrm>
            <a:custGeom>
              <a:avLst/>
              <a:gdLst>
                <a:gd name="T0" fmla="*/ 0 w 2544"/>
                <a:gd name="T1" fmla="*/ 2147483646 h 336"/>
                <a:gd name="T2" fmla="*/ 3 w 2544"/>
                <a:gd name="T3" fmla="*/ 2147483646 h 336"/>
                <a:gd name="T4" fmla="*/ 1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 flipH="1">
              <a:off x="2575" y="2651"/>
              <a:ext cx="1839" cy="551"/>
            </a:xfrm>
            <a:custGeom>
              <a:avLst/>
              <a:gdLst>
                <a:gd name="T0" fmla="*/ 0 w 2544"/>
                <a:gd name="T1" fmla="*/ 2147483646 h 336"/>
                <a:gd name="T2" fmla="*/ 1 w 2544"/>
                <a:gd name="T3" fmla="*/ 2147483646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 flipH="1">
              <a:off x="2575" y="2729"/>
              <a:ext cx="1509" cy="473"/>
            </a:xfrm>
            <a:custGeom>
              <a:avLst/>
              <a:gdLst>
                <a:gd name="T0" fmla="*/ 0 w 2544"/>
                <a:gd name="T1" fmla="*/ 53069631 h 336"/>
                <a:gd name="T2" fmla="*/ 1 w 2544"/>
                <a:gd name="T3" fmla="*/ 15116477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 flipH="1">
              <a:off x="2575" y="2808"/>
              <a:ext cx="1211" cy="394"/>
            </a:xfrm>
            <a:custGeom>
              <a:avLst/>
              <a:gdLst>
                <a:gd name="T0" fmla="*/ 0 w 2544"/>
                <a:gd name="T1" fmla="*/ 88691 h 336"/>
                <a:gd name="T2" fmla="*/ 0 w 2544"/>
                <a:gd name="T3" fmla="*/ 25453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 flipH="1">
              <a:off x="2575" y="2887"/>
              <a:ext cx="905" cy="315"/>
            </a:xfrm>
            <a:custGeom>
              <a:avLst/>
              <a:gdLst>
                <a:gd name="T0" fmla="*/ 0 w 2544"/>
                <a:gd name="T1" fmla="*/ 36 h 336"/>
                <a:gd name="T2" fmla="*/ 0 w 2544"/>
                <a:gd name="T3" fmla="*/ 1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 flipH="1">
              <a:off x="2575" y="2966"/>
              <a:ext cx="598" cy="236"/>
            </a:xfrm>
            <a:custGeom>
              <a:avLst/>
              <a:gdLst>
                <a:gd name="T0" fmla="*/ 0 w 2544"/>
                <a:gd name="T1" fmla="*/ 1 h 336"/>
                <a:gd name="T2" fmla="*/ 0 w 2544"/>
                <a:gd name="T3" fmla="*/ 1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 flipH="1">
              <a:off x="2575" y="3051"/>
              <a:ext cx="291" cy="151"/>
            </a:xfrm>
            <a:custGeom>
              <a:avLst/>
              <a:gdLst>
                <a:gd name="T0" fmla="*/ 0 w 2544"/>
                <a:gd name="T1" fmla="*/ 0 h 336"/>
                <a:gd name="T2" fmla="*/ 0 w 2544"/>
                <a:gd name="T3" fmla="*/ 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402013" y="3835400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696913" y="1947863"/>
            <a:ext cx="406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K</a:t>
            </a:r>
            <a:r>
              <a:rPr lang="de-DE" altLang="en-US" sz="1800" baseline="-25000">
                <a:latin typeface="Arial" panose="020B0604020202020204" pitchFamily="34" charset="0"/>
              </a:rPr>
              <a:t>0</a:t>
            </a:r>
            <a:r>
              <a:rPr lang="de-DE" altLang="en-US" sz="1800">
                <a:latin typeface="Arial" panose="020B0604020202020204" pitchFamily="34" charset="0"/>
              </a:rPr>
              <a:t> = Barwert des Kapitals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am Ende der 0.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g</a:t>
            </a:r>
            <a:r>
              <a:rPr lang="de-DE" altLang="en-US" sz="1800">
                <a:latin typeface="Arial" panose="020B0604020202020204" pitchFamily="34" charset="0"/>
              </a:rPr>
              <a:t>  =  Zahlung am Ende 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jeder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   =   Kalkulationszins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q  </a:t>
            </a:r>
            <a:r>
              <a:rPr lang="de-DE" altLang="en-US" sz="1800">
                <a:latin typeface="Arial" panose="020B0604020202020204" pitchFamily="34" charset="0"/>
              </a:rPr>
              <a:t>=  (1+</a:t>
            </a: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) Zinsfaktor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T</a:t>
            </a:r>
            <a:r>
              <a:rPr lang="de-DE" altLang="en-US" sz="1800">
                <a:latin typeface="Arial" panose="020B0604020202020204" pitchFamily="34" charset="0"/>
              </a:rPr>
              <a:t>  = 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800" dirty="0" smtClean="0"/>
                  <a:t>…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0" dirty="0" smtClean="0">
                  <a:ea typeface="Cambria Math" panose="02040503050406030204" pitchFamily="18" charset="0"/>
                </a:endParaRPr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blipFill>
                <a:blip r:embed="rId2"/>
                <a:stretch>
                  <a:fillRect t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5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(auch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Nettobarwert</a:t>
            </a:r>
            <a:r>
              <a:rPr lang="de-DE" altLang="en-US" sz="1800" kern="0" dirty="0">
                <a:latin typeface="Arial" panose="020B0604020202020204" pitchFamily="34" charset="0"/>
              </a:rPr>
              <a:t> oder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„Net </a:t>
            </a: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Present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Value“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) eines Projekts bildet sich aus der Summe der diskontierten Cashflows aller betroffenen Periode ebenso die Anfangsinvestition: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3351" y="2898626"/>
            <a:ext cx="3419872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>
                <a:latin typeface="Arial" panose="020B0604020202020204" pitchFamily="34" charset="0"/>
              </a:rPr>
              <a:t>Projektlaufzeit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15975" y="4647809"/>
            <a:ext cx="7870825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Ist der Kapitalwert positiv, so ist bei gegebenem Zinssatz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der Barwert der Einnahmen größer als der Barwert der Ausgaben.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&gt; 0,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&lt; 0, lieber mit einer Rendite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woanders investieren.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Vergleiche zwischen Investitionen, ein höherer NPV ist vorteilhafter.</a:t>
            </a:r>
          </a:p>
        </p:txBody>
      </p:sp>
    </p:spTree>
    <p:extLst>
      <p:ext uri="{BB962C8B-B14F-4D97-AF65-F5344CB8AC3E}">
        <p14:creationId xmlns:p14="http://schemas.microsoft.com/office/powerpoint/2010/main" val="344099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6"/>
            <a:ext cx="7870825" cy="48472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600" kern="0" dirty="0" smtClean="0">
                <a:latin typeface="Arial" panose="020B0604020202020204" pitchFamily="34" charset="0"/>
              </a:rPr>
              <a:t>Investition ist absolut vorteilhaft, wenn Kapitalwert größer als null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= 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interner Zinsfuß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&gt;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Beträge, die den Kalkulationszinssatz übersteigen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&lt;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Investition kann eine Verzinsung des eingesetzten Kapitals zum Kalkulationszinssatz nicht gewährleisten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Vergleich von Investitionsalternativen</a:t>
            </a:r>
            <a:r>
              <a:rPr lang="de-DE" sz="1600" kern="0" dirty="0" smtClean="0">
                <a:latin typeface="Arial" panose="020B0604020202020204" pitchFamily="34" charset="0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lang="de-DE" sz="1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0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Ein Unternehmen überlegt sich, ob es in eine Photovoltaik-Anlage auf dem Dach investiert.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Die Kennzahlen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57589"/>
            <a:ext cx="4173829" cy="247821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0988" y="5402263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Das Unternehmen kann sein Geld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mit ähnlichem Risiko mit </a:t>
            </a:r>
            <a:r>
              <a:rPr lang="de-DE" altLang="en-US" sz="1800" kern="0" dirty="0">
                <a:latin typeface="Arial" panose="020B0604020202020204" pitchFamily="34" charset="0"/>
              </a:rPr>
              <a:t>einer Rendite von 5% woanders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Lohnt es sich in die Photovoltaik-Anlage zu investieren?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63064"/>
              </p:ext>
            </p:extLst>
          </p:nvPr>
        </p:nvGraphicFramePr>
        <p:xfrm>
          <a:off x="899592" y="2537624"/>
          <a:ext cx="3192939" cy="2805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6096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246843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</a:tblGrid>
              <a:tr h="33858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Größe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Investitionskosten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Einspeisetarif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Volllaststunden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h/a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46936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der Vergütung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Jahre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5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Cash-Flows (Kosten und Erlöse) in €: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592836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523" t="-313265" r="-4457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6901" t="-313265" r="-3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66901" t="-313265" r="-2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2727" t="-313265" r="-15844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58861" t="-313265" r="-2532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  <m:t>10.000 −2.000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4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∙12,5 =19.698</m:t>
                      </m:r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Schlussfolgerung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 Es lohnt sich in die Photovoltaik-Anlage zu investieren!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  <a:blipFill>
                <a:blip r:embed="rId3"/>
                <a:stretch>
                  <a:fillRect l="-697" b="-119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1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Vorsicht! 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Rechnung ist gegenüber Änderung des Zinssatzes sehr sensibel, z.B. mit i =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0,08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ker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de-DE" altLang="en-US" sz="1800" b="0" i="0" kern="0" smtClean="0"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9,8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.454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  <a:blipFill>
                <a:blip r:embed="rId2"/>
                <a:stretch>
                  <a:fillRect l="-697" t="-10204" b="-10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41169" y="3861048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Es lohnt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sich nicht mehr </a:t>
            </a:r>
            <a:r>
              <a:rPr lang="de-DE" altLang="en-US" sz="1800" kern="0" dirty="0">
                <a:latin typeface="Arial" panose="020B0604020202020204" pitchFamily="34" charset="0"/>
              </a:rPr>
              <a:t>in die Photovoltaik-Anlage </a:t>
            </a:r>
            <a:r>
              <a:rPr lang="de-DE" altLang="en-US" sz="1800" kern="0">
                <a:latin typeface="Arial" panose="020B0604020202020204" pitchFamily="34" charset="0"/>
              </a:rPr>
              <a:t>zu </a:t>
            </a:r>
            <a:r>
              <a:rPr lang="de-DE" altLang="en-US" sz="1800" kern="0" smtClean="0">
                <a:latin typeface="Arial" panose="020B0604020202020204" pitchFamily="34" charset="0"/>
              </a:rPr>
              <a:t>investieren.</a:t>
            </a: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Spezialfall: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Stets gleiche Zahlungen pro Periode und während der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Nutzungsdauer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Kapitalwert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kann mit Hilfe des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Rentenbarwertfaktors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ermittelt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werden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  <a:blipFill>
                <a:blip r:embed="rId2"/>
                <a:stretch>
                  <a:fillRect l="-508" t="-9091" b="-7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die Kapitalwertmethode, lohnt es sich zu investieren, wenn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oder anhand des Rentenbarwertfaktors, wenn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  <a:blipFill>
                <a:blip r:embed="rId6"/>
                <a:stretch>
                  <a:fillRect l="-624"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Formel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012674" cy="479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Geometrische Reihe: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)−1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1− 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Prüfen: Im einfachsten Fall mit nur einer Periode,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altLang="en-US" sz="180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5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Tabelle</a:t>
            </a:r>
          </a:p>
        </p:txBody>
      </p:sp>
      <p:grpSp>
        <p:nvGrpSpPr>
          <p:cNvPr id="9" name="Group 709"/>
          <p:cNvGrpSpPr>
            <a:grpSpLocks/>
          </p:cNvGrpSpPr>
          <p:nvPr/>
        </p:nvGrpSpPr>
        <p:grpSpPr bwMode="auto">
          <a:xfrm>
            <a:off x="1143000" y="1563688"/>
            <a:ext cx="7524750" cy="4810125"/>
            <a:chOff x="727" y="992"/>
            <a:chExt cx="4740" cy="303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1" y="1145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44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8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21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4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81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15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49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8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1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202" y="1130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04" y="130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97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31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165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599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03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468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902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336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770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520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904" y="14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1297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1731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2165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599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03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3468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902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72"/>
            <p:cNvSpPr>
              <a:spLocks noChangeArrowheads="1"/>
            </p:cNvSpPr>
            <p:nvPr/>
          </p:nvSpPr>
          <p:spPr bwMode="auto">
            <a:xfrm>
              <a:off x="4336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4770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520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904" y="154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1297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5"/>
            <p:cNvSpPr>
              <a:spLocks noChangeArrowheads="1"/>
            </p:cNvSpPr>
            <p:nvPr/>
          </p:nvSpPr>
          <p:spPr bwMode="auto">
            <a:xfrm>
              <a:off x="1731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2165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2599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303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3468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3902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4336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6"/>
            <p:cNvSpPr>
              <a:spLocks noChangeArrowheads="1"/>
            </p:cNvSpPr>
            <p:nvPr/>
          </p:nvSpPr>
          <p:spPr bwMode="auto">
            <a:xfrm>
              <a:off x="4770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9"/>
            <p:cNvSpPr>
              <a:spLocks noChangeArrowheads="1"/>
            </p:cNvSpPr>
            <p:nvPr/>
          </p:nvSpPr>
          <p:spPr bwMode="auto">
            <a:xfrm>
              <a:off x="520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904" y="166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1297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731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2165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22"/>
            <p:cNvSpPr>
              <a:spLocks noChangeArrowheads="1"/>
            </p:cNvSpPr>
            <p:nvPr/>
          </p:nvSpPr>
          <p:spPr bwMode="auto">
            <a:xfrm>
              <a:off x="2599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303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3468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3.465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31"/>
            <p:cNvSpPr>
              <a:spLocks noChangeArrowheads="1"/>
            </p:cNvSpPr>
            <p:nvPr/>
          </p:nvSpPr>
          <p:spPr bwMode="auto">
            <a:xfrm>
              <a:off x="3902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4336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7"/>
            <p:cNvSpPr>
              <a:spLocks noChangeArrowheads="1"/>
            </p:cNvSpPr>
            <p:nvPr/>
          </p:nvSpPr>
          <p:spPr bwMode="auto">
            <a:xfrm>
              <a:off x="4770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3.240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20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3"/>
            <p:cNvSpPr>
              <a:spLocks noChangeArrowheads="1"/>
            </p:cNvSpPr>
            <p:nvPr/>
          </p:nvSpPr>
          <p:spPr bwMode="auto">
            <a:xfrm>
              <a:off x="904" y="178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4"/>
            <p:cNvSpPr>
              <a:spLocks noChangeArrowheads="1"/>
            </p:cNvSpPr>
            <p:nvPr/>
          </p:nvSpPr>
          <p:spPr bwMode="auto">
            <a:xfrm>
              <a:off x="1297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7"/>
            <p:cNvSpPr>
              <a:spLocks noChangeArrowheads="1"/>
            </p:cNvSpPr>
            <p:nvPr/>
          </p:nvSpPr>
          <p:spPr bwMode="auto">
            <a:xfrm>
              <a:off x="1731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2165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3"/>
            <p:cNvSpPr>
              <a:spLocks noChangeArrowheads="1"/>
            </p:cNvSpPr>
            <p:nvPr/>
          </p:nvSpPr>
          <p:spPr bwMode="auto">
            <a:xfrm>
              <a:off x="2599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6"/>
            <p:cNvSpPr>
              <a:spLocks noChangeArrowheads="1"/>
            </p:cNvSpPr>
            <p:nvPr/>
          </p:nvSpPr>
          <p:spPr bwMode="auto">
            <a:xfrm>
              <a:off x="303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9"/>
            <p:cNvSpPr>
              <a:spLocks noChangeArrowheads="1"/>
            </p:cNvSpPr>
            <p:nvPr/>
          </p:nvSpPr>
          <p:spPr bwMode="auto">
            <a:xfrm>
              <a:off x="3468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3902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5"/>
            <p:cNvSpPr>
              <a:spLocks noChangeArrowheads="1"/>
            </p:cNvSpPr>
            <p:nvPr/>
          </p:nvSpPr>
          <p:spPr bwMode="auto">
            <a:xfrm>
              <a:off x="4336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3.993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8"/>
            <p:cNvSpPr>
              <a:spLocks noChangeArrowheads="1"/>
            </p:cNvSpPr>
            <p:nvPr/>
          </p:nvSpPr>
          <p:spPr bwMode="auto">
            <a:xfrm>
              <a:off x="4770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3.890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71"/>
            <p:cNvSpPr>
              <a:spLocks noChangeArrowheads="1"/>
            </p:cNvSpPr>
            <p:nvPr/>
          </p:nvSpPr>
          <p:spPr bwMode="auto">
            <a:xfrm>
              <a:off x="520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904" y="194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5"/>
            <p:cNvSpPr>
              <a:spLocks noChangeArrowheads="1"/>
            </p:cNvSpPr>
            <p:nvPr/>
          </p:nvSpPr>
          <p:spPr bwMode="auto">
            <a:xfrm>
              <a:off x="1297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5.417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1731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81"/>
            <p:cNvSpPr>
              <a:spLocks noChangeArrowheads="1"/>
            </p:cNvSpPr>
            <p:nvPr/>
          </p:nvSpPr>
          <p:spPr bwMode="auto">
            <a:xfrm>
              <a:off x="2165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4"/>
            <p:cNvSpPr>
              <a:spLocks noChangeArrowheads="1"/>
            </p:cNvSpPr>
            <p:nvPr/>
          </p:nvSpPr>
          <p:spPr bwMode="auto">
            <a:xfrm>
              <a:off x="2599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5.158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7"/>
            <p:cNvSpPr>
              <a:spLocks noChangeArrowheads="1"/>
            </p:cNvSpPr>
            <p:nvPr/>
          </p:nvSpPr>
          <p:spPr bwMode="auto">
            <a:xfrm>
              <a:off x="303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90"/>
            <p:cNvSpPr>
              <a:spLocks noChangeArrowheads="1"/>
            </p:cNvSpPr>
            <p:nvPr/>
          </p:nvSpPr>
          <p:spPr bwMode="auto">
            <a:xfrm>
              <a:off x="3468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3"/>
            <p:cNvSpPr>
              <a:spLocks noChangeArrowheads="1"/>
            </p:cNvSpPr>
            <p:nvPr/>
          </p:nvSpPr>
          <p:spPr bwMode="auto">
            <a:xfrm>
              <a:off x="3902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4.767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6"/>
            <p:cNvSpPr>
              <a:spLocks noChangeArrowheads="1"/>
            </p:cNvSpPr>
            <p:nvPr/>
          </p:nvSpPr>
          <p:spPr bwMode="auto">
            <a:xfrm>
              <a:off x="4336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4.623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9"/>
            <p:cNvSpPr>
              <a:spLocks noChangeArrowheads="1"/>
            </p:cNvSpPr>
            <p:nvPr/>
          </p:nvSpPr>
          <p:spPr bwMode="auto">
            <a:xfrm>
              <a:off x="4770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202"/>
            <p:cNvSpPr>
              <a:spLocks noChangeArrowheads="1"/>
            </p:cNvSpPr>
            <p:nvPr/>
          </p:nvSpPr>
          <p:spPr bwMode="auto">
            <a:xfrm>
              <a:off x="520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5"/>
            <p:cNvSpPr>
              <a:spLocks noChangeArrowheads="1"/>
            </p:cNvSpPr>
            <p:nvPr/>
          </p:nvSpPr>
          <p:spPr bwMode="auto">
            <a:xfrm>
              <a:off x="904" y="20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6"/>
            <p:cNvSpPr>
              <a:spLocks noChangeArrowheads="1"/>
            </p:cNvSpPr>
            <p:nvPr/>
          </p:nvSpPr>
          <p:spPr bwMode="auto">
            <a:xfrm>
              <a:off x="1297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10"/>
            <p:cNvSpPr>
              <a:spLocks noChangeArrowheads="1"/>
            </p:cNvSpPr>
            <p:nvPr/>
          </p:nvSpPr>
          <p:spPr bwMode="auto">
            <a:xfrm>
              <a:off x="1731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3"/>
            <p:cNvSpPr>
              <a:spLocks noChangeArrowheads="1"/>
            </p:cNvSpPr>
            <p:nvPr/>
          </p:nvSpPr>
          <p:spPr bwMode="auto">
            <a:xfrm>
              <a:off x="2165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6"/>
            <p:cNvSpPr>
              <a:spLocks noChangeArrowheads="1"/>
            </p:cNvSpPr>
            <p:nvPr/>
          </p:nvSpPr>
          <p:spPr bwMode="auto">
            <a:xfrm>
              <a:off x="2599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5.893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9"/>
            <p:cNvSpPr>
              <a:spLocks noChangeArrowheads="1"/>
            </p:cNvSpPr>
            <p:nvPr/>
          </p:nvSpPr>
          <p:spPr bwMode="auto">
            <a:xfrm>
              <a:off x="303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3468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5"/>
            <p:cNvSpPr>
              <a:spLocks noChangeArrowheads="1"/>
            </p:cNvSpPr>
            <p:nvPr/>
          </p:nvSpPr>
          <p:spPr bwMode="auto">
            <a:xfrm>
              <a:off x="3902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8"/>
            <p:cNvSpPr>
              <a:spLocks noChangeArrowheads="1"/>
            </p:cNvSpPr>
            <p:nvPr/>
          </p:nvSpPr>
          <p:spPr bwMode="auto">
            <a:xfrm>
              <a:off x="4336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31"/>
            <p:cNvSpPr>
              <a:spLocks noChangeArrowheads="1"/>
            </p:cNvSpPr>
            <p:nvPr/>
          </p:nvSpPr>
          <p:spPr bwMode="auto">
            <a:xfrm>
              <a:off x="4770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4"/>
            <p:cNvSpPr>
              <a:spLocks noChangeArrowheads="1"/>
            </p:cNvSpPr>
            <p:nvPr/>
          </p:nvSpPr>
          <p:spPr bwMode="auto">
            <a:xfrm>
              <a:off x="520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4.868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7"/>
            <p:cNvSpPr>
              <a:spLocks noChangeArrowheads="1"/>
            </p:cNvSpPr>
            <p:nvPr/>
          </p:nvSpPr>
          <p:spPr bwMode="auto">
            <a:xfrm>
              <a:off x="904" y="217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8"/>
            <p:cNvSpPr>
              <a:spLocks noChangeArrowheads="1"/>
            </p:cNvSpPr>
            <p:nvPr/>
          </p:nvSpPr>
          <p:spPr bwMode="auto">
            <a:xfrm>
              <a:off x="1297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41"/>
            <p:cNvSpPr>
              <a:spLocks noChangeArrowheads="1"/>
            </p:cNvSpPr>
            <p:nvPr/>
          </p:nvSpPr>
          <p:spPr bwMode="auto">
            <a:xfrm>
              <a:off x="1731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4"/>
            <p:cNvSpPr>
              <a:spLocks noChangeArrowheads="1"/>
            </p:cNvSpPr>
            <p:nvPr/>
          </p:nvSpPr>
          <p:spPr bwMode="auto">
            <a:xfrm>
              <a:off x="2165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7"/>
            <p:cNvSpPr>
              <a:spLocks noChangeArrowheads="1"/>
            </p:cNvSpPr>
            <p:nvPr/>
          </p:nvSpPr>
          <p:spPr bwMode="auto">
            <a:xfrm>
              <a:off x="2599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50"/>
            <p:cNvSpPr>
              <a:spLocks noChangeArrowheads="1"/>
            </p:cNvSpPr>
            <p:nvPr/>
          </p:nvSpPr>
          <p:spPr bwMode="auto">
            <a:xfrm>
              <a:off x="303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3"/>
            <p:cNvSpPr>
              <a:spLocks noChangeArrowheads="1"/>
            </p:cNvSpPr>
            <p:nvPr/>
          </p:nvSpPr>
          <p:spPr bwMode="auto">
            <a:xfrm>
              <a:off x="3468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6"/>
            <p:cNvSpPr>
              <a:spLocks noChangeArrowheads="1"/>
            </p:cNvSpPr>
            <p:nvPr/>
          </p:nvSpPr>
          <p:spPr bwMode="auto">
            <a:xfrm>
              <a:off x="3902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9"/>
            <p:cNvSpPr>
              <a:spLocks noChangeArrowheads="1"/>
            </p:cNvSpPr>
            <p:nvPr/>
          </p:nvSpPr>
          <p:spPr bwMode="auto">
            <a:xfrm>
              <a:off x="4336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auto">
            <a:xfrm>
              <a:off x="4770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5"/>
            <p:cNvSpPr>
              <a:spLocks noChangeArrowheads="1"/>
            </p:cNvSpPr>
            <p:nvPr/>
          </p:nvSpPr>
          <p:spPr bwMode="auto">
            <a:xfrm>
              <a:off x="520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8"/>
            <p:cNvSpPr>
              <a:spLocks noChangeArrowheads="1"/>
            </p:cNvSpPr>
            <p:nvPr/>
          </p:nvSpPr>
          <p:spPr bwMode="auto">
            <a:xfrm>
              <a:off x="904" y="229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9"/>
            <p:cNvSpPr>
              <a:spLocks noChangeArrowheads="1"/>
            </p:cNvSpPr>
            <p:nvPr/>
          </p:nvSpPr>
          <p:spPr bwMode="auto">
            <a:xfrm>
              <a:off x="1297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72"/>
            <p:cNvSpPr>
              <a:spLocks noChangeArrowheads="1"/>
            </p:cNvSpPr>
            <p:nvPr/>
          </p:nvSpPr>
          <p:spPr bwMode="auto">
            <a:xfrm>
              <a:off x="1731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7.608</a:t>
              </a:r>
              <a:endParaRPr lang="de-DE" alt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5"/>
            <p:cNvSpPr>
              <a:spLocks noChangeArrowheads="1"/>
            </p:cNvSpPr>
            <p:nvPr/>
          </p:nvSpPr>
          <p:spPr bwMode="auto">
            <a:xfrm>
              <a:off x="2165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8"/>
            <p:cNvSpPr>
              <a:spLocks noChangeArrowheads="1"/>
            </p:cNvSpPr>
            <p:nvPr/>
          </p:nvSpPr>
          <p:spPr bwMode="auto">
            <a:xfrm>
              <a:off x="2599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81"/>
            <p:cNvSpPr>
              <a:spLocks noChangeArrowheads="1"/>
            </p:cNvSpPr>
            <p:nvPr/>
          </p:nvSpPr>
          <p:spPr bwMode="auto">
            <a:xfrm>
              <a:off x="303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3468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7"/>
            <p:cNvSpPr>
              <a:spLocks noChangeArrowheads="1"/>
            </p:cNvSpPr>
            <p:nvPr/>
          </p:nvSpPr>
          <p:spPr bwMode="auto">
            <a:xfrm>
              <a:off x="3902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90"/>
            <p:cNvSpPr>
              <a:spLocks noChangeArrowheads="1"/>
            </p:cNvSpPr>
            <p:nvPr/>
          </p:nvSpPr>
          <p:spPr bwMode="auto">
            <a:xfrm>
              <a:off x="4336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3"/>
            <p:cNvSpPr>
              <a:spLocks noChangeArrowheads="1"/>
            </p:cNvSpPr>
            <p:nvPr/>
          </p:nvSpPr>
          <p:spPr bwMode="auto">
            <a:xfrm>
              <a:off x="4770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6"/>
            <p:cNvSpPr>
              <a:spLocks noChangeArrowheads="1"/>
            </p:cNvSpPr>
            <p:nvPr/>
          </p:nvSpPr>
          <p:spPr bwMode="auto">
            <a:xfrm>
              <a:off x="520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9"/>
            <p:cNvSpPr>
              <a:spLocks noChangeArrowheads="1"/>
            </p:cNvSpPr>
            <p:nvPr/>
          </p:nvSpPr>
          <p:spPr bwMode="auto">
            <a:xfrm>
              <a:off x="880" y="2415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300"/>
            <p:cNvSpPr>
              <a:spLocks noChangeArrowheads="1"/>
            </p:cNvSpPr>
            <p:nvPr/>
          </p:nvSpPr>
          <p:spPr bwMode="auto">
            <a:xfrm>
              <a:off x="1297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3"/>
            <p:cNvSpPr>
              <a:spLocks noChangeArrowheads="1"/>
            </p:cNvSpPr>
            <p:nvPr/>
          </p:nvSpPr>
          <p:spPr bwMode="auto">
            <a:xfrm>
              <a:off x="1731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6"/>
            <p:cNvSpPr>
              <a:spLocks noChangeArrowheads="1"/>
            </p:cNvSpPr>
            <p:nvPr/>
          </p:nvSpPr>
          <p:spPr bwMode="auto">
            <a:xfrm>
              <a:off x="2165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9"/>
            <p:cNvSpPr>
              <a:spLocks noChangeArrowheads="1"/>
            </p:cNvSpPr>
            <p:nvPr/>
          </p:nvSpPr>
          <p:spPr bwMode="auto">
            <a:xfrm>
              <a:off x="2599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12"/>
            <p:cNvSpPr>
              <a:spLocks noChangeArrowheads="1"/>
            </p:cNvSpPr>
            <p:nvPr/>
          </p:nvSpPr>
          <p:spPr bwMode="auto">
            <a:xfrm>
              <a:off x="303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5"/>
            <p:cNvSpPr>
              <a:spLocks noChangeArrowheads="1"/>
            </p:cNvSpPr>
            <p:nvPr/>
          </p:nvSpPr>
          <p:spPr bwMode="auto">
            <a:xfrm>
              <a:off x="3468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/>
          </p:nvSpPr>
          <p:spPr bwMode="auto">
            <a:xfrm>
              <a:off x="3902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/>
          </p:nvSpPr>
          <p:spPr bwMode="auto">
            <a:xfrm>
              <a:off x="4336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/>
          </p:nvSpPr>
          <p:spPr bwMode="auto">
            <a:xfrm>
              <a:off x="4770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7"/>
            <p:cNvSpPr>
              <a:spLocks noChangeArrowheads="1"/>
            </p:cNvSpPr>
            <p:nvPr/>
          </p:nvSpPr>
          <p:spPr bwMode="auto">
            <a:xfrm>
              <a:off x="520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880" y="257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1297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4"/>
            <p:cNvSpPr>
              <a:spLocks noChangeArrowheads="1"/>
            </p:cNvSpPr>
            <p:nvPr/>
          </p:nvSpPr>
          <p:spPr bwMode="auto">
            <a:xfrm>
              <a:off x="1731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7"/>
            <p:cNvSpPr>
              <a:spLocks noChangeArrowheads="1"/>
            </p:cNvSpPr>
            <p:nvPr/>
          </p:nvSpPr>
          <p:spPr bwMode="auto">
            <a:xfrm>
              <a:off x="2165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40"/>
            <p:cNvSpPr>
              <a:spLocks noChangeArrowheads="1"/>
            </p:cNvSpPr>
            <p:nvPr/>
          </p:nvSpPr>
          <p:spPr bwMode="auto">
            <a:xfrm>
              <a:off x="2599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3"/>
            <p:cNvSpPr>
              <a:spLocks noChangeArrowheads="1"/>
            </p:cNvSpPr>
            <p:nvPr/>
          </p:nvSpPr>
          <p:spPr bwMode="auto">
            <a:xfrm>
              <a:off x="303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6"/>
            <p:cNvSpPr>
              <a:spLocks noChangeArrowheads="1"/>
            </p:cNvSpPr>
            <p:nvPr/>
          </p:nvSpPr>
          <p:spPr bwMode="auto">
            <a:xfrm>
              <a:off x="3468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7.887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9"/>
            <p:cNvSpPr>
              <a:spLocks noChangeArrowheads="1"/>
            </p:cNvSpPr>
            <p:nvPr/>
          </p:nvSpPr>
          <p:spPr bwMode="auto">
            <a:xfrm>
              <a:off x="3902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52"/>
            <p:cNvSpPr>
              <a:spLocks noChangeArrowheads="1"/>
            </p:cNvSpPr>
            <p:nvPr/>
          </p:nvSpPr>
          <p:spPr bwMode="auto">
            <a:xfrm>
              <a:off x="4336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5"/>
            <p:cNvSpPr>
              <a:spLocks noChangeArrowheads="1"/>
            </p:cNvSpPr>
            <p:nvPr/>
          </p:nvSpPr>
          <p:spPr bwMode="auto">
            <a:xfrm>
              <a:off x="4770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8"/>
            <p:cNvSpPr>
              <a:spLocks noChangeArrowheads="1"/>
            </p:cNvSpPr>
            <p:nvPr/>
          </p:nvSpPr>
          <p:spPr bwMode="auto">
            <a:xfrm>
              <a:off x="520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61"/>
            <p:cNvSpPr>
              <a:spLocks noChangeArrowheads="1"/>
            </p:cNvSpPr>
            <p:nvPr/>
          </p:nvSpPr>
          <p:spPr bwMode="auto">
            <a:xfrm>
              <a:off x="880" y="269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2"/>
            <p:cNvSpPr>
              <a:spLocks noChangeArrowheads="1"/>
            </p:cNvSpPr>
            <p:nvPr/>
          </p:nvSpPr>
          <p:spPr bwMode="auto">
            <a:xfrm>
              <a:off x="1297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5"/>
            <p:cNvSpPr>
              <a:spLocks noChangeArrowheads="1"/>
            </p:cNvSpPr>
            <p:nvPr/>
          </p:nvSpPr>
          <p:spPr bwMode="auto">
            <a:xfrm>
              <a:off x="1731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8"/>
            <p:cNvSpPr>
              <a:spLocks noChangeArrowheads="1"/>
            </p:cNvSpPr>
            <p:nvPr/>
          </p:nvSpPr>
          <p:spPr bwMode="auto">
            <a:xfrm>
              <a:off x="2165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71"/>
            <p:cNvSpPr>
              <a:spLocks noChangeArrowheads="1"/>
            </p:cNvSpPr>
            <p:nvPr/>
          </p:nvSpPr>
          <p:spPr bwMode="auto">
            <a:xfrm>
              <a:off x="2599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4"/>
            <p:cNvSpPr>
              <a:spLocks noChangeArrowheads="1"/>
            </p:cNvSpPr>
            <p:nvPr/>
          </p:nvSpPr>
          <p:spPr bwMode="auto">
            <a:xfrm>
              <a:off x="303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7"/>
            <p:cNvSpPr>
              <a:spLocks noChangeArrowheads="1"/>
            </p:cNvSpPr>
            <p:nvPr/>
          </p:nvSpPr>
          <p:spPr bwMode="auto">
            <a:xfrm>
              <a:off x="3468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3902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3"/>
            <p:cNvSpPr>
              <a:spLocks noChangeArrowheads="1"/>
            </p:cNvSpPr>
            <p:nvPr/>
          </p:nvSpPr>
          <p:spPr bwMode="auto">
            <a:xfrm>
              <a:off x="4336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7.536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6"/>
            <p:cNvSpPr>
              <a:spLocks noChangeArrowheads="1"/>
            </p:cNvSpPr>
            <p:nvPr/>
          </p:nvSpPr>
          <p:spPr bwMode="auto">
            <a:xfrm>
              <a:off x="4770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9"/>
            <p:cNvSpPr>
              <a:spLocks noChangeArrowheads="1"/>
            </p:cNvSpPr>
            <p:nvPr/>
          </p:nvSpPr>
          <p:spPr bwMode="auto">
            <a:xfrm>
              <a:off x="520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92"/>
            <p:cNvSpPr>
              <a:spLocks noChangeArrowheads="1"/>
            </p:cNvSpPr>
            <p:nvPr/>
          </p:nvSpPr>
          <p:spPr bwMode="auto">
            <a:xfrm>
              <a:off x="880" y="28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3"/>
            <p:cNvSpPr>
              <a:spLocks noChangeArrowheads="1"/>
            </p:cNvSpPr>
            <p:nvPr/>
          </p:nvSpPr>
          <p:spPr bwMode="auto">
            <a:xfrm>
              <a:off x="1248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6"/>
            <p:cNvSpPr>
              <a:spLocks noChangeArrowheads="1"/>
            </p:cNvSpPr>
            <p:nvPr/>
          </p:nvSpPr>
          <p:spPr bwMode="auto">
            <a:xfrm>
              <a:off x="1682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9"/>
            <p:cNvSpPr>
              <a:spLocks noChangeArrowheads="1"/>
            </p:cNvSpPr>
            <p:nvPr/>
          </p:nvSpPr>
          <p:spPr bwMode="auto">
            <a:xfrm>
              <a:off x="2165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402"/>
            <p:cNvSpPr>
              <a:spLocks noChangeArrowheads="1"/>
            </p:cNvSpPr>
            <p:nvPr/>
          </p:nvSpPr>
          <p:spPr bwMode="auto">
            <a:xfrm>
              <a:off x="2599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5"/>
            <p:cNvSpPr>
              <a:spLocks noChangeArrowheads="1"/>
            </p:cNvSpPr>
            <p:nvPr/>
          </p:nvSpPr>
          <p:spPr bwMode="auto">
            <a:xfrm>
              <a:off x="303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8"/>
            <p:cNvSpPr>
              <a:spLocks noChangeArrowheads="1"/>
            </p:cNvSpPr>
            <p:nvPr/>
          </p:nvSpPr>
          <p:spPr bwMode="auto">
            <a:xfrm>
              <a:off x="3468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12"/>
            <p:cNvSpPr>
              <a:spLocks noChangeArrowheads="1"/>
            </p:cNvSpPr>
            <p:nvPr/>
          </p:nvSpPr>
          <p:spPr bwMode="auto">
            <a:xfrm>
              <a:off x="3902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5"/>
            <p:cNvSpPr>
              <a:spLocks noChangeArrowheads="1"/>
            </p:cNvSpPr>
            <p:nvPr/>
          </p:nvSpPr>
          <p:spPr bwMode="auto">
            <a:xfrm>
              <a:off x="4336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8"/>
            <p:cNvSpPr>
              <a:spLocks noChangeArrowheads="1"/>
            </p:cNvSpPr>
            <p:nvPr/>
          </p:nvSpPr>
          <p:spPr bwMode="auto">
            <a:xfrm>
              <a:off x="4770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21"/>
            <p:cNvSpPr>
              <a:spLocks noChangeArrowheads="1"/>
            </p:cNvSpPr>
            <p:nvPr/>
          </p:nvSpPr>
          <p:spPr bwMode="auto">
            <a:xfrm>
              <a:off x="520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4"/>
            <p:cNvSpPr>
              <a:spLocks noChangeArrowheads="1"/>
            </p:cNvSpPr>
            <p:nvPr/>
          </p:nvSpPr>
          <p:spPr bwMode="auto">
            <a:xfrm>
              <a:off x="880" y="29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5"/>
            <p:cNvSpPr>
              <a:spLocks noChangeArrowheads="1"/>
            </p:cNvSpPr>
            <p:nvPr/>
          </p:nvSpPr>
          <p:spPr bwMode="auto">
            <a:xfrm>
              <a:off x="1248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8"/>
            <p:cNvSpPr>
              <a:spLocks noChangeArrowheads="1"/>
            </p:cNvSpPr>
            <p:nvPr/>
          </p:nvSpPr>
          <p:spPr bwMode="auto">
            <a:xfrm>
              <a:off x="1682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31"/>
            <p:cNvSpPr>
              <a:spLocks noChangeArrowheads="1"/>
            </p:cNvSpPr>
            <p:nvPr/>
          </p:nvSpPr>
          <p:spPr bwMode="auto">
            <a:xfrm>
              <a:off x="2116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4"/>
            <p:cNvSpPr>
              <a:spLocks noChangeArrowheads="1"/>
            </p:cNvSpPr>
            <p:nvPr/>
          </p:nvSpPr>
          <p:spPr bwMode="auto">
            <a:xfrm>
              <a:off x="2550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7"/>
            <p:cNvSpPr>
              <a:spLocks noChangeArrowheads="1"/>
            </p:cNvSpPr>
            <p:nvPr/>
          </p:nvSpPr>
          <p:spPr bwMode="auto">
            <a:xfrm>
              <a:off x="303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40"/>
            <p:cNvSpPr>
              <a:spLocks noChangeArrowheads="1"/>
            </p:cNvSpPr>
            <p:nvPr/>
          </p:nvSpPr>
          <p:spPr bwMode="auto">
            <a:xfrm>
              <a:off x="3468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3"/>
            <p:cNvSpPr>
              <a:spLocks noChangeArrowheads="1"/>
            </p:cNvSpPr>
            <p:nvPr/>
          </p:nvSpPr>
          <p:spPr bwMode="auto">
            <a:xfrm>
              <a:off x="3902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6"/>
            <p:cNvSpPr>
              <a:spLocks noChangeArrowheads="1"/>
            </p:cNvSpPr>
            <p:nvPr/>
          </p:nvSpPr>
          <p:spPr bwMode="auto">
            <a:xfrm>
              <a:off x="4336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9"/>
            <p:cNvSpPr>
              <a:spLocks noChangeArrowheads="1"/>
            </p:cNvSpPr>
            <p:nvPr/>
          </p:nvSpPr>
          <p:spPr bwMode="auto">
            <a:xfrm>
              <a:off x="4770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52"/>
            <p:cNvSpPr>
              <a:spLocks noChangeArrowheads="1"/>
            </p:cNvSpPr>
            <p:nvPr/>
          </p:nvSpPr>
          <p:spPr bwMode="auto">
            <a:xfrm>
              <a:off x="520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5"/>
            <p:cNvSpPr>
              <a:spLocks noChangeArrowheads="1"/>
            </p:cNvSpPr>
            <p:nvPr/>
          </p:nvSpPr>
          <p:spPr bwMode="auto">
            <a:xfrm>
              <a:off x="880" y="30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6"/>
            <p:cNvSpPr>
              <a:spLocks noChangeArrowheads="1"/>
            </p:cNvSpPr>
            <p:nvPr/>
          </p:nvSpPr>
          <p:spPr bwMode="auto">
            <a:xfrm>
              <a:off x="1248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9"/>
            <p:cNvSpPr>
              <a:spLocks noChangeArrowheads="1"/>
            </p:cNvSpPr>
            <p:nvPr/>
          </p:nvSpPr>
          <p:spPr bwMode="auto">
            <a:xfrm>
              <a:off x="1682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11.517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62"/>
            <p:cNvSpPr>
              <a:spLocks noChangeArrowheads="1"/>
            </p:cNvSpPr>
            <p:nvPr/>
          </p:nvSpPr>
          <p:spPr bwMode="auto">
            <a:xfrm>
              <a:off x="2116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11.118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5"/>
            <p:cNvSpPr>
              <a:spLocks noChangeArrowheads="1"/>
            </p:cNvSpPr>
            <p:nvPr/>
          </p:nvSpPr>
          <p:spPr bwMode="auto">
            <a:xfrm>
              <a:off x="2550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8"/>
            <p:cNvSpPr>
              <a:spLocks noChangeArrowheads="1"/>
            </p:cNvSpPr>
            <p:nvPr/>
          </p:nvSpPr>
          <p:spPr bwMode="auto">
            <a:xfrm>
              <a:off x="2984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71"/>
            <p:cNvSpPr>
              <a:spLocks noChangeArrowheads="1"/>
            </p:cNvSpPr>
            <p:nvPr/>
          </p:nvSpPr>
          <p:spPr bwMode="auto">
            <a:xfrm>
              <a:off x="3468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4"/>
            <p:cNvSpPr>
              <a:spLocks noChangeArrowheads="1"/>
            </p:cNvSpPr>
            <p:nvPr/>
          </p:nvSpPr>
          <p:spPr bwMode="auto">
            <a:xfrm>
              <a:off x="3902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7"/>
            <p:cNvSpPr>
              <a:spLocks noChangeArrowheads="1"/>
            </p:cNvSpPr>
            <p:nvPr/>
          </p:nvSpPr>
          <p:spPr bwMode="auto">
            <a:xfrm>
              <a:off x="4336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80"/>
            <p:cNvSpPr>
              <a:spLocks noChangeArrowheads="1"/>
            </p:cNvSpPr>
            <p:nvPr/>
          </p:nvSpPr>
          <p:spPr bwMode="auto">
            <a:xfrm>
              <a:off x="4770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3"/>
            <p:cNvSpPr>
              <a:spLocks noChangeArrowheads="1"/>
            </p:cNvSpPr>
            <p:nvPr/>
          </p:nvSpPr>
          <p:spPr bwMode="auto">
            <a:xfrm>
              <a:off x="5204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6"/>
            <p:cNvSpPr>
              <a:spLocks noChangeArrowheads="1"/>
            </p:cNvSpPr>
            <p:nvPr/>
          </p:nvSpPr>
          <p:spPr bwMode="auto">
            <a:xfrm>
              <a:off x="880" y="31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7"/>
            <p:cNvSpPr>
              <a:spLocks noChangeArrowheads="1"/>
            </p:cNvSpPr>
            <p:nvPr/>
          </p:nvSpPr>
          <p:spPr bwMode="auto">
            <a:xfrm>
              <a:off x="124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90"/>
            <p:cNvSpPr>
              <a:spLocks noChangeArrowheads="1"/>
            </p:cNvSpPr>
            <p:nvPr/>
          </p:nvSpPr>
          <p:spPr bwMode="auto">
            <a:xfrm>
              <a:off x="168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3"/>
            <p:cNvSpPr>
              <a:spLocks noChangeArrowheads="1"/>
            </p:cNvSpPr>
            <p:nvPr/>
          </p:nvSpPr>
          <p:spPr bwMode="auto">
            <a:xfrm>
              <a:off x="2116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13.590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6"/>
            <p:cNvSpPr>
              <a:spLocks noChangeArrowheads="1"/>
            </p:cNvSpPr>
            <p:nvPr/>
          </p:nvSpPr>
          <p:spPr bwMode="auto">
            <a:xfrm>
              <a:off x="2550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13.008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9"/>
            <p:cNvSpPr>
              <a:spLocks noChangeArrowheads="1"/>
            </p:cNvSpPr>
            <p:nvPr/>
          </p:nvSpPr>
          <p:spPr bwMode="auto">
            <a:xfrm>
              <a:off x="2984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502"/>
            <p:cNvSpPr>
              <a:spLocks noChangeArrowheads="1"/>
            </p:cNvSpPr>
            <p:nvPr/>
          </p:nvSpPr>
          <p:spPr bwMode="auto">
            <a:xfrm>
              <a:off x="341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11.470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5"/>
            <p:cNvSpPr>
              <a:spLocks noChangeArrowheads="1"/>
            </p:cNvSpPr>
            <p:nvPr/>
          </p:nvSpPr>
          <p:spPr bwMode="auto">
            <a:xfrm>
              <a:off x="385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8"/>
            <p:cNvSpPr>
              <a:spLocks noChangeArrowheads="1"/>
            </p:cNvSpPr>
            <p:nvPr/>
          </p:nvSpPr>
          <p:spPr bwMode="auto">
            <a:xfrm>
              <a:off x="4336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11"/>
            <p:cNvSpPr>
              <a:spLocks noChangeArrowheads="1"/>
            </p:cNvSpPr>
            <p:nvPr/>
          </p:nvSpPr>
          <p:spPr bwMode="auto">
            <a:xfrm>
              <a:off x="4770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4"/>
            <p:cNvSpPr>
              <a:spLocks noChangeArrowheads="1"/>
            </p:cNvSpPr>
            <p:nvPr/>
          </p:nvSpPr>
          <p:spPr bwMode="auto">
            <a:xfrm>
              <a:off x="5204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7"/>
            <p:cNvSpPr>
              <a:spLocks noChangeArrowheads="1"/>
            </p:cNvSpPr>
            <p:nvPr/>
          </p:nvSpPr>
          <p:spPr bwMode="auto">
            <a:xfrm>
              <a:off x="880" y="332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8"/>
            <p:cNvSpPr>
              <a:spLocks noChangeArrowheads="1"/>
            </p:cNvSpPr>
            <p:nvPr/>
          </p:nvSpPr>
          <p:spPr bwMode="auto">
            <a:xfrm>
              <a:off x="124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21"/>
            <p:cNvSpPr>
              <a:spLocks noChangeArrowheads="1"/>
            </p:cNvSpPr>
            <p:nvPr/>
          </p:nvSpPr>
          <p:spPr bwMode="auto">
            <a:xfrm>
              <a:off x="168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4"/>
            <p:cNvSpPr>
              <a:spLocks noChangeArrowheads="1"/>
            </p:cNvSpPr>
            <p:nvPr/>
          </p:nvSpPr>
          <p:spPr bwMode="auto">
            <a:xfrm>
              <a:off x="2116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15.622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7"/>
            <p:cNvSpPr>
              <a:spLocks noChangeArrowheads="1"/>
            </p:cNvSpPr>
            <p:nvPr/>
          </p:nvSpPr>
          <p:spPr bwMode="auto">
            <a:xfrm>
              <a:off x="2550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30"/>
            <p:cNvSpPr>
              <a:spLocks noChangeArrowheads="1"/>
            </p:cNvSpPr>
            <p:nvPr/>
          </p:nvSpPr>
          <p:spPr bwMode="auto">
            <a:xfrm>
              <a:off x="2984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3"/>
            <p:cNvSpPr>
              <a:spLocks noChangeArrowheads="1"/>
            </p:cNvSpPr>
            <p:nvPr/>
          </p:nvSpPr>
          <p:spPr bwMode="auto">
            <a:xfrm>
              <a:off x="341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6"/>
            <p:cNvSpPr>
              <a:spLocks noChangeArrowheads="1"/>
            </p:cNvSpPr>
            <p:nvPr/>
          </p:nvSpPr>
          <p:spPr bwMode="auto">
            <a:xfrm>
              <a:off x="385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9"/>
            <p:cNvSpPr>
              <a:spLocks noChangeArrowheads="1"/>
            </p:cNvSpPr>
            <p:nvPr/>
          </p:nvSpPr>
          <p:spPr bwMode="auto">
            <a:xfrm>
              <a:off x="4287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42"/>
            <p:cNvSpPr>
              <a:spLocks noChangeArrowheads="1"/>
            </p:cNvSpPr>
            <p:nvPr/>
          </p:nvSpPr>
          <p:spPr bwMode="auto">
            <a:xfrm>
              <a:off x="4770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5"/>
            <p:cNvSpPr>
              <a:spLocks noChangeArrowheads="1"/>
            </p:cNvSpPr>
            <p:nvPr/>
          </p:nvSpPr>
          <p:spPr bwMode="auto">
            <a:xfrm>
              <a:off x="5204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8"/>
            <p:cNvSpPr>
              <a:spLocks noChangeArrowheads="1"/>
            </p:cNvSpPr>
            <p:nvPr/>
          </p:nvSpPr>
          <p:spPr bwMode="auto">
            <a:xfrm>
              <a:off x="880" y="344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9"/>
            <p:cNvSpPr>
              <a:spLocks noChangeArrowheads="1"/>
            </p:cNvSpPr>
            <p:nvPr/>
          </p:nvSpPr>
          <p:spPr bwMode="auto">
            <a:xfrm>
              <a:off x="124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19.600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52"/>
            <p:cNvSpPr>
              <a:spLocks noChangeArrowheads="1"/>
            </p:cNvSpPr>
            <p:nvPr/>
          </p:nvSpPr>
          <p:spPr bwMode="auto">
            <a:xfrm>
              <a:off x="168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18.392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5"/>
            <p:cNvSpPr>
              <a:spLocks noChangeArrowheads="1"/>
            </p:cNvSpPr>
            <p:nvPr/>
          </p:nvSpPr>
          <p:spPr bwMode="auto">
            <a:xfrm>
              <a:off x="2116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17.292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8"/>
            <p:cNvSpPr>
              <a:spLocks noChangeArrowheads="1"/>
            </p:cNvSpPr>
            <p:nvPr/>
          </p:nvSpPr>
          <p:spPr bwMode="auto">
            <a:xfrm>
              <a:off x="2550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61"/>
            <p:cNvSpPr>
              <a:spLocks noChangeArrowheads="1"/>
            </p:cNvSpPr>
            <p:nvPr/>
          </p:nvSpPr>
          <p:spPr bwMode="auto">
            <a:xfrm>
              <a:off x="2984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15.372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4"/>
            <p:cNvSpPr>
              <a:spLocks noChangeArrowheads="1"/>
            </p:cNvSpPr>
            <p:nvPr/>
          </p:nvSpPr>
          <p:spPr bwMode="auto">
            <a:xfrm>
              <a:off x="341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13.765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7"/>
            <p:cNvSpPr>
              <a:spLocks noChangeArrowheads="1"/>
            </p:cNvSpPr>
            <p:nvPr/>
          </p:nvSpPr>
          <p:spPr bwMode="auto">
            <a:xfrm>
              <a:off x="385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70"/>
            <p:cNvSpPr>
              <a:spLocks noChangeArrowheads="1"/>
            </p:cNvSpPr>
            <p:nvPr/>
          </p:nvSpPr>
          <p:spPr bwMode="auto">
            <a:xfrm>
              <a:off x="4287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3"/>
            <p:cNvSpPr>
              <a:spLocks noChangeArrowheads="1"/>
            </p:cNvSpPr>
            <p:nvPr/>
          </p:nvSpPr>
          <p:spPr bwMode="auto">
            <a:xfrm>
              <a:off x="4721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6"/>
            <p:cNvSpPr>
              <a:spLocks noChangeArrowheads="1"/>
            </p:cNvSpPr>
            <p:nvPr/>
          </p:nvSpPr>
          <p:spPr bwMode="auto">
            <a:xfrm>
              <a:off x="5204" y="34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9.427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9"/>
            <p:cNvSpPr>
              <a:spLocks noChangeArrowheads="1"/>
            </p:cNvSpPr>
            <p:nvPr/>
          </p:nvSpPr>
          <p:spPr bwMode="auto">
            <a:xfrm>
              <a:off x="880" y="356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80"/>
            <p:cNvSpPr>
              <a:spLocks noChangeArrowheads="1"/>
            </p:cNvSpPr>
            <p:nvPr/>
          </p:nvSpPr>
          <p:spPr bwMode="auto">
            <a:xfrm>
              <a:off x="124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3"/>
            <p:cNvSpPr>
              <a:spLocks noChangeArrowheads="1"/>
            </p:cNvSpPr>
            <p:nvPr/>
          </p:nvSpPr>
          <p:spPr bwMode="auto">
            <a:xfrm>
              <a:off x="168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20.001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6"/>
            <p:cNvSpPr>
              <a:spLocks noChangeArrowheads="1"/>
            </p:cNvSpPr>
            <p:nvPr/>
          </p:nvSpPr>
          <p:spPr bwMode="auto">
            <a:xfrm>
              <a:off x="2116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18.665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9"/>
            <p:cNvSpPr>
              <a:spLocks noChangeArrowheads="1"/>
            </p:cNvSpPr>
            <p:nvPr/>
          </p:nvSpPr>
          <p:spPr bwMode="auto">
            <a:xfrm>
              <a:off x="2550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92"/>
            <p:cNvSpPr>
              <a:spLocks noChangeArrowheads="1"/>
            </p:cNvSpPr>
            <p:nvPr/>
          </p:nvSpPr>
          <p:spPr bwMode="auto">
            <a:xfrm>
              <a:off x="2984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5"/>
            <p:cNvSpPr>
              <a:spLocks noChangeArrowheads="1"/>
            </p:cNvSpPr>
            <p:nvPr/>
          </p:nvSpPr>
          <p:spPr bwMode="auto">
            <a:xfrm>
              <a:off x="341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14.498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8"/>
            <p:cNvSpPr>
              <a:spLocks noChangeArrowheads="1"/>
            </p:cNvSpPr>
            <p:nvPr/>
          </p:nvSpPr>
          <p:spPr bwMode="auto">
            <a:xfrm>
              <a:off x="385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12.948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4287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4"/>
            <p:cNvSpPr>
              <a:spLocks noChangeArrowheads="1"/>
            </p:cNvSpPr>
            <p:nvPr/>
          </p:nvSpPr>
          <p:spPr bwMode="auto">
            <a:xfrm>
              <a:off x="4721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7"/>
            <p:cNvSpPr>
              <a:spLocks noChangeArrowheads="1"/>
            </p:cNvSpPr>
            <p:nvPr/>
          </p:nvSpPr>
          <p:spPr bwMode="auto">
            <a:xfrm>
              <a:off x="5204" y="35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11"/>
            <p:cNvSpPr>
              <a:spLocks noChangeArrowheads="1"/>
            </p:cNvSpPr>
            <p:nvPr/>
          </p:nvSpPr>
          <p:spPr bwMode="auto">
            <a:xfrm>
              <a:off x="880" y="368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2"/>
            <p:cNvSpPr>
              <a:spLocks noChangeArrowheads="1"/>
            </p:cNvSpPr>
            <p:nvPr/>
          </p:nvSpPr>
          <p:spPr bwMode="auto">
            <a:xfrm>
              <a:off x="124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5"/>
            <p:cNvSpPr>
              <a:spLocks noChangeArrowheads="1"/>
            </p:cNvSpPr>
            <p:nvPr/>
          </p:nvSpPr>
          <p:spPr bwMode="auto">
            <a:xfrm>
              <a:off x="168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8"/>
            <p:cNvSpPr>
              <a:spLocks noChangeArrowheads="1"/>
            </p:cNvSpPr>
            <p:nvPr/>
          </p:nvSpPr>
          <p:spPr bwMode="auto">
            <a:xfrm>
              <a:off x="2116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21"/>
            <p:cNvSpPr>
              <a:spLocks noChangeArrowheads="1"/>
            </p:cNvSpPr>
            <p:nvPr/>
          </p:nvSpPr>
          <p:spPr bwMode="auto">
            <a:xfrm>
              <a:off x="2550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4"/>
            <p:cNvSpPr>
              <a:spLocks noChangeArrowheads="1"/>
            </p:cNvSpPr>
            <p:nvPr/>
          </p:nvSpPr>
          <p:spPr bwMode="auto">
            <a:xfrm>
              <a:off x="2984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17.159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7"/>
            <p:cNvSpPr>
              <a:spLocks noChangeArrowheads="1"/>
            </p:cNvSpPr>
            <p:nvPr/>
          </p:nvSpPr>
          <p:spPr bwMode="auto">
            <a:xfrm>
              <a:off x="341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15.046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30"/>
            <p:cNvSpPr>
              <a:spLocks noChangeArrowheads="1"/>
            </p:cNvSpPr>
            <p:nvPr/>
          </p:nvSpPr>
          <p:spPr bwMode="auto">
            <a:xfrm>
              <a:off x="385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13.332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3"/>
            <p:cNvSpPr>
              <a:spLocks noChangeArrowheads="1"/>
            </p:cNvSpPr>
            <p:nvPr/>
          </p:nvSpPr>
          <p:spPr bwMode="auto">
            <a:xfrm>
              <a:off x="4287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6"/>
            <p:cNvSpPr>
              <a:spLocks noChangeArrowheads="1"/>
            </p:cNvSpPr>
            <p:nvPr/>
          </p:nvSpPr>
          <p:spPr bwMode="auto">
            <a:xfrm>
              <a:off x="4721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9"/>
            <p:cNvSpPr>
              <a:spLocks noChangeArrowheads="1"/>
            </p:cNvSpPr>
            <p:nvPr/>
          </p:nvSpPr>
          <p:spPr bwMode="auto">
            <a:xfrm>
              <a:off x="5204" y="36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42"/>
            <p:cNvSpPr>
              <a:spLocks noChangeArrowheads="1"/>
            </p:cNvSpPr>
            <p:nvPr/>
          </p:nvSpPr>
          <p:spPr bwMode="auto">
            <a:xfrm>
              <a:off x="880" y="379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3"/>
            <p:cNvSpPr>
              <a:spLocks noChangeArrowheads="1"/>
            </p:cNvSpPr>
            <p:nvPr/>
          </p:nvSpPr>
          <p:spPr bwMode="auto">
            <a:xfrm>
              <a:off x="124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24.519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6"/>
            <p:cNvSpPr>
              <a:spLocks noChangeArrowheads="1"/>
            </p:cNvSpPr>
            <p:nvPr/>
          </p:nvSpPr>
          <p:spPr bwMode="auto">
            <a:xfrm>
              <a:off x="168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22.495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9"/>
            <p:cNvSpPr>
              <a:spLocks noChangeArrowheads="1"/>
            </p:cNvSpPr>
            <p:nvPr/>
          </p:nvSpPr>
          <p:spPr bwMode="auto">
            <a:xfrm>
              <a:off x="2116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20.720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52"/>
            <p:cNvSpPr>
              <a:spLocks noChangeArrowheads="1"/>
            </p:cNvSpPr>
            <p:nvPr/>
          </p:nvSpPr>
          <p:spPr bwMode="auto">
            <a:xfrm>
              <a:off x="2550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5"/>
            <p:cNvSpPr>
              <a:spLocks noChangeArrowheads="1"/>
            </p:cNvSpPr>
            <p:nvPr/>
          </p:nvSpPr>
          <p:spPr bwMode="auto">
            <a:xfrm>
              <a:off x="2984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17.774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8"/>
            <p:cNvSpPr>
              <a:spLocks noChangeArrowheads="1"/>
            </p:cNvSpPr>
            <p:nvPr/>
          </p:nvSpPr>
          <p:spPr bwMode="auto">
            <a:xfrm>
              <a:off x="341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61"/>
            <p:cNvSpPr>
              <a:spLocks noChangeArrowheads="1"/>
            </p:cNvSpPr>
            <p:nvPr/>
          </p:nvSpPr>
          <p:spPr bwMode="auto">
            <a:xfrm>
              <a:off x="385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4"/>
            <p:cNvSpPr>
              <a:spLocks noChangeArrowheads="1"/>
            </p:cNvSpPr>
            <p:nvPr/>
          </p:nvSpPr>
          <p:spPr bwMode="auto">
            <a:xfrm>
              <a:off x="4287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7"/>
            <p:cNvSpPr>
              <a:spLocks noChangeArrowheads="1"/>
            </p:cNvSpPr>
            <p:nvPr/>
          </p:nvSpPr>
          <p:spPr bwMode="auto">
            <a:xfrm>
              <a:off x="4721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10.881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70"/>
            <p:cNvSpPr>
              <a:spLocks noChangeArrowheads="1"/>
            </p:cNvSpPr>
            <p:nvPr/>
          </p:nvSpPr>
          <p:spPr bwMode="auto">
            <a:xfrm>
              <a:off x="5204" y="379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3"/>
            <p:cNvSpPr>
              <a:spLocks noChangeArrowheads="1"/>
            </p:cNvSpPr>
            <p:nvPr/>
          </p:nvSpPr>
          <p:spPr bwMode="auto">
            <a:xfrm>
              <a:off x="880" y="391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4"/>
            <p:cNvSpPr>
              <a:spLocks noChangeArrowheads="1"/>
            </p:cNvSpPr>
            <p:nvPr/>
          </p:nvSpPr>
          <p:spPr bwMode="auto">
            <a:xfrm>
              <a:off x="124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25.730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7"/>
            <p:cNvSpPr>
              <a:spLocks noChangeArrowheads="1"/>
            </p:cNvSpPr>
            <p:nvPr/>
          </p:nvSpPr>
          <p:spPr bwMode="auto">
            <a:xfrm>
              <a:off x="168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80"/>
            <p:cNvSpPr>
              <a:spLocks noChangeArrowheads="1"/>
            </p:cNvSpPr>
            <p:nvPr/>
          </p:nvSpPr>
          <p:spPr bwMode="auto">
            <a:xfrm>
              <a:off x="2116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3"/>
            <p:cNvSpPr>
              <a:spLocks noChangeArrowheads="1"/>
            </p:cNvSpPr>
            <p:nvPr/>
          </p:nvSpPr>
          <p:spPr bwMode="auto">
            <a:xfrm>
              <a:off x="2550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6"/>
            <p:cNvSpPr>
              <a:spLocks noChangeArrowheads="1"/>
            </p:cNvSpPr>
            <p:nvPr/>
          </p:nvSpPr>
          <p:spPr bwMode="auto">
            <a:xfrm>
              <a:off x="2984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18.256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9"/>
            <p:cNvSpPr>
              <a:spLocks noChangeArrowheads="1"/>
            </p:cNvSpPr>
            <p:nvPr/>
          </p:nvSpPr>
          <p:spPr bwMode="auto">
            <a:xfrm>
              <a:off x="341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92"/>
            <p:cNvSpPr>
              <a:spLocks noChangeArrowheads="1"/>
            </p:cNvSpPr>
            <p:nvPr/>
          </p:nvSpPr>
          <p:spPr bwMode="auto">
            <a:xfrm>
              <a:off x="385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13.801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5"/>
            <p:cNvSpPr>
              <a:spLocks noChangeArrowheads="1"/>
            </p:cNvSpPr>
            <p:nvPr/>
          </p:nvSpPr>
          <p:spPr bwMode="auto">
            <a:xfrm>
              <a:off x="4287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12.233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8"/>
            <p:cNvSpPr>
              <a:spLocks noChangeArrowheads="1"/>
            </p:cNvSpPr>
            <p:nvPr/>
          </p:nvSpPr>
          <p:spPr bwMode="auto">
            <a:xfrm>
              <a:off x="4721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701"/>
            <p:cNvSpPr>
              <a:spLocks noChangeArrowheads="1"/>
            </p:cNvSpPr>
            <p:nvPr/>
          </p:nvSpPr>
          <p:spPr bwMode="auto">
            <a:xfrm>
              <a:off x="5204" y="391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4"/>
            <p:cNvSpPr>
              <a:spLocks noChangeArrowheads="1"/>
            </p:cNvSpPr>
            <p:nvPr/>
          </p:nvSpPr>
          <p:spPr bwMode="auto">
            <a:xfrm>
              <a:off x="3013" y="992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Line 705"/>
            <p:cNvSpPr>
              <a:spLocks noChangeShapeType="1"/>
            </p:cNvSpPr>
            <p:nvPr/>
          </p:nvSpPr>
          <p:spPr bwMode="auto">
            <a:xfrm>
              <a:off x="1122" y="1005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Rectangle 706"/>
            <p:cNvSpPr>
              <a:spLocks noChangeArrowheads="1"/>
            </p:cNvSpPr>
            <p:nvPr/>
          </p:nvSpPr>
          <p:spPr bwMode="auto">
            <a:xfrm>
              <a:off x="1122" y="1005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7" name="Line 707"/>
            <p:cNvSpPr>
              <a:spLocks noChangeShapeType="1"/>
            </p:cNvSpPr>
            <p:nvPr/>
          </p:nvSpPr>
          <p:spPr bwMode="auto">
            <a:xfrm>
              <a:off x="727" y="1267"/>
              <a:ext cx="47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(1− </m:t>
                      </m:r>
                      <m:sSup>
                        <m:sSup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0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Der interne Zinsfuß (IRR = „Internal Rate </a:t>
                </a:r>
                <a:r>
                  <a:rPr lang="de-DE" altLang="en-US" sz="1800" kern="0" dirty="0" err="1" smtClean="0">
                    <a:latin typeface="Arial" panose="020B0604020202020204" pitchFamily="34" charset="0"/>
                  </a:rPr>
                  <a:t>of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Return) ist derjenige Kalkulationszins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bei dem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wird: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  <a:blipFill>
                <a:blip r:embed="rId2"/>
                <a:stretch>
                  <a:fillRect l="-744" t="-4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𝐼𝑅𝑅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=8.000.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  <a:blipFill>
                <a:blip r:embed="rId4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1654" y="3684941"/>
            <a:ext cx="737271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Wenn IRR &gt; unser Kalkulationszins,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Projektvergleich: das Projekt mit dem höheren IRR ist vorteilhafter.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𝐼𝑅𝑅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altLang="en-US" sz="20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</a:t>
                </a:r>
              </a:p>
              <a:p>
                <a:r>
                  <a:rPr lang="de-DE" altLang="en-US" sz="2000" kern="0" dirty="0">
                    <a:ea typeface="Cambria Math" panose="02040503050406030204" pitchFamily="18" charset="0"/>
                  </a:rPr>
                  <a:t> </a:t>
                </a:r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=10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GB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75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  <a:blipFill>
                <a:blip r:embed="rId5"/>
                <a:stretch>
                  <a:fillRect b="-3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1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Grundlagen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8850" y="1987550"/>
            <a:ext cx="7578725" cy="381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Allgemein</a:t>
            </a:r>
            <a:r>
              <a:rPr lang="de-DE" altLang="en-US" sz="1800" kern="0" dirty="0">
                <a:latin typeface="Arial" panose="020B0604020202020204" pitchFamily="34" charset="0"/>
              </a:rPr>
              <a:t>: Verfügbare Ressourcen (z. B. Zahlungsmittel) für einen bestimmten und auf die Zukunft gerichteten Zweck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einzusetzen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Vermögensorientierter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Investitionen bedeuten eine langfristige Festlegung finanzieller Mittel (Aktivierung von Ausgaben in der Bilanz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Zahlungsstromorientierter 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Zeitreihe von </a:t>
            </a:r>
            <a:r>
              <a:rPr lang="de-DE" altLang="en-US" sz="1800" i="1" dirty="0">
                <a:latin typeface="Arial" panose="020B0604020202020204" pitchFamily="34" charset="0"/>
              </a:rPr>
              <a:t>Cash-Flows</a:t>
            </a:r>
            <a:r>
              <a:rPr lang="de-DE" altLang="en-US" sz="1800" dirty="0">
                <a:latin typeface="Arial" panose="020B0604020202020204" pitchFamily="34" charset="0"/>
              </a:rPr>
              <a:t>, die mit negativen Werten (Auszahlungen) beginnt</a:t>
            </a: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</a:rPr>
              <a:t>Merkmal von Investitionen: (teilweise)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Irreversibilität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6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61356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70563" y="1489075"/>
            <a:ext cx="2895600" cy="1600438"/>
          </a:xfrm>
          <a:prstGeom prst="rect">
            <a:avLst/>
          </a:prstGeom>
          <a:solidFill>
            <a:srgbClr val="FF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Bsp.: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I</a:t>
            </a:r>
            <a:r>
              <a:rPr lang="de-DE" altLang="en-US" sz="1400" baseline="-25000" dirty="0">
                <a:latin typeface="Arial" panose="020B0604020202020204" pitchFamily="34" charset="0"/>
              </a:rPr>
              <a:t>0</a:t>
            </a:r>
            <a:r>
              <a:rPr lang="de-DE" altLang="en-US" sz="1400" dirty="0">
                <a:latin typeface="Arial" panose="020B0604020202020204" pitchFamily="34" charset="0"/>
              </a:rPr>
              <a:t> 	=	5 Mio.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oc</a:t>
            </a:r>
            <a:r>
              <a:rPr lang="de-DE" altLang="en-US" sz="1400" dirty="0">
                <a:latin typeface="Arial" panose="020B0604020202020204" pitchFamily="34" charset="0"/>
              </a:rPr>
              <a:t>	=	200‘000 EURO /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Q</a:t>
            </a:r>
            <a:r>
              <a:rPr lang="de-DE" altLang="en-US" sz="1400" dirty="0">
                <a:latin typeface="Arial" panose="020B0604020202020204" pitchFamily="34" charset="0"/>
              </a:rPr>
              <a:t> 	= 	500‘000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Einheiten / a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p</a:t>
            </a:r>
            <a:r>
              <a:rPr lang="de-DE" altLang="en-US" sz="1400" dirty="0">
                <a:latin typeface="Arial" panose="020B0604020202020204" pitchFamily="34" charset="0"/>
              </a:rPr>
              <a:t>	=	1,70 EURO /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</a:rPr>
              <a:t>CF =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oc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400" i="1" dirty="0">
                <a:latin typeface="Arial" panose="020B0604020202020204" pitchFamily="34" charset="0"/>
              </a:rPr>
              <a:t>6</a:t>
            </a:r>
            <a:r>
              <a:rPr lang="de-DE" altLang="en-US" sz="1400" i="1" dirty="0" smtClean="0">
                <a:latin typeface="Arial" panose="020B0604020202020204" pitchFamily="34" charset="0"/>
              </a:rPr>
              <a:t>50.000 EURO / a</a:t>
            </a:r>
            <a:endParaRPr lang="de-DE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= 	20 Jahre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848350" y="3946525"/>
            <a:ext cx="228600" cy="701675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38750" y="3036888"/>
            <a:ext cx="1433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IRR: </a:t>
            </a:r>
            <a:r>
              <a:rPr lang="en-US" altLang="en-US" sz="1800" i="1">
                <a:latin typeface="Arial" panose="020B0604020202020204" pitchFamily="34" charset="0"/>
              </a:rPr>
              <a:t>internal rate of return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009775" y="5402263"/>
            <a:ext cx="6399213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43113" y="3952875"/>
            <a:ext cx="6399212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09775" y="33083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009775" y="26098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009775" y="1911350"/>
            <a:ext cx="1588" cy="4189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966913" y="54022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66913" y="47037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66913" y="4006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966913" y="33083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6913" y="2609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09775" y="4703763"/>
            <a:ext cx="63992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009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720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4321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41433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48529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5565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 flipV="1">
            <a:off x="6276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69865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 flipV="1">
            <a:off x="76977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 flipV="1">
            <a:off x="2009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V="1">
            <a:off x="2720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V="1">
            <a:off x="34321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V="1">
            <a:off x="41433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V="1">
            <a:off x="48529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65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V="1">
            <a:off x="6276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68"/>
          <p:cNvSpPr>
            <a:spLocks noChangeShapeType="1"/>
          </p:cNvSpPr>
          <p:nvPr/>
        </p:nvSpPr>
        <p:spPr bwMode="auto">
          <a:xfrm flipV="1">
            <a:off x="69865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 flipV="1">
            <a:off x="76977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720975" y="2070100"/>
            <a:ext cx="142875" cy="149225"/>
          </a:xfrm>
          <a:custGeom>
            <a:avLst/>
            <a:gdLst>
              <a:gd name="T0" fmla="*/ 0 w 180"/>
              <a:gd name="T1" fmla="*/ 0 h 186"/>
              <a:gd name="T2" fmla="*/ 2147483646 w 180"/>
              <a:gd name="T3" fmla="*/ 2147483646 h 186"/>
              <a:gd name="T4" fmla="*/ 2147483646 w 180"/>
              <a:gd name="T5" fmla="*/ 2147483646 h 186"/>
              <a:gd name="T6" fmla="*/ 0 60000 65536"/>
              <a:gd name="T7" fmla="*/ 0 60000 65536"/>
              <a:gd name="T8" fmla="*/ 0 60000 65536"/>
              <a:gd name="T9" fmla="*/ 0 w 180"/>
              <a:gd name="T10" fmla="*/ 0 h 186"/>
              <a:gd name="T11" fmla="*/ 180 w 18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863850" y="2219325"/>
            <a:ext cx="141288" cy="1428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73"/>
          <p:cNvSpPr>
            <a:spLocks/>
          </p:cNvSpPr>
          <p:nvPr/>
        </p:nvSpPr>
        <p:spPr bwMode="auto">
          <a:xfrm>
            <a:off x="3005138" y="2362200"/>
            <a:ext cx="142875" cy="141288"/>
          </a:xfrm>
          <a:custGeom>
            <a:avLst/>
            <a:gdLst>
              <a:gd name="T0" fmla="*/ 0 w 178"/>
              <a:gd name="T1" fmla="*/ 0 h 177"/>
              <a:gd name="T2" fmla="*/ 2147483646 w 178"/>
              <a:gd name="T3" fmla="*/ 2147483646 h 177"/>
              <a:gd name="T4" fmla="*/ 2147483646 w 178"/>
              <a:gd name="T5" fmla="*/ 2147483646 h 177"/>
              <a:gd name="T6" fmla="*/ 0 60000 65536"/>
              <a:gd name="T7" fmla="*/ 0 60000 65536"/>
              <a:gd name="T8" fmla="*/ 0 60000 65536"/>
              <a:gd name="T9" fmla="*/ 0 w 178"/>
              <a:gd name="T10" fmla="*/ 0 h 177"/>
              <a:gd name="T11" fmla="*/ 178 w 178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4"/>
          <p:cNvSpPr>
            <a:spLocks/>
          </p:cNvSpPr>
          <p:nvPr/>
        </p:nvSpPr>
        <p:spPr bwMode="auto">
          <a:xfrm>
            <a:off x="3148013" y="2503488"/>
            <a:ext cx="142875" cy="138112"/>
          </a:xfrm>
          <a:custGeom>
            <a:avLst/>
            <a:gdLst>
              <a:gd name="T0" fmla="*/ 0 w 180"/>
              <a:gd name="T1" fmla="*/ 0 h 173"/>
              <a:gd name="T2" fmla="*/ 2147483646 w 180"/>
              <a:gd name="T3" fmla="*/ 2147483646 h 173"/>
              <a:gd name="T4" fmla="*/ 2147483646 w 180"/>
              <a:gd name="T5" fmla="*/ 2147483646 h 173"/>
              <a:gd name="T6" fmla="*/ 0 60000 65536"/>
              <a:gd name="T7" fmla="*/ 0 60000 65536"/>
              <a:gd name="T8" fmla="*/ 0 60000 65536"/>
              <a:gd name="T9" fmla="*/ 0 w 180"/>
              <a:gd name="T10" fmla="*/ 0 h 173"/>
              <a:gd name="T11" fmla="*/ 180 w 18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75"/>
          <p:cNvSpPr>
            <a:spLocks/>
          </p:cNvSpPr>
          <p:nvPr/>
        </p:nvSpPr>
        <p:spPr bwMode="auto">
          <a:xfrm>
            <a:off x="3290888" y="2641600"/>
            <a:ext cx="141287" cy="133350"/>
          </a:xfrm>
          <a:custGeom>
            <a:avLst/>
            <a:gdLst>
              <a:gd name="T0" fmla="*/ 0 w 179"/>
              <a:gd name="T1" fmla="*/ 0 h 169"/>
              <a:gd name="T2" fmla="*/ 2147483646 w 179"/>
              <a:gd name="T3" fmla="*/ 2147483646 h 169"/>
              <a:gd name="T4" fmla="*/ 2147483646 w 179"/>
              <a:gd name="T5" fmla="*/ 2147483646 h 169"/>
              <a:gd name="T6" fmla="*/ 0 60000 65536"/>
              <a:gd name="T7" fmla="*/ 0 60000 65536"/>
              <a:gd name="T8" fmla="*/ 0 60000 65536"/>
              <a:gd name="T9" fmla="*/ 0 w 179"/>
              <a:gd name="T10" fmla="*/ 0 h 169"/>
              <a:gd name="T11" fmla="*/ 179 w 1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3432175" y="2774950"/>
            <a:ext cx="142875" cy="130175"/>
          </a:xfrm>
          <a:custGeom>
            <a:avLst/>
            <a:gdLst>
              <a:gd name="T0" fmla="*/ 0 w 180"/>
              <a:gd name="T1" fmla="*/ 0 h 165"/>
              <a:gd name="T2" fmla="*/ 2147483646 w 180"/>
              <a:gd name="T3" fmla="*/ 2147483646 h 165"/>
              <a:gd name="T4" fmla="*/ 2147483646 w 180"/>
              <a:gd name="T5" fmla="*/ 2147483646 h 165"/>
              <a:gd name="T6" fmla="*/ 0 60000 65536"/>
              <a:gd name="T7" fmla="*/ 0 60000 65536"/>
              <a:gd name="T8" fmla="*/ 0 60000 65536"/>
              <a:gd name="T9" fmla="*/ 0 w 180"/>
              <a:gd name="T10" fmla="*/ 0 h 165"/>
              <a:gd name="T11" fmla="*/ 180 w 1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3575050" y="2905125"/>
            <a:ext cx="141288" cy="128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78"/>
          <p:cNvSpPr>
            <a:spLocks/>
          </p:cNvSpPr>
          <p:nvPr/>
        </p:nvSpPr>
        <p:spPr bwMode="auto">
          <a:xfrm>
            <a:off x="3716338" y="3033713"/>
            <a:ext cx="141287" cy="125412"/>
          </a:xfrm>
          <a:custGeom>
            <a:avLst/>
            <a:gdLst>
              <a:gd name="T0" fmla="*/ 0 w 179"/>
              <a:gd name="T1" fmla="*/ 0 h 159"/>
              <a:gd name="T2" fmla="*/ 2147483646 w 179"/>
              <a:gd name="T3" fmla="*/ 2147483646 h 159"/>
              <a:gd name="T4" fmla="*/ 2147483646 w 179"/>
              <a:gd name="T5" fmla="*/ 2147483646 h 159"/>
              <a:gd name="T6" fmla="*/ 0 60000 65536"/>
              <a:gd name="T7" fmla="*/ 0 60000 65536"/>
              <a:gd name="T8" fmla="*/ 0 60000 65536"/>
              <a:gd name="T9" fmla="*/ 0 w 179"/>
              <a:gd name="T10" fmla="*/ 0 h 159"/>
              <a:gd name="T11" fmla="*/ 179 w 1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Freeform 79"/>
          <p:cNvSpPr>
            <a:spLocks/>
          </p:cNvSpPr>
          <p:nvPr/>
        </p:nvSpPr>
        <p:spPr bwMode="auto">
          <a:xfrm>
            <a:off x="3857625" y="3159125"/>
            <a:ext cx="142875" cy="122238"/>
          </a:xfrm>
          <a:custGeom>
            <a:avLst/>
            <a:gdLst>
              <a:gd name="T0" fmla="*/ 0 w 180"/>
              <a:gd name="T1" fmla="*/ 0 h 153"/>
              <a:gd name="T2" fmla="*/ 2147483646 w 180"/>
              <a:gd name="T3" fmla="*/ 2147483646 h 153"/>
              <a:gd name="T4" fmla="*/ 2147483646 w 180"/>
              <a:gd name="T5" fmla="*/ 2147483646 h 153"/>
              <a:gd name="T6" fmla="*/ 0 60000 65536"/>
              <a:gd name="T7" fmla="*/ 0 60000 65536"/>
              <a:gd name="T8" fmla="*/ 0 60000 65536"/>
              <a:gd name="T9" fmla="*/ 0 w 180"/>
              <a:gd name="T10" fmla="*/ 0 h 153"/>
              <a:gd name="T11" fmla="*/ 180 w 18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80"/>
          <p:cNvSpPr>
            <a:spLocks noChangeShapeType="1"/>
          </p:cNvSpPr>
          <p:nvPr/>
        </p:nvSpPr>
        <p:spPr bwMode="auto">
          <a:xfrm>
            <a:off x="4000500" y="3281363"/>
            <a:ext cx="142875" cy="1190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Freeform 81"/>
          <p:cNvSpPr>
            <a:spLocks/>
          </p:cNvSpPr>
          <p:nvPr/>
        </p:nvSpPr>
        <p:spPr bwMode="auto">
          <a:xfrm>
            <a:off x="4143375" y="3400425"/>
            <a:ext cx="142875" cy="117475"/>
          </a:xfrm>
          <a:custGeom>
            <a:avLst/>
            <a:gdLst>
              <a:gd name="T0" fmla="*/ 0 w 180"/>
              <a:gd name="T1" fmla="*/ 0 h 147"/>
              <a:gd name="T2" fmla="*/ 2147483646 w 180"/>
              <a:gd name="T3" fmla="*/ 2147483646 h 147"/>
              <a:gd name="T4" fmla="*/ 2147483646 w 180"/>
              <a:gd name="T5" fmla="*/ 2147483646 h 147"/>
              <a:gd name="T6" fmla="*/ 0 60000 65536"/>
              <a:gd name="T7" fmla="*/ 0 60000 65536"/>
              <a:gd name="T8" fmla="*/ 0 60000 65536"/>
              <a:gd name="T9" fmla="*/ 0 w 180"/>
              <a:gd name="T10" fmla="*/ 0 h 147"/>
              <a:gd name="T11" fmla="*/ 180 w 1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Freeform 82"/>
          <p:cNvSpPr>
            <a:spLocks/>
          </p:cNvSpPr>
          <p:nvPr/>
        </p:nvSpPr>
        <p:spPr bwMode="auto">
          <a:xfrm>
            <a:off x="4286250" y="3517900"/>
            <a:ext cx="141288" cy="112713"/>
          </a:xfrm>
          <a:custGeom>
            <a:avLst/>
            <a:gdLst>
              <a:gd name="T0" fmla="*/ 0 w 179"/>
              <a:gd name="T1" fmla="*/ 0 h 143"/>
              <a:gd name="T2" fmla="*/ 2147483646 w 179"/>
              <a:gd name="T3" fmla="*/ 2147483646 h 143"/>
              <a:gd name="T4" fmla="*/ 2147483646 w 179"/>
              <a:gd name="T5" fmla="*/ 2147483646 h 143"/>
              <a:gd name="T6" fmla="*/ 0 60000 65536"/>
              <a:gd name="T7" fmla="*/ 0 60000 65536"/>
              <a:gd name="T8" fmla="*/ 0 60000 65536"/>
              <a:gd name="T9" fmla="*/ 0 w 179"/>
              <a:gd name="T10" fmla="*/ 0 h 143"/>
              <a:gd name="T11" fmla="*/ 179 w 17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>
            <a:off x="4427538" y="3630613"/>
            <a:ext cx="142875" cy="1127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Freeform 84"/>
          <p:cNvSpPr>
            <a:spLocks/>
          </p:cNvSpPr>
          <p:nvPr/>
        </p:nvSpPr>
        <p:spPr bwMode="auto">
          <a:xfrm>
            <a:off x="4570413" y="3743325"/>
            <a:ext cx="141287" cy="109538"/>
          </a:xfrm>
          <a:custGeom>
            <a:avLst/>
            <a:gdLst>
              <a:gd name="T0" fmla="*/ 0 w 178"/>
              <a:gd name="T1" fmla="*/ 0 h 138"/>
              <a:gd name="T2" fmla="*/ 2147483646 w 178"/>
              <a:gd name="T3" fmla="*/ 2147483646 h 138"/>
              <a:gd name="T4" fmla="*/ 2147483646 w 178"/>
              <a:gd name="T5" fmla="*/ 2147483646 h 138"/>
              <a:gd name="T6" fmla="*/ 0 60000 65536"/>
              <a:gd name="T7" fmla="*/ 0 60000 65536"/>
              <a:gd name="T8" fmla="*/ 0 60000 65536"/>
              <a:gd name="T9" fmla="*/ 0 w 178"/>
              <a:gd name="T10" fmla="*/ 0 h 138"/>
              <a:gd name="T11" fmla="*/ 178 w 1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Freeform 85"/>
          <p:cNvSpPr>
            <a:spLocks/>
          </p:cNvSpPr>
          <p:nvPr/>
        </p:nvSpPr>
        <p:spPr bwMode="auto">
          <a:xfrm>
            <a:off x="4711700" y="3852863"/>
            <a:ext cx="141288" cy="106362"/>
          </a:xfrm>
          <a:custGeom>
            <a:avLst/>
            <a:gdLst>
              <a:gd name="T0" fmla="*/ 0 w 179"/>
              <a:gd name="T1" fmla="*/ 0 h 134"/>
              <a:gd name="T2" fmla="*/ 2147483646 w 179"/>
              <a:gd name="T3" fmla="*/ 2147483646 h 134"/>
              <a:gd name="T4" fmla="*/ 2147483646 w 179"/>
              <a:gd name="T5" fmla="*/ 2147483646 h 134"/>
              <a:gd name="T6" fmla="*/ 0 60000 65536"/>
              <a:gd name="T7" fmla="*/ 0 60000 65536"/>
              <a:gd name="T8" fmla="*/ 0 60000 65536"/>
              <a:gd name="T9" fmla="*/ 0 w 179"/>
              <a:gd name="T10" fmla="*/ 0 h 134"/>
              <a:gd name="T11" fmla="*/ 179 w 179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4852988" y="3959225"/>
            <a:ext cx="142875" cy="1047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>
            <a:off x="4995863" y="4064000"/>
            <a:ext cx="142875" cy="10160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88"/>
          <p:cNvSpPr>
            <a:spLocks noChangeShapeType="1"/>
          </p:cNvSpPr>
          <p:nvPr/>
        </p:nvSpPr>
        <p:spPr bwMode="auto">
          <a:xfrm>
            <a:off x="5138738" y="4165600"/>
            <a:ext cx="142875" cy="1000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89"/>
          <p:cNvSpPr>
            <a:spLocks noChangeShapeType="1"/>
          </p:cNvSpPr>
          <p:nvPr/>
        </p:nvSpPr>
        <p:spPr bwMode="auto">
          <a:xfrm>
            <a:off x="5281613" y="4265613"/>
            <a:ext cx="141287" cy="968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90"/>
          <p:cNvSpPr>
            <a:spLocks/>
          </p:cNvSpPr>
          <p:nvPr/>
        </p:nvSpPr>
        <p:spPr bwMode="auto">
          <a:xfrm>
            <a:off x="5422900" y="4362450"/>
            <a:ext cx="142875" cy="96838"/>
          </a:xfrm>
          <a:custGeom>
            <a:avLst/>
            <a:gdLst>
              <a:gd name="T0" fmla="*/ 0 w 180"/>
              <a:gd name="T1" fmla="*/ 0 h 121"/>
              <a:gd name="T2" fmla="*/ 2147483646 w 180"/>
              <a:gd name="T3" fmla="*/ 2147483646 h 121"/>
              <a:gd name="T4" fmla="*/ 2147483646 w 180"/>
              <a:gd name="T5" fmla="*/ 2147483646 h 121"/>
              <a:gd name="T6" fmla="*/ 0 60000 65536"/>
              <a:gd name="T7" fmla="*/ 0 60000 65536"/>
              <a:gd name="T8" fmla="*/ 0 60000 65536"/>
              <a:gd name="T9" fmla="*/ 0 w 180"/>
              <a:gd name="T10" fmla="*/ 0 h 121"/>
              <a:gd name="T11" fmla="*/ 180 w 180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91"/>
          <p:cNvSpPr>
            <a:spLocks noChangeShapeType="1"/>
          </p:cNvSpPr>
          <p:nvPr/>
        </p:nvSpPr>
        <p:spPr bwMode="auto">
          <a:xfrm>
            <a:off x="5565775" y="4459288"/>
            <a:ext cx="141288" cy="936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auto">
          <a:xfrm>
            <a:off x="5707063" y="4552950"/>
            <a:ext cx="141287" cy="904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93"/>
          <p:cNvSpPr>
            <a:spLocks noChangeShapeType="1"/>
          </p:cNvSpPr>
          <p:nvPr/>
        </p:nvSpPr>
        <p:spPr bwMode="auto">
          <a:xfrm>
            <a:off x="5848350" y="4643438"/>
            <a:ext cx="142875" cy="904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94"/>
          <p:cNvSpPr>
            <a:spLocks noChangeShapeType="1"/>
          </p:cNvSpPr>
          <p:nvPr/>
        </p:nvSpPr>
        <p:spPr bwMode="auto">
          <a:xfrm>
            <a:off x="5991225" y="4733925"/>
            <a:ext cx="142875" cy="873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5"/>
          <p:cNvSpPr>
            <a:spLocks noChangeShapeType="1"/>
          </p:cNvSpPr>
          <p:nvPr/>
        </p:nvSpPr>
        <p:spPr bwMode="auto">
          <a:xfrm>
            <a:off x="6134100" y="4821238"/>
            <a:ext cx="142875" cy="8572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98"/>
          <p:cNvSpPr>
            <a:spLocks noChangeShapeType="1"/>
          </p:cNvSpPr>
          <p:nvPr/>
        </p:nvSpPr>
        <p:spPr bwMode="auto">
          <a:xfrm>
            <a:off x="6561138" y="5073650"/>
            <a:ext cx="141287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>
            <a:off x="6702425" y="5153025"/>
            <a:ext cx="141288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>
            <a:off x="6843713" y="5232400"/>
            <a:ext cx="142875" cy="777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6986588" y="5310188"/>
            <a:ext cx="141287" cy="76200"/>
          </a:xfrm>
          <a:custGeom>
            <a:avLst/>
            <a:gdLst>
              <a:gd name="T0" fmla="*/ 0 w 178"/>
              <a:gd name="T1" fmla="*/ 0 h 96"/>
              <a:gd name="T2" fmla="*/ 2147483646 w 178"/>
              <a:gd name="T3" fmla="*/ 2147483646 h 96"/>
              <a:gd name="T4" fmla="*/ 2147483646 w 178"/>
              <a:gd name="T5" fmla="*/ 2147483646 h 96"/>
              <a:gd name="T6" fmla="*/ 0 60000 65536"/>
              <a:gd name="T7" fmla="*/ 0 60000 65536"/>
              <a:gd name="T8" fmla="*/ 0 60000 65536"/>
              <a:gd name="T9" fmla="*/ 0 w 178"/>
              <a:gd name="T10" fmla="*/ 0 h 96"/>
              <a:gd name="T11" fmla="*/ 178 w 17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>
            <a:off x="7127875" y="5386388"/>
            <a:ext cx="144463" cy="746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7272338" y="5461000"/>
            <a:ext cx="141287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13625" y="5532438"/>
            <a:ext cx="141288" cy="714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5"/>
          <p:cNvSpPr>
            <a:spLocks noChangeShapeType="1"/>
          </p:cNvSpPr>
          <p:nvPr/>
        </p:nvSpPr>
        <p:spPr bwMode="auto">
          <a:xfrm>
            <a:off x="7554913" y="5603875"/>
            <a:ext cx="142875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6"/>
          <p:cNvSpPr>
            <a:spLocks noChangeShapeType="1"/>
          </p:cNvSpPr>
          <p:nvPr/>
        </p:nvSpPr>
        <p:spPr bwMode="auto">
          <a:xfrm>
            <a:off x="7697788" y="5675313"/>
            <a:ext cx="141287" cy="682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07"/>
          <p:cNvSpPr>
            <a:spLocks noChangeShapeType="1"/>
          </p:cNvSpPr>
          <p:nvPr/>
        </p:nvSpPr>
        <p:spPr bwMode="auto">
          <a:xfrm>
            <a:off x="7839075" y="5743575"/>
            <a:ext cx="142875" cy="682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Rectangle 109"/>
          <p:cNvSpPr>
            <a:spLocks noChangeArrowheads="1"/>
          </p:cNvSpPr>
          <p:nvPr/>
        </p:nvSpPr>
        <p:spPr bwMode="auto">
          <a:xfrm>
            <a:off x="1479550" y="5324475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0" name="Rectangle 111"/>
          <p:cNvSpPr>
            <a:spLocks noChangeArrowheads="1"/>
          </p:cNvSpPr>
          <p:nvPr/>
        </p:nvSpPr>
        <p:spPr bwMode="auto">
          <a:xfrm>
            <a:off x="1549400" y="39290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1" name="Rectangle 112"/>
          <p:cNvSpPr>
            <a:spLocks noChangeArrowheads="1"/>
          </p:cNvSpPr>
          <p:nvPr/>
        </p:nvSpPr>
        <p:spPr bwMode="auto">
          <a:xfrm>
            <a:off x="1433513" y="32305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2" name="Rectangle 113"/>
          <p:cNvSpPr>
            <a:spLocks noChangeArrowheads="1"/>
          </p:cNvSpPr>
          <p:nvPr/>
        </p:nvSpPr>
        <p:spPr bwMode="auto">
          <a:xfrm>
            <a:off x="1433513" y="25320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3" name="Rectangle 116"/>
          <p:cNvSpPr>
            <a:spLocks noChangeArrowheads="1"/>
          </p:cNvSpPr>
          <p:nvPr/>
        </p:nvSpPr>
        <p:spPr bwMode="auto">
          <a:xfrm>
            <a:off x="2581275" y="4864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4" name="Rectangle 117"/>
          <p:cNvSpPr>
            <a:spLocks noChangeArrowheads="1"/>
          </p:cNvSpPr>
          <p:nvPr/>
        </p:nvSpPr>
        <p:spPr bwMode="auto">
          <a:xfrm>
            <a:off x="3290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0,08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5" name="Rectangle 118"/>
          <p:cNvSpPr>
            <a:spLocks noChangeArrowheads="1"/>
          </p:cNvSpPr>
          <p:nvPr/>
        </p:nvSpPr>
        <p:spPr bwMode="auto">
          <a:xfrm>
            <a:off x="40020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0,09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6" name="Rectangle 119"/>
          <p:cNvSpPr>
            <a:spLocks noChangeArrowheads="1"/>
          </p:cNvSpPr>
          <p:nvPr/>
        </p:nvSpPr>
        <p:spPr bwMode="auto">
          <a:xfrm>
            <a:off x="4752975" y="4864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7" name="Rectangle 120"/>
          <p:cNvSpPr>
            <a:spLocks noChangeArrowheads="1"/>
          </p:cNvSpPr>
          <p:nvPr/>
        </p:nvSpPr>
        <p:spPr bwMode="auto">
          <a:xfrm>
            <a:off x="54244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8" name="Rectangle 122"/>
          <p:cNvSpPr>
            <a:spLocks noChangeArrowheads="1"/>
          </p:cNvSpPr>
          <p:nvPr/>
        </p:nvSpPr>
        <p:spPr bwMode="auto">
          <a:xfrm>
            <a:off x="6846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9" name="Rectangle 125"/>
          <p:cNvSpPr>
            <a:spLocks noChangeArrowheads="1"/>
          </p:cNvSpPr>
          <p:nvPr/>
        </p:nvSpPr>
        <p:spPr bwMode="auto">
          <a:xfrm>
            <a:off x="7616825" y="4870450"/>
            <a:ext cx="763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Zinssatz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0" name="Rectangle 126"/>
          <p:cNvSpPr>
            <a:spLocks noChangeArrowheads="1"/>
          </p:cNvSpPr>
          <p:nvPr/>
        </p:nvSpPr>
        <p:spPr bwMode="auto">
          <a:xfrm>
            <a:off x="2022475" y="1697038"/>
            <a:ext cx="1531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1" name="Rectangle 127"/>
          <p:cNvSpPr>
            <a:spLocks noChangeArrowheads="1"/>
          </p:cNvSpPr>
          <p:nvPr/>
        </p:nvSpPr>
        <p:spPr bwMode="auto">
          <a:xfrm>
            <a:off x="2173288" y="1744663"/>
            <a:ext cx="182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Barwert [1000 Euro]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5911850" y="4678363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Annuitätsmethode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Vergleich von Investitionsprojekten anhand 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sz="1800" dirty="0" smtClean="0">
                <a:latin typeface="Arial" panose="020B0604020202020204" pitchFamily="34" charset="0"/>
              </a:rPr>
              <a:t>Annuität: Zahlung konstanter Höhe in gleichmäßigen zeitlichen Abstände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Kapitalwertmethod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fragt: ist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/>
                  <a:t> 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  <a:blipFill>
                <a:blip r:embed="rId2"/>
                <a:stretch>
                  <a:fillRect l="-699" t="-5882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Annuitätsmethode fragt: ist    </a:t>
                </a:r>
                <a14:m>
                  <m:oMath xmlns:m="http://schemas.openxmlformats.org/officeDocument/2006/math"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𝑅𝐵𝐹</m:t>
                            </m:r>
                          </m:e>
                          <m:sub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haben unsere Investition in periodengleichen Zahlungen auf der Nutzungsdauer anhand des Kalkulationszins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verteilt (wie ein Immobilienkredit), um sie mit den Zahlungen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zu vergleichen.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Annuitätsfaktor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entspricht dem Kehrwert des Rentenbarwertfaktors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  <a:blipFill>
                <a:blip r:embed="rId3"/>
                <a:stretch>
                  <a:fillRect l="-587" r="-733" b="-2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Annuitätsfaktoren</a:t>
            </a:r>
          </a:p>
        </p:txBody>
      </p:sp>
      <p:grpSp>
        <p:nvGrpSpPr>
          <p:cNvPr id="8" name="Group 709"/>
          <p:cNvGrpSpPr>
            <a:grpSpLocks/>
          </p:cNvGrpSpPr>
          <p:nvPr/>
        </p:nvGrpSpPr>
        <p:grpSpPr bwMode="auto">
          <a:xfrm>
            <a:off x="1144588" y="1565275"/>
            <a:ext cx="7524750" cy="4789488"/>
            <a:chOff x="735" y="993"/>
            <a:chExt cx="4740" cy="301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9" y="1133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2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816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25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8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19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53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87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42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85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240" y="1133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912" y="12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05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9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173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607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476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910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4344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4778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521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912" y="141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305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739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2173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2607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304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3476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3910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4344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4778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521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912" y="153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2"/>
            <p:cNvSpPr>
              <a:spLocks noChangeArrowheads="1"/>
            </p:cNvSpPr>
            <p:nvPr/>
          </p:nvSpPr>
          <p:spPr bwMode="auto">
            <a:xfrm>
              <a:off x="1305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5"/>
            <p:cNvSpPr>
              <a:spLocks noChangeArrowheads="1"/>
            </p:cNvSpPr>
            <p:nvPr/>
          </p:nvSpPr>
          <p:spPr bwMode="auto">
            <a:xfrm>
              <a:off x="1739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2173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2607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4"/>
            <p:cNvSpPr>
              <a:spLocks noChangeArrowheads="1"/>
            </p:cNvSpPr>
            <p:nvPr/>
          </p:nvSpPr>
          <p:spPr bwMode="auto">
            <a:xfrm>
              <a:off x="304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>
              <a:off x="3476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3910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4344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6"/>
            <p:cNvSpPr>
              <a:spLocks noChangeArrowheads="1"/>
            </p:cNvSpPr>
            <p:nvPr/>
          </p:nvSpPr>
          <p:spPr bwMode="auto">
            <a:xfrm>
              <a:off x="4778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09"/>
            <p:cNvSpPr>
              <a:spLocks noChangeArrowheads="1"/>
            </p:cNvSpPr>
            <p:nvPr/>
          </p:nvSpPr>
          <p:spPr bwMode="auto">
            <a:xfrm>
              <a:off x="521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2"/>
            <p:cNvSpPr>
              <a:spLocks noChangeArrowheads="1"/>
            </p:cNvSpPr>
            <p:nvPr/>
          </p:nvSpPr>
          <p:spPr bwMode="auto">
            <a:xfrm>
              <a:off x="912" y="165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3"/>
            <p:cNvSpPr>
              <a:spLocks noChangeArrowheads="1"/>
            </p:cNvSpPr>
            <p:nvPr/>
          </p:nvSpPr>
          <p:spPr bwMode="auto">
            <a:xfrm>
              <a:off x="1305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1739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19"/>
            <p:cNvSpPr>
              <a:spLocks noChangeArrowheads="1"/>
            </p:cNvSpPr>
            <p:nvPr/>
          </p:nvSpPr>
          <p:spPr bwMode="auto">
            <a:xfrm>
              <a:off x="2173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2"/>
            <p:cNvSpPr>
              <a:spLocks noChangeArrowheads="1"/>
            </p:cNvSpPr>
            <p:nvPr/>
          </p:nvSpPr>
          <p:spPr bwMode="auto">
            <a:xfrm>
              <a:off x="2607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5"/>
            <p:cNvSpPr>
              <a:spLocks noChangeArrowheads="1"/>
            </p:cNvSpPr>
            <p:nvPr/>
          </p:nvSpPr>
          <p:spPr bwMode="auto">
            <a:xfrm>
              <a:off x="304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28"/>
            <p:cNvSpPr>
              <a:spLocks noChangeArrowheads="1"/>
            </p:cNvSpPr>
            <p:nvPr/>
          </p:nvSpPr>
          <p:spPr bwMode="auto">
            <a:xfrm>
              <a:off x="3476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1"/>
            <p:cNvSpPr>
              <a:spLocks noChangeArrowheads="1"/>
            </p:cNvSpPr>
            <p:nvPr/>
          </p:nvSpPr>
          <p:spPr bwMode="auto">
            <a:xfrm>
              <a:off x="3910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4"/>
            <p:cNvSpPr>
              <a:spLocks noChangeArrowheads="1"/>
            </p:cNvSpPr>
            <p:nvPr/>
          </p:nvSpPr>
          <p:spPr bwMode="auto">
            <a:xfrm>
              <a:off x="4344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4778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521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3"/>
            <p:cNvSpPr>
              <a:spLocks noChangeArrowheads="1"/>
            </p:cNvSpPr>
            <p:nvPr/>
          </p:nvSpPr>
          <p:spPr bwMode="auto">
            <a:xfrm>
              <a:off x="912" y="176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4"/>
            <p:cNvSpPr>
              <a:spLocks noChangeArrowheads="1"/>
            </p:cNvSpPr>
            <p:nvPr/>
          </p:nvSpPr>
          <p:spPr bwMode="auto">
            <a:xfrm>
              <a:off x="1305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1739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0"/>
            <p:cNvSpPr>
              <a:spLocks noChangeArrowheads="1"/>
            </p:cNvSpPr>
            <p:nvPr/>
          </p:nvSpPr>
          <p:spPr bwMode="auto">
            <a:xfrm>
              <a:off x="2173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3"/>
            <p:cNvSpPr>
              <a:spLocks noChangeArrowheads="1"/>
            </p:cNvSpPr>
            <p:nvPr/>
          </p:nvSpPr>
          <p:spPr bwMode="auto">
            <a:xfrm>
              <a:off x="2607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6"/>
            <p:cNvSpPr>
              <a:spLocks noChangeArrowheads="1"/>
            </p:cNvSpPr>
            <p:nvPr/>
          </p:nvSpPr>
          <p:spPr bwMode="auto">
            <a:xfrm>
              <a:off x="304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59"/>
            <p:cNvSpPr>
              <a:spLocks noChangeArrowheads="1"/>
            </p:cNvSpPr>
            <p:nvPr/>
          </p:nvSpPr>
          <p:spPr bwMode="auto">
            <a:xfrm>
              <a:off x="3476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2"/>
            <p:cNvSpPr>
              <a:spLocks noChangeArrowheads="1"/>
            </p:cNvSpPr>
            <p:nvPr/>
          </p:nvSpPr>
          <p:spPr bwMode="auto">
            <a:xfrm>
              <a:off x="3910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5"/>
            <p:cNvSpPr>
              <a:spLocks noChangeArrowheads="1"/>
            </p:cNvSpPr>
            <p:nvPr/>
          </p:nvSpPr>
          <p:spPr bwMode="auto">
            <a:xfrm>
              <a:off x="4344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68"/>
            <p:cNvSpPr>
              <a:spLocks noChangeArrowheads="1"/>
            </p:cNvSpPr>
            <p:nvPr/>
          </p:nvSpPr>
          <p:spPr bwMode="auto">
            <a:xfrm>
              <a:off x="4778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1"/>
            <p:cNvSpPr>
              <a:spLocks noChangeArrowheads="1"/>
            </p:cNvSpPr>
            <p:nvPr/>
          </p:nvSpPr>
          <p:spPr bwMode="auto">
            <a:xfrm>
              <a:off x="521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4"/>
            <p:cNvSpPr>
              <a:spLocks noChangeArrowheads="1"/>
            </p:cNvSpPr>
            <p:nvPr/>
          </p:nvSpPr>
          <p:spPr bwMode="auto">
            <a:xfrm>
              <a:off x="912" y="193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5"/>
            <p:cNvSpPr>
              <a:spLocks noChangeArrowheads="1"/>
            </p:cNvSpPr>
            <p:nvPr/>
          </p:nvSpPr>
          <p:spPr bwMode="auto">
            <a:xfrm>
              <a:off x="1305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/>
          </p:nvSpPr>
          <p:spPr bwMode="auto">
            <a:xfrm>
              <a:off x="1739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1"/>
            <p:cNvSpPr>
              <a:spLocks noChangeArrowheads="1"/>
            </p:cNvSpPr>
            <p:nvPr/>
          </p:nvSpPr>
          <p:spPr bwMode="auto">
            <a:xfrm>
              <a:off x="2173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4"/>
            <p:cNvSpPr>
              <a:spLocks noChangeArrowheads="1"/>
            </p:cNvSpPr>
            <p:nvPr/>
          </p:nvSpPr>
          <p:spPr bwMode="auto">
            <a:xfrm>
              <a:off x="2607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87"/>
            <p:cNvSpPr>
              <a:spLocks noChangeArrowheads="1"/>
            </p:cNvSpPr>
            <p:nvPr/>
          </p:nvSpPr>
          <p:spPr bwMode="auto">
            <a:xfrm>
              <a:off x="304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0"/>
            <p:cNvSpPr>
              <a:spLocks noChangeArrowheads="1"/>
            </p:cNvSpPr>
            <p:nvPr/>
          </p:nvSpPr>
          <p:spPr bwMode="auto">
            <a:xfrm>
              <a:off x="3476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3"/>
            <p:cNvSpPr>
              <a:spLocks noChangeArrowheads="1"/>
            </p:cNvSpPr>
            <p:nvPr/>
          </p:nvSpPr>
          <p:spPr bwMode="auto">
            <a:xfrm>
              <a:off x="3910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4344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4778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2"/>
            <p:cNvSpPr>
              <a:spLocks noChangeArrowheads="1"/>
            </p:cNvSpPr>
            <p:nvPr/>
          </p:nvSpPr>
          <p:spPr bwMode="auto">
            <a:xfrm>
              <a:off x="521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5"/>
            <p:cNvSpPr>
              <a:spLocks noChangeArrowheads="1"/>
            </p:cNvSpPr>
            <p:nvPr/>
          </p:nvSpPr>
          <p:spPr bwMode="auto">
            <a:xfrm>
              <a:off x="912" y="204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06"/>
            <p:cNvSpPr>
              <a:spLocks noChangeArrowheads="1"/>
            </p:cNvSpPr>
            <p:nvPr/>
          </p:nvSpPr>
          <p:spPr bwMode="auto">
            <a:xfrm>
              <a:off x="1305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0"/>
            <p:cNvSpPr>
              <a:spLocks noChangeArrowheads="1"/>
            </p:cNvSpPr>
            <p:nvPr/>
          </p:nvSpPr>
          <p:spPr bwMode="auto">
            <a:xfrm>
              <a:off x="1739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3"/>
            <p:cNvSpPr>
              <a:spLocks noChangeArrowheads="1"/>
            </p:cNvSpPr>
            <p:nvPr/>
          </p:nvSpPr>
          <p:spPr bwMode="auto">
            <a:xfrm>
              <a:off x="2173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6"/>
            <p:cNvSpPr>
              <a:spLocks noChangeArrowheads="1"/>
            </p:cNvSpPr>
            <p:nvPr/>
          </p:nvSpPr>
          <p:spPr bwMode="auto">
            <a:xfrm>
              <a:off x="2607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19"/>
            <p:cNvSpPr>
              <a:spLocks noChangeArrowheads="1"/>
            </p:cNvSpPr>
            <p:nvPr/>
          </p:nvSpPr>
          <p:spPr bwMode="auto">
            <a:xfrm>
              <a:off x="304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2"/>
            <p:cNvSpPr>
              <a:spLocks noChangeArrowheads="1"/>
            </p:cNvSpPr>
            <p:nvPr/>
          </p:nvSpPr>
          <p:spPr bwMode="auto">
            <a:xfrm>
              <a:off x="3476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5"/>
            <p:cNvSpPr>
              <a:spLocks noChangeArrowheads="1"/>
            </p:cNvSpPr>
            <p:nvPr/>
          </p:nvSpPr>
          <p:spPr bwMode="auto">
            <a:xfrm>
              <a:off x="3910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28"/>
            <p:cNvSpPr>
              <a:spLocks noChangeArrowheads="1"/>
            </p:cNvSpPr>
            <p:nvPr/>
          </p:nvSpPr>
          <p:spPr bwMode="auto">
            <a:xfrm>
              <a:off x="4344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1"/>
            <p:cNvSpPr>
              <a:spLocks noChangeArrowheads="1"/>
            </p:cNvSpPr>
            <p:nvPr/>
          </p:nvSpPr>
          <p:spPr bwMode="auto">
            <a:xfrm>
              <a:off x="4778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4"/>
            <p:cNvSpPr>
              <a:spLocks noChangeArrowheads="1"/>
            </p:cNvSpPr>
            <p:nvPr/>
          </p:nvSpPr>
          <p:spPr bwMode="auto">
            <a:xfrm>
              <a:off x="521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7"/>
            <p:cNvSpPr>
              <a:spLocks noChangeArrowheads="1"/>
            </p:cNvSpPr>
            <p:nvPr/>
          </p:nvSpPr>
          <p:spPr bwMode="auto">
            <a:xfrm>
              <a:off x="91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38"/>
            <p:cNvSpPr>
              <a:spLocks noChangeArrowheads="1"/>
            </p:cNvSpPr>
            <p:nvPr/>
          </p:nvSpPr>
          <p:spPr bwMode="auto">
            <a:xfrm>
              <a:off x="1305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1"/>
            <p:cNvSpPr>
              <a:spLocks noChangeArrowheads="1"/>
            </p:cNvSpPr>
            <p:nvPr/>
          </p:nvSpPr>
          <p:spPr bwMode="auto">
            <a:xfrm>
              <a:off x="1739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4"/>
            <p:cNvSpPr>
              <a:spLocks noChangeArrowheads="1"/>
            </p:cNvSpPr>
            <p:nvPr/>
          </p:nvSpPr>
          <p:spPr bwMode="auto">
            <a:xfrm>
              <a:off x="2173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47"/>
            <p:cNvSpPr>
              <a:spLocks noChangeArrowheads="1"/>
            </p:cNvSpPr>
            <p:nvPr/>
          </p:nvSpPr>
          <p:spPr bwMode="auto">
            <a:xfrm>
              <a:off x="2607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0"/>
            <p:cNvSpPr>
              <a:spLocks noChangeArrowheads="1"/>
            </p:cNvSpPr>
            <p:nvPr/>
          </p:nvSpPr>
          <p:spPr bwMode="auto">
            <a:xfrm>
              <a:off x="304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3"/>
            <p:cNvSpPr>
              <a:spLocks noChangeArrowheads="1"/>
            </p:cNvSpPr>
            <p:nvPr/>
          </p:nvSpPr>
          <p:spPr bwMode="auto">
            <a:xfrm>
              <a:off x="3476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6"/>
            <p:cNvSpPr>
              <a:spLocks noChangeArrowheads="1"/>
            </p:cNvSpPr>
            <p:nvPr/>
          </p:nvSpPr>
          <p:spPr bwMode="auto">
            <a:xfrm>
              <a:off x="3910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59"/>
            <p:cNvSpPr>
              <a:spLocks noChangeArrowheads="1"/>
            </p:cNvSpPr>
            <p:nvPr/>
          </p:nvSpPr>
          <p:spPr bwMode="auto">
            <a:xfrm>
              <a:off x="4344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2"/>
            <p:cNvSpPr>
              <a:spLocks noChangeArrowheads="1"/>
            </p:cNvSpPr>
            <p:nvPr/>
          </p:nvSpPr>
          <p:spPr bwMode="auto">
            <a:xfrm>
              <a:off x="4778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5"/>
            <p:cNvSpPr>
              <a:spLocks noChangeArrowheads="1"/>
            </p:cNvSpPr>
            <p:nvPr/>
          </p:nvSpPr>
          <p:spPr bwMode="auto">
            <a:xfrm>
              <a:off x="521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8"/>
            <p:cNvSpPr>
              <a:spLocks noChangeArrowheads="1"/>
            </p:cNvSpPr>
            <p:nvPr/>
          </p:nvSpPr>
          <p:spPr bwMode="auto">
            <a:xfrm>
              <a:off x="912" y="228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69"/>
            <p:cNvSpPr>
              <a:spLocks noChangeArrowheads="1"/>
            </p:cNvSpPr>
            <p:nvPr/>
          </p:nvSpPr>
          <p:spPr bwMode="auto">
            <a:xfrm>
              <a:off x="1305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2"/>
            <p:cNvSpPr>
              <a:spLocks noChangeArrowheads="1"/>
            </p:cNvSpPr>
            <p:nvPr/>
          </p:nvSpPr>
          <p:spPr bwMode="auto">
            <a:xfrm>
              <a:off x="1739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5"/>
            <p:cNvSpPr>
              <a:spLocks noChangeArrowheads="1"/>
            </p:cNvSpPr>
            <p:nvPr/>
          </p:nvSpPr>
          <p:spPr bwMode="auto">
            <a:xfrm>
              <a:off x="2173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78"/>
            <p:cNvSpPr>
              <a:spLocks noChangeArrowheads="1"/>
            </p:cNvSpPr>
            <p:nvPr/>
          </p:nvSpPr>
          <p:spPr bwMode="auto">
            <a:xfrm>
              <a:off x="2607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1"/>
            <p:cNvSpPr>
              <a:spLocks noChangeArrowheads="1"/>
            </p:cNvSpPr>
            <p:nvPr/>
          </p:nvSpPr>
          <p:spPr bwMode="auto">
            <a:xfrm>
              <a:off x="304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4"/>
            <p:cNvSpPr>
              <a:spLocks noChangeArrowheads="1"/>
            </p:cNvSpPr>
            <p:nvPr/>
          </p:nvSpPr>
          <p:spPr bwMode="auto">
            <a:xfrm>
              <a:off x="3476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3910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4344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3"/>
            <p:cNvSpPr>
              <a:spLocks noChangeArrowheads="1"/>
            </p:cNvSpPr>
            <p:nvPr/>
          </p:nvSpPr>
          <p:spPr bwMode="auto">
            <a:xfrm>
              <a:off x="4778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6"/>
            <p:cNvSpPr>
              <a:spLocks noChangeArrowheads="1"/>
            </p:cNvSpPr>
            <p:nvPr/>
          </p:nvSpPr>
          <p:spPr bwMode="auto">
            <a:xfrm>
              <a:off x="521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299"/>
            <p:cNvSpPr>
              <a:spLocks noChangeArrowheads="1"/>
            </p:cNvSpPr>
            <p:nvPr/>
          </p:nvSpPr>
          <p:spPr bwMode="auto">
            <a:xfrm>
              <a:off x="888" y="2403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0"/>
            <p:cNvSpPr>
              <a:spLocks noChangeArrowheads="1"/>
            </p:cNvSpPr>
            <p:nvPr/>
          </p:nvSpPr>
          <p:spPr bwMode="auto">
            <a:xfrm>
              <a:off x="1305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3"/>
            <p:cNvSpPr>
              <a:spLocks noChangeArrowheads="1"/>
            </p:cNvSpPr>
            <p:nvPr/>
          </p:nvSpPr>
          <p:spPr bwMode="auto">
            <a:xfrm>
              <a:off x="1739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6"/>
            <p:cNvSpPr>
              <a:spLocks noChangeArrowheads="1"/>
            </p:cNvSpPr>
            <p:nvPr/>
          </p:nvSpPr>
          <p:spPr bwMode="auto">
            <a:xfrm>
              <a:off x="2173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09"/>
            <p:cNvSpPr>
              <a:spLocks noChangeArrowheads="1"/>
            </p:cNvSpPr>
            <p:nvPr/>
          </p:nvSpPr>
          <p:spPr bwMode="auto">
            <a:xfrm>
              <a:off x="2607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2"/>
            <p:cNvSpPr>
              <a:spLocks noChangeArrowheads="1"/>
            </p:cNvSpPr>
            <p:nvPr/>
          </p:nvSpPr>
          <p:spPr bwMode="auto">
            <a:xfrm>
              <a:off x="304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5"/>
            <p:cNvSpPr>
              <a:spLocks noChangeArrowheads="1"/>
            </p:cNvSpPr>
            <p:nvPr/>
          </p:nvSpPr>
          <p:spPr bwMode="auto">
            <a:xfrm>
              <a:off x="3476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18"/>
            <p:cNvSpPr>
              <a:spLocks noChangeArrowheads="1"/>
            </p:cNvSpPr>
            <p:nvPr/>
          </p:nvSpPr>
          <p:spPr bwMode="auto">
            <a:xfrm>
              <a:off x="3910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1"/>
            <p:cNvSpPr>
              <a:spLocks noChangeArrowheads="1"/>
            </p:cNvSpPr>
            <p:nvPr/>
          </p:nvSpPr>
          <p:spPr bwMode="auto">
            <a:xfrm>
              <a:off x="4344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4778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/>
          </p:nvSpPr>
          <p:spPr bwMode="auto">
            <a:xfrm>
              <a:off x="521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0"/>
            <p:cNvSpPr>
              <a:spLocks noChangeArrowheads="1"/>
            </p:cNvSpPr>
            <p:nvPr/>
          </p:nvSpPr>
          <p:spPr bwMode="auto">
            <a:xfrm>
              <a:off x="888" y="256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1"/>
            <p:cNvSpPr>
              <a:spLocks noChangeArrowheads="1"/>
            </p:cNvSpPr>
            <p:nvPr/>
          </p:nvSpPr>
          <p:spPr bwMode="auto">
            <a:xfrm>
              <a:off x="1305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4"/>
            <p:cNvSpPr>
              <a:spLocks noChangeArrowheads="1"/>
            </p:cNvSpPr>
            <p:nvPr/>
          </p:nvSpPr>
          <p:spPr bwMode="auto">
            <a:xfrm>
              <a:off x="1739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37"/>
            <p:cNvSpPr>
              <a:spLocks noChangeArrowheads="1"/>
            </p:cNvSpPr>
            <p:nvPr/>
          </p:nvSpPr>
          <p:spPr bwMode="auto">
            <a:xfrm>
              <a:off x="2173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0"/>
            <p:cNvSpPr>
              <a:spLocks noChangeArrowheads="1"/>
            </p:cNvSpPr>
            <p:nvPr/>
          </p:nvSpPr>
          <p:spPr bwMode="auto">
            <a:xfrm>
              <a:off x="2607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3"/>
            <p:cNvSpPr>
              <a:spLocks noChangeArrowheads="1"/>
            </p:cNvSpPr>
            <p:nvPr/>
          </p:nvSpPr>
          <p:spPr bwMode="auto">
            <a:xfrm>
              <a:off x="304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6"/>
            <p:cNvSpPr>
              <a:spLocks noChangeArrowheads="1"/>
            </p:cNvSpPr>
            <p:nvPr/>
          </p:nvSpPr>
          <p:spPr bwMode="auto">
            <a:xfrm>
              <a:off x="3476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49"/>
            <p:cNvSpPr>
              <a:spLocks noChangeArrowheads="1"/>
            </p:cNvSpPr>
            <p:nvPr/>
          </p:nvSpPr>
          <p:spPr bwMode="auto">
            <a:xfrm>
              <a:off x="3910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2"/>
            <p:cNvSpPr>
              <a:spLocks noChangeArrowheads="1"/>
            </p:cNvSpPr>
            <p:nvPr/>
          </p:nvSpPr>
          <p:spPr bwMode="auto">
            <a:xfrm>
              <a:off x="4344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5"/>
            <p:cNvSpPr>
              <a:spLocks noChangeArrowheads="1"/>
            </p:cNvSpPr>
            <p:nvPr/>
          </p:nvSpPr>
          <p:spPr bwMode="auto">
            <a:xfrm>
              <a:off x="4778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58"/>
            <p:cNvSpPr>
              <a:spLocks noChangeArrowheads="1"/>
            </p:cNvSpPr>
            <p:nvPr/>
          </p:nvSpPr>
          <p:spPr bwMode="auto">
            <a:xfrm>
              <a:off x="521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1"/>
            <p:cNvSpPr>
              <a:spLocks noChangeArrowheads="1"/>
            </p:cNvSpPr>
            <p:nvPr/>
          </p:nvSpPr>
          <p:spPr bwMode="auto">
            <a:xfrm>
              <a:off x="888" y="268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2"/>
            <p:cNvSpPr>
              <a:spLocks noChangeArrowheads="1"/>
            </p:cNvSpPr>
            <p:nvPr/>
          </p:nvSpPr>
          <p:spPr bwMode="auto">
            <a:xfrm>
              <a:off x="1305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5"/>
            <p:cNvSpPr>
              <a:spLocks noChangeArrowheads="1"/>
            </p:cNvSpPr>
            <p:nvPr/>
          </p:nvSpPr>
          <p:spPr bwMode="auto">
            <a:xfrm>
              <a:off x="1739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68"/>
            <p:cNvSpPr>
              <a:spLocks noChangeArrowheads="1"/>
            </p:cNvSpPr>
            <p:nvPr/>
          </p:nvSpPr>
          <p:spPr bwMode="auto">
            <a:xfrm>
              <a:off x="2173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1"/>
            <p:cNvSpPr>
              <a:spLocks noChangeArrowheads="1"/>
            </p:cNvSpPr>
            <p:nvPr/>
          </p:nvSpPr>
          <p:spPr bwMode="auto">
            <a:xfrm>
              <a:off x="2607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4"/>
            <p:cNvSpPr>
              <a:spLocks noChangeArrowheads="1"/>
            </p:cNvSpPr>
            <p:nvPr/>
          </p:nvSpPr>
          <p:spPr bwMode="auto">
            <a:xfrm>
              <a:off x="304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77"/>
            <p:cNvSpPr>
              <a:spLocks noChangeArrowheads="1"/>
            </p:cNvSpPr>
            <p:nvPr/>
          </p:nvSpPr>
          <p:spPr bwMode="auto">
            <a:xfrm>
              <a:off x="3476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0"/>
            <p:cNvSpPr>
              <a:spLocks noChangeArrowheads="1"/>
            </p:cNvSpPr>
            <p:nvPr/>
          </p:nvSpPr>
          <p:spPr bwMode="auto">
            <a:xfrm>
              <a:off x="3910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3"/>
            <p:cNvSpPr>
              <a:spLocks noChangeArrowheads="1"/>
            </p:cNvSpPr>
            <p:nvPr/>
          </p:nvSpPr>
          <p:spPr bwMode="auto">
            <a:xfrm>
              <a:off x="4344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6"/>
            <p:cNvSpPr>
              <a:spLocks noChangeArrowheads="1"/>
            </p:cNvSpPr>
            <p:nvPr/>
          </p:nvSpPr>
          <p:spPr bwMode="auto">
            <a:xfrm>
              <a:off x="4778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89"/>
            <p:cNvSpPr>
              <a:spLocks noChangeArrowheads="1"/>
            </p:cNvSpPr>
            <p:nvPr/>
          </p:nvSpPr>
          <p:spPr bwMode="auto">
            <a:xfrm>
              <a:off x="521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2"/>
            <p:cNvSpPr>
              <a:spLocks noChangeArrowheads="1"/>
            </p:cNvSpPr>
            <p:nvPr/>
          </p:nvSpPr>
          <p:spPr bwMode="auto">
            <a:xfrm>
              <a:off x="888" y="280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3"/>
            <p:cNvSpPr>
              <a:spLocks noChangeArrowheads="1"/>
            </p:cNvSpPr>
            <p:nvPr/>
          </p:nvSpPr>
          <p:spPr bwMode="auto">
            <a:xfrm>
              <a:off x="1305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6"/>
            <p:cNvSpPr>
              <a:spLocks noChangeArrowheads="1"/>
            </p:cNvSpPr>
            <p:nvPr/>
          </p:nvSpPr>
          <p:spPr bwMode="auto">
            <a:xfrm>
              <a:off x="1739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399"/>
            <p:cNvSpPr>
              <a:spLocks noChangeArrowheads="1"/>
            </p:cNvSpPr>
            <p:nvPr/>
          </p:nvSpPr>
          <p:spPr bwMode="auto">
            <a:xfrm>
              <a:off x="2173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2"/>
            <p:cNvSpPr>
              <a:spLocks noChangeArrowheads="1"/>
            </p:cNvSpPr>
            <p:nvPr/>
          </p:nvSpPr>
          <p:spPr bwMode="auto">
            <a:xfrm>
              <a:off x="2607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5"/>
            <p:cNvSpPr>
              <a:spLocks noChangeArrowheads="1"/>
            </p:cNvSpPr>
            <p:nvPr/>
          </p:nvSpPr>
          <p:spPr bwMode="auto">
            <a:xfrm>
              <a:off x="304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08"/>
            <p:cNvSpPr>
              <a:spLocks noChangeArrowheads="1"/>
            </p:cNvSpPr>
            <p:nvPr/>
          </p:nvSpPr>
          <p:spPr bwMode="auto">
            <a:xfrm>
              <a:off x="3476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2"/>
            <p:cNvSpPr>
              <a:spLocks noChangeArrowheads="1"/>
            </p:cNvSpPr>
            <p:nvPr/>
          </p:nvSpPr>
          <p:spPr bwMode="auto">
            <a:xfrm>
              <a:off x="3910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5"/>
            <p:cNvSpPr>
              <a:spLocks noChangeArrowheads="1"/>
            </p:cNvSpPr>
            <p:nvPr/>
          </p:nvSpPr>
          <p:spPr bwMode="auto">
            <a:xfrm>
              <a:off x="4344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18"/>
            <p:cNvSpPr>
              <a:spLocks noChangeArrowheads="1"/>
            </p:cNvSpPr>
            <p:nvPr/>
          </p:nvSpPr>
          <p:spPr bwMode="auto">
            <a:xfrm>
              <a:off x="4778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1"/>
            <p:cNvSpPr>
              <a:spLocks noChangeArrowheads="1"/>
            </p:cNvSpPr>
            <p:nvPr/>
          </p:nvSpPr>
          <p:spPr bwMode="auto">
            <a:xfrm>
              <a:off x="521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4"/>
            <p:cNvSpPr>
              <a:spLocks noChangeArrowheads="1"/>
            </p:cNvSpPr>
            <p:nvPr/>
          </p:nvSpPr>
          <p:spPr bwMode="auto">
            <a:xfrm>
              <a:off x="888" y="292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5"/>
            <p:cNvSpPr>
              <a:spLocks noChangeArrowheads="1"/>
            </p:cNvSpPr>
            <p:nvPr/>
          </p:nvSpPr>
          <p:spPr bwMode="auto">
            <a:xfrm>
              <a:off x="1305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28"/>
            <p:cNvSpPr>
              <a:spLocks noChangeArrowheads="1"/>
            </p:cNvSpPr>
            <p:nvPr/>
          </p:nvSpPr>
          <p:spPr bwMode="auto">
            <a:xfrm>
              <a:off x="1739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1"/>
            <p:cNvSpPr>
              <a:spLocks noChangeArrowheads="1"/>
            </p:cNvSpPr>
            <p:nvPr/>
          </p:nvSpPr>
          <p:spPr bwMode="auto">
            <a:xfrm>
              <a:off x="2173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4"/>
            <p:cNvSpPr>
              <a:spLocks noChangeArrowheads="1"/>
            </p:cNvSpPr>
            <p:nvPr/>
          </p:nvSpPr>
          <p:spPr bwMode="auto">
            <a:xfrm>
              <a:off x="2607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37"/>
            <p:cNvSpPr>
              <a:spLocks noChangeArrowheads="1"/>
            </p:cNvSpPr>
            <p:nvPr/>
          </p:nvSpPr>
          <p:spPr bwMode="auto">
            <a:xfrm>
              <a:off x="304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0"/>
            <p:cNvSpPr>
              <a:spLocks noChangeArrowheads="1"/>
            </p:cNvSpPr>
            <p:nvPr/>
          </p:nvSpPr>
          <p:spPr bwMode="auto">
            <a:xfrm>
              <a:off x="3476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3"/>
            <p:cNvSpPr>
              <a:spLocks noChangeArrowheads="1"/>
            </p:cNvSpPr>
            <p:nvPr/>
          </p:nvSpPr>
          <p:spPr bwMode="auto">
            <a:xfrm>
              <a:off x="3910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6"/>
            <p:cNvSpPr>
              <a:spLocks noChangeArrowheads="1"/>
            </p:cNvSpPr>
            <p:nvPr/>
          </p:nvSpPr>
          <p:spPr bwMode="auto">
            <a:xfrm>
              <a:off x="4344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49"/>
            <p:cNvSpPr>
              <a:spLocks noChangeArrowheads="1"/>
            </p:cNvSpPr>
            <p:nvPr/>
          </p:nvSpPr>
          <p:spPr bwMode="auto">
            <a:xfrm>
              <a:off x="4778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2"/>
            <p:cNvSpPr>
              <a:spLocks noChangeArrowheads="1"/>
            </p:cNvSpPr>
            <p:nvPr/>
          </p:nvSpPr>
          <p:spPr bwMode="auto">
            <a:xfrm>
              <a:off x="521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5"/>
            <p:cNvSpPr>
              <a:spLocks noChangeArrowheads="1"/>
            </p:cNvSpPr>
            <p:nvPr/>
          </p:nvSpPr>
          <p:spPr bwMode="auto">
            <a:xfrm>
              <a:off x="888" y="303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6"/>
            <p:cNvSpPr>
              <a:spLocks noChangeArrowheads="1"/>
            </p:cNvSpPr>
            <p:nvPr/>
          </p:nvSpPr>
          <p:spPr bwMode="auto">
            <a:xfrm>
              <a:off x="1305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59"/>
            <p:cNvSpPr>
              <a:spLocks noChangeArrowheads="1"/>
            </p:cNvSpPr>
            <p:nvPr/>
          </p:nvSpPr>
          <p:spPr bwMode="auto">
            <a:xfrm>
              <a:off x="1739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2"/>
            <p:cNvSpPr>
              <a:spLocks noChangeArrowheads="1"/>
            </p:cNvSpPr>
            <p:nvPr/>
          </p:nvSpPr>
          <p:spPr bwMode="auto">
            <a:xfrm>
              <a:off x="2173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5"/>
            <p:cNvSpPr>
              <a:spLocks noChangeArrowheads="1"/>
            </p:cNvSpPr>
            <p:nvPr/>
          </p:nvSpPr>
          <p:spPr bwMode="auto">
            <a:xfrm>
              <a:off x="2607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68"/>
            <p:cNvSpPr>
              <a:spLocks noChangeArrowheads="1"/>
            </p:cNvSpPr>
            <p:nvPr/>
          </p:nvSpPr>
          <p:spPr bwMode="auto">
            <a:xfrm>
              <a:off x="304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1"/>
            <p:cNvSpPr>
              <a:spLocks noChangeArrowheads="1"/>
            </p:cNvSpPr>
            <p:nvPr/>
          </p:nvSpPr>
          <p:spPr bwMode="auto">
            <a:xfrm>
              <a:off x="3476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4"/>
            <p:cNvSpPr>
              <a:spLocks noChangeArrowheads="1"/>
            </p:cNvSpPr>
            <p:nvPr/>
          </p:nvSpPr>
          <p:spPr bwMode="auto">
            <a:xfrm>
              <a:off x="3910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77"/>
            <p:cNvSpPr>
              <a:spLocks noChangeArrowheads="1"/>
            </p:cNvSpPr>
            <p:nvPr/>
          </p:nvSpPr>
          <p:spPr bwMode="auto">
            <a:xfrm>
              <a:off x="4344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0"/>
            <p:cNvSpPr>
              <a:spLocks noChangeArrowheads="1"/>
            </p:cNvSpPr>
            <p:nvPr/>
          </p:nvSpPr>
          <p:spPr bwMode="auto">
            <a:xfrm>
              <a:off x="4778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3"/>
            <p:cNvSpPr>
              <a:spLocks noChangeArrowheads="1"/>
            </p:cNvSpPr>
            <p:nvPr/>
          </p:nvSpPr>
          <p:spPr bwMode="auto">
            <a:xfrm>
              <a:off x="521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6"/>
            <p:cNvSpPr>
              <a:spLocks noChangeArrowheads="1"/>
            </p:cNvSpPr>
            <p:nvPr/>
          </p:nvSpPr>
          <p:spPr bwMode="auto">
            <a:xfrm>
              <a:off x="888" y="315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87"/>
            <p:cNvSpPr>
              <a:spLocks noChangeArrowheads="1"/>
            </p:cNvSpPr>
            <p:nvPr/>
          </p:nvSpPr>
          <p:spPr bwMode="auto">
            <a:xfrm>
              <a:off x="1305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0"/>
            <p:cNvSpPr>
              <a:spLocks noChangeArrowheads="1"/>
            </p:cNvSpPr>
            <p:nvPr/>
          </p:nvSpPr>
          <p:spPr bwMode="auto">
            <a:xfrm>
              <a:off x="1739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3"/>
            <p:cNvSpPr>
              <a:spLocks noChangeArrowheads="1"/>
            </p:cNvSpPr>
            <p:nvPr/>
          </p:nvSpPr>
          <p:spPr bwMode="auto">
            <a:xfrm>
              <a:off x="2173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6"/>
            <p:cNvSpPr>
              <a:spLocks noChangeArrowheads="1"/>
            </p:cNvSpPr>
            <p:nvPr/>
          </p:nvSpPr>
          <p:spPr bwMode="auto">
            <a:xfrm>
              <a:off x="2607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499"/>
            <p:cNvSpPr>
              <a:spLocks noChangeArrowheads="1"/>
            </p:cNvSpPr>
            <p:nvPr/>
          </p:nvSpPr>
          <p:spPr bwMode="auto">
            <a:xfrm>
              <a:off x="304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2"/>
            <p:cNvSpPr>
              <a:spLocks noChangeArrowheads="1"/>
            </p:cNvSpPr>
            <p:nvPr/>
          </p:nvSpPr>
          <p:spPr bwMode="auto">
            <a:xfrm>
              <a:off x="3476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5"/>
            <p:cNvSpPr>
              <a:spLocks noChangeArrowheads="1"/>
            </p:cNvSpPr>
            <p:nvPr/>
          </p:nvSpPr>
          <p:spPr bwMode="auto">
            <a:xfrm>
              <a:off x="3910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08"/>
            <p:cNvSpPr>
              <a:spLocks noChangeArrowheads="1"/>
            </p:cNvSpPr>
            <p:nvPr/>
          </p:nvSpPr>
          <p:spPr bwMode="auto">
            <a:xfrm>
              <a:off x="4344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1"/>
            <p:cNvSpPr>
              <a:spLocks noChangeArrowheads="1"/>
            </p:cNvSpPr>
            <p:nvPr/>
          </p:nvSpPr>
          <p:spPr bwMode="auto">
            <a:xfrm>
              <a:off x="4778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4"/>
            <p:cNvSpPr>
              <a:spLocks noChangeArrowheads="1"/>
            </p:cNvSpPr>
            <p:nvPr/>
          </p:nvSpPr>
          <p:spPr bwMode="auto">
            <a:xfrm>
              <a:off x="521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7"/>
            <p:cNvSpPr>
              <a:spLocks noChangeArrowheads="1"/>
            </p:cNvSpPr>
            <p:nvPr/>
          </p:nvSpPr>
          <p:spPr bwMode="auto">
            <a:xfrm>
              <a:off x="888" y="33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18"/>
            <p:cNvSpPr>
              <a:spLocks noChangeArrowheads="1"/>
            </p:cNvSpPr>
            <p:nvPr/>
          </p:nvSpPr>
          <p:spPr bwMode="auto">
            <a:xfrm>
              <a:off x="1305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1"/>
            <p:cNvSpPr>
              <a:spLocks noChangeArrowheads="1"/>
            </p:cNvSpPr>
            <p:nvPr/>
          </p:nvSpPr>
          <p:spPr bwMode="auto">
            <a:xfrm>
              <a:off x="1739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4"/>
            <p:cNvSpPr>
              <a:spLocks noChangeArrowheads="1"/>
            </p:cNvSpPr>
            <p:nvPr/>
          </p:nvSpPr>
          <p:spPr bwMode="auto">
            <a:xfrm>
              <a:off x="2173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27"/>
            <p:cNvSpPr>
              <a:spLocks noChangeArrowheads="1"/>
            </p:cNvSpPr>
            <p:nvPr/>
          </p:nvSpPr>
          <p:spPr bwMode="auto">
            <a:xfrm>
              <a:off x="2607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0"/>
            <p:cNvSpPr>
              <a:spLocks noChangeArrowheads="1"/>
            </p:cNvSpPr>
            <p:nvPr/>
          </p:nvSpPr>
          <p:spPr bwMode="auto">
            <a:xfrm>
              <a:off x="304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3"/>
            <p:cNvSpPr>
              <a:spLocks noChangeArrowheads="1"/>
            </p:cNvSpPr>
            <p:nvPr/>
          </p:nvSpPr>
          <p:spPr bwMode="auto">
            <a:xfrm>
              <a:off x="3476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6"/>
            <p:cNvSpPr>
              <a:spLocks noChangeArrowheads="1"/>
            </p:cNvSpPr>
            <p:nvPr/>
          </p:nvSpPr>
          <p:spPr bwMode="auto">
            <a:xfrm>
              <a:off x="3910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39"/>
            <p:cNvSpPr>
              <a:spLocks noChangeArrowheads="1"/>
            </p:cNvSpPr>
            <p:nvPr/>
          </p:nvSpPr>
          <p:spPr bwMode="auto">
            <a:xfrm>
              <a:off x="4344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2"/>
            <p:cNvSpPr>
              <a:spLocks noChangeArrowheads="1"/>
            </p:cNvSpPr>
            <p:nvPr/>
          </p:nvSpPr>
          <p:spPr bwMode="auto">
            <a:xfrm>
              <a:off x="4778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5"/>
            <p:cNvSpPr>
              <a:spLocks noChangeArrowheads="1"/>
            </p:cNvSpPr>
            <p:nvPr/>
          </p:nvSpPr>
          <p:spPr bwMode="auto">
            <a:xfrm>
              <a:off x="521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8"/>
            <p:cNvSpPr>
              <a:spLocks noChangeArrowheads="1"/>
            </p:cNvSpPr>
            <p:nvPr/>
          </p:nvSpPr>
          <p:spPr bwMode="auto">
            <a:xfrm>
              <a:off x="888" y="34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49"/>
            <p:cNvSpPr>
              <a:spLocks noChangeArrowheads="1"/>
            </p:cNvSpPr>
            <p:nvPr/>
          </p:nvSpPr>
          <p:spPr bwMode="auto">
            <a:xfrm>
              <a:off x="1305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2"/>
            <p:cNvSpPr>
              <a:spLocks noChangeArrowheads="1"/>
            </p:cNvSpPr>
            <p:nvPr/>
          </p:nvSpPr>
          <p:spPr bwMode="auto">
            <a:xfrm>
              <a:off x="1739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5"/>
            <p:cNvSpPr>
              <a:spLocks noChangeArrowheads="1"/>
            </p:cNvSpPr>
            <p:nvPr/>
          </p:nvSpPr>
          <p:spPr bwMode="auto">
            <a:xfrm>
              <a:off x="2173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58"/>
            <p:cNvSpPr>
              <a:spLocks noChangeArrowheads="1"/>
            </p:cNvSpPr>
            <p:nvPr/>
          </p:nvSpPr>
          <p:spPr bwMode="auto">
            <a:xfrm>
              <a:off x="2607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1"/>
            <p:cNvSpPr>
              <a:spLocks noChangeArrowheads="1"/>
            </p:cNvSpPr>
            <p:nvPr/>
          </p:nvSpPr>
          <p:spPr bwMode="auto">
            <a:xfrm>
              <a:off x="304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4"/>
            <p:cNvSpPr>
              <a:spLocks noChangeArrowheads="1"/>
            </p:cNvSpPr>
            <p:nvPr/>
          </p:nvSpPr>
          <p:spPr bwMode="auto">
            <a:xfrm>
              <a:off x="3476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67"/>
            <p:cNvSpPr>
              <a:spLocks noChangeArrowheads="1"/>
            </p:cNvSpPr>
            <p:nvPr/>
          </p:nvSpPr>
          <p:spPr bwMode="auto">
            <a:xfrm>
              <a:off x="3910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0"/>
            <p:cNvSpPr>
              <a:spLocks noChangeArrowheads="1"/>
            </p:cNvSpPr>
            <p:nvPr/>
          </p:nvSpPr>
          <p:spPr bwMode="auto">
            <a:xfrm>
              <a:off x="4344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3"/>
            <p:cNvSpPr>
              <a:spLocks noChangeArrowheads="1"/>
            </p:cNvSpPr>
            <p:nvPr/>
          </p:nvSpPr>
          <p:spPr bwMode="auto">
            <a:xfrm>
              <a:off x="4778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6"/>
            <p:cNvSpPr>
              <a:spLocks noChangeArrowheads="1"/>
            </p:cNvSpPr>
            <p:nvPr/>
          </p:nvSpPr>
          <p:spPr bwMode="auto">
            <a:xfrm>
              <a:off x="521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79"/>
            <p:cNvSpPr>
              <a:spLocks noChangeArrowheads="1"/>
            </p:cNvSpPr>
            <p:nvPr/>
          </p:nvSpPr>
          <p:spPr bwMode="auto">
            <a:xfrm>
              <a:off x="888" y="35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0"/>
            <p:cNvSpPr>
              <a:spLocks noChangeArrowheads="1"/>
            </p:cNvSpPr>
            <p:nvPr/>
          </p:nvSpPr>
          <p:spPr bwMode="auto">
            <a:xfrm>
              <a:off x="1305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3"/>
            <p:cNvSpPr>
              <a:spLocks noChangeArrowheads="1"/>
            </p:cNvSpPr>
            <p:nvPr/>
          </p:nvSpPr>
          <p:spPr bwMode="auto">
            <a:xfrm>
              <a:off x="1739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6"/>
            <p:cNvSpPr>
              <a:spLocks noChangeArrowheads="1"/>
            </p:cNvSpPr>
            <p:nvPr/>
          </p:nvSpPr>
          <p:spPr bwMode="auto">
            <a:xfrm>
              <a:off x="2173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89"/>
            <p:cNvSpPr>
              <a:spLocks noChangeArrowheads="1"/>
            </p:cNvSpPr>
            <p:nvPr/>
          </p:nvSpPr>
          <p:spPr bwMode="auto">
            <a:xfrm>
              <a:off x="2607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2"/>
            <p:cNvSpPr>
              <a:spLocks noChangeArrowheads="1"/>
            </p:cNvSpPr>
            <p:nvPr/>
          </p:nvSpPr>
          <p:spPr bwMode="auto">
            <a:xfrm>
              <a:off x="304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5"/>
            <p:cNvSpPr>
              <a:spLocks noChangeArrowheads="1"/>
            </p:cNvSpPr>
            <p:nvPr/>
          </p:nvSpPr>
          <p:spPr bwMode="auto">
            <a:xfrm>
              <a:off x="3476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598"/>
            <p:cNvSpPr>
              <a:spLocks noChangeArrowheads="1"/>
            </p:cNvSpPr>
            <p:nvPr/>
          </p:nvSpPr>
          <p:spPr bwMode="auto">
            <a:xfrm>
              <a:off x="3910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1"/>
            <p:cNvSpPr>
              <a:spLocks noChangeArrowheads="1"/>
            </p:cNvSpPr>
            <p:nvPr/>
          </p:nvSpPr>
          <p:spPr bwMode="auto">
            <a:xfrm>
              <a:off x="4344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4"/>
            <p:cNvSpPr>
              <a:spLocks noChangeArrowheads="1"/>
            </p:cNvSpPr>
            <p:nvPr/>
          </p:nvSpPr>
          <p:spPr bwMode="auto">
            <a:xfrm>
              <a:off x="4778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07"/>
            <p:cNvSpPr>
              <a:spLocks noChangeArrowheads="1"/>
            </p:cNvSpPr>
            <p:nvPr/>
          </p:nvSpPr>
          <p:spPr bwMode="auto">
            <a:xfrm>
              <a:off x="521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1"/>
            <p:cNvSpPr>
              <a:spLocks noChangeArrowheads="1"/>
            </p:cNvSpPr>
            <p:nvPr/>
          </p:nvSpPr>
          <p:spPr bwMode="auto">
            <a:xfrm>
              <a:off x="888" y="36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2"/>
            <p:cNvSpPr>
              <a:spLocks noChangeArrowheads="1"/>
            </p:cNvSpPr>
            <p:nvPr/>
          </p:nvSpPr>
          <p:spPr bwMode="auto">
            <a:xfrm>
              <a:off x="1305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5"/>
            <p:cNvSpPr>
              <a:spLocks noChangeArrowheads="1"/>
            </p:cNvSpPr>
            <p:nvPr/>
          </p:nvSpPr>
          <p:spPr bwMode="auto">
            <a:xfrm>
              <a:off x="1739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18"/>
            <p:cNvSpPr>
              <a:spLocks noChangeArrowheads="1"/>
            </p:cNvSpPr>
            <p:nvPr/>
          </p:nvSpPr>
          <p:spPr bwMode="auto">
            <a:xfrm>
              <a:off x="2173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1"/>
            <p:cNvSpPr>
              <a:spLocks noChangeArrowheads="1"/>
            </p:cNvSpPr>
            <p:nvPr/>
          </p:nvSpPr>
          <p:spPr bwMode="auto">
            <a:xfrm>
              <a:off x="2607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4"/>
            <p:cNvSpPr>
              <a:spLocks noChangeArrowheads="1"/>
            </p:cNvSpPr>
            <p:nvPr/>
          </p:nvSpPr>
          <p:spPr bwMode="auto">
            <a:xfrm>
              <a:off x="304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27"/>
            <p:cNvSpPr>
              <a:spLocks noChangeArrowheads="1"/>
            </p:cNvSpPr>
            <p:nvPr/>
          </p:nvSpPr>
          <p:spPr bwMode="auto">
            <a:xfrm>
              <a:off x="3476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0"/>
            <p:cNvSpPr>
              <a:spLocks noChangeArrowheads="1"/>
            </p:cNvSpPr>
            <p:nvPr/>
          </p:nvSpPr>
          <p:spPr bwMode="auto">
            <a:xfrm>
              <a:off x="3910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3"/>
            <p:cNvSpPr>
              <a:spLocks noChangeArrowheads="1"/>
            </p:cNvSpPr>
            <p:nvPr/>
          </p:nvSpPr>
          <p:spPr bwMode="auto">
            <a:xfrm>
              <a:off x="4344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6"/>
            <p:cNvSpPr>
              <a:spLocks noChangeArrowheads="1"/>
            </p:cNvSpPr>
            <p:nvPr/>
          </p:nvSpPr>
          <p:spPr bwMode="auto">
            <a:xfrm>
              <a:off x="4778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39"/>
            <p:cNvSpPr>
              <a:spLocks noChangeArrowheads="1"/>
            </p:cNvSpPr>
            <p:nvPr/>
          </p:nvSpPr>
          <p:spPr bwMode="auto">
            <a:xfrm>
              <a:off x="521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2"/>
            <p:cNvSpPr>
              <a:spLocks noChangeArrowheads="1"/>
            </p:cNvSpPr>
            <p:nvPr/>
          </p:nvSpPr>
          <p:spPr bwMode="auto">
            <a:xfrm>
              <a:off x="888" y="378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3"/>
            <p:cNvSpPr>
              <a:spLocks noChangeArrowheads="1"/>
            </p:cNvSpPr>
            <p:nvPr/>
          </p:nvSpPr>
          <p:spPr bwMode="auto">
            <a:xfrm>
              <a:off x="1305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6"/>
            <p:cNvSpPr>
              <a:spLocks noChangeArrowheads="1"/>
            </p:cNvSpPr>
            <p:nvPr/>
          </p:nvSpPr>
          <p:spPr bwMode="auto">
            <a:xfrm>
              <a:off x="1739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49"/>
            <p:cNvSpPr>
              <a:spLocks noChangeArrowheads="1"/>
            </p:cNvSpPr>
            <p:nvPr/>
          </p:nvSpPr>
          <p:spPr bwMode="auto">
            <a:xfrm>
              <a:off x="2173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2"/>
            <p:cNvSpPr>
              <a:spLocks noChangeArrowheads="1"/>
            </p:cNvSpPr>
            <p:nvPr/>
          </p:nvSpPr>
          <p:spPr bwMode="auto">
            <a:xfrm>
              <a:off x="2607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5"/>
            <p:cNvSpPr>
              <a:spLocks noChangeArrowheads="1"/>
            </p:cNvSpPr>
            <p:nvPr/>
          </p:nvSpPr>
          <p:spPr bwMode="auto">
            <a:xfrm>
              <a:off x="304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58"/>
            <p:cNvSpPr>
              <a:spLocks noChangeArrowheads="1"/>
            </p:cNvSpPr>
            <p:nvPr/>
          </p:nvSpPr>
          <p:spPr bwMode="auto">
            <a:xfrm>
              <a:off x="3476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1"/>
            <p:cNvSpPr>
              <a:spLocks noChangeArrowheads="1"/>
            </p:cNvSpPr>
            <p:nvPr/>
          </p:nvSpPr>
          <p:spPr bwMode="auto">
            <a:xfrm>
              <a:off x="3910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4"/>
            <p:cNvSpPr>
              <a:spLocks noChangeArrowheads="1"/>
            </p:cNvSpPr>
            <p:nvPr/>
          </p:nvSpPr>
          <p:spPr bwMode="auto">
            <a:xfrm>
              <a:off x="4344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67"/>
            <p:cNvSpPr>
              <a:spLocks noChangeArrowheads="1"/>
            </p:cNvSpPr>
            <p:nvPr/>
          </p:nvSpPr>
          <p:spPr bwMode="auto">
            <a:xfrm>
              <a:off x="4778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0"/>
            <p:cNvSpPr>
              <a:spLocks noChangeArrowheads="1"/>
            </p:cNvSpPr>
            <p:nvPr/>
          </p:nvSpPr>
          <p:spPr bwMode="auto">
            <a:xfrm>
              <a:off x="521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3"/>
            <p:cNvSpPr>
              <a:spLocks noChangeArrowheads="1"/>
            </p:cNvSpPr>
            <p:nvPr/>
          </p:nvSpPr>
          <p:spPr bwMode="auto">
            <a:xfrm>
              <a:off x="888" y="390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4"/>
            <p:cNvSpPr>
              <a:spLocks noChangeArrowheads="1"/>
            </p:cNvSpPr>
            <p:nvPr/>
          </p:nvSpPr>
          <p:spPr bwMode="auto">
            <a:xfrm>
              <a:off x="1305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77"/>
            <p:cNvSpPr>
              <a:spLocks noChangeArrowheads="1"/>
            </p:cNvSpPr>
            <p:nvPr/>
          </p:nvSpPr>
          <p:spPr bwMode="auto">
            <a:xfrm>
              <a:off x="1739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0"/>
            <p:cNvSpPr>
              <a:spLocks noChangeArrowheads="1"/>
            </p:cNvSpPr>
            <p:nvPr/>
          </p:nvSpPr>
          <p:spPr bwMode="auto">
            <a:xfrm>
              <a:off x="2173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3"/>
            <p:cNvSpPr>
              <a:spLocks noChangeArrowheads="1"/>
            </p:cNvSpPr>
            <p:nvPr/>
          </p:nvSpPr>
          <p:spPr bwMode="auto">
            <a:xfrm>
              <a:off x="2607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6"/>
            <p:cNvSpPr>
              <a:spLocks noChangeArrowheads="1"/>
            </p:cNvSpPr>
            <p:nvPr/>
          </p:nvSpPr>
          <p:spPr bwMode="auto">
            <a:xfrm>
              <a:off x="304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89"/>
            <p:cNvSpPr>
              <a:spLocks noChangeArrowheads="1"/>
            </p:cNvSpPr>
            <p:nvPr/>
          </p:nvSpPr>
          <p:spPr bwMode="auto">
            <a:xfrm>
              <a:off x="3476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2"/>
            <p:cNvSpPr>
              <a:spLocks noChangeArrowheads="1"/>
            </p:cNvSpPr>
            <p:nvPr/>
          </p:nvSpPr>
          <p:spPr bwMode="auto">
            <a:xfrm>
              <a:off x="3910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344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698"/>
            <p:cNvSpPr>
              <a:spLocks noChangeArrowheads="1"/>
            </p:cNvSpPr>
            <p:nvPr/>
          </p:nvSpPr>
          <p:spPr bwMode="auto">
            <a:xfrm>
              <a:off x="4778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1"/>
            <p:cNvSpPr>
              <a:spLocks noChangeArrowheads="1"/>
            </p:cNvSpPr>
            <p:nvPr/>
          </p:nvSpPr>
          <p:spPr bwMode="auto">
            <a:xfrm>
              <a:off x="521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Rectangle 704"/>
            <p:cNvSpPr>
              <a:spLocks noChangeArrowheads="1"/>
            </p:cNvSpPr>
            <p:nvPr/>
          </p:nvSpPr>
          <p:spPr bwMode="auto">
            <a:xfrm>
              <a:off x="3013" y="994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6" name="Line 705"/>
            <p:cNvSpPr>
              <a:spLocks noChangeShapeType="1"/>
            </p:cNvSpPr>
            <p:nvPr/>
          </p:nvSpPr>
          <p:spPr bwMode="auto">
            <a:xfrm>
              <a:off x="1130" y="993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Rectangle 706"/>
            <p:cNvSpPr>
              <a:spLocks noChangeArrowheads="1"/>
            </p:cNvSpPr>
            <p:nvPr/>
          </p:nvSpPr>
          <p:spPr bwMode="auto">
            <a:xfrm>
              <a:off x="1130" y="993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8" name="Rectangle 708"/>
            <p:cNvSpPr>
              <a:spLocks noChangeArrowheads="1"/>
            </p:cNvSpPr>
            <p:nvPr/>
          </p:nvSpPr>
          <p:spPr bwMode="auto">
            <a:xfrm>
              <a:off x="735" y="1263"/>
              <a:ext cx="47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3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Vergleich: Kapitalwertmethode / Annuitätsmethode</a:t>
            </a:r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4180646" y="1998285"/>
            <a:ext cx="3712775" cy="197627"/>
            <a:chOff x="2206" y="3490"/>
            <a:chExt cx="3234" cy="308"/>
          </a:xfrm>
        </p:grpSpPr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561844" y="2037742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4570812" y="2568170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7412389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4918838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4555597" y="180704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5275880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5631774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5987667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6343561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700602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7056496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 bwMode="auto">
          <a:xfrm flipV="1">
            <a:off x="4180646" y="1425166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6003093" y="1629491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842907" y="2054493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7" name="Text Box 67"/>
          <p:cNvSpPr txBox="1">
            <a:spLocks noChangeArrowheads="1"/>
          </p:cNvSpPr>
          <p:nvPr/>
        </p:nvSpPr>
        <p:spPr bwMode="auto">
          <a:xfrm>
            <a:off x="4921494" y="180155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5255873" y="1807889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7013385" y="1790438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143882" y="3025898"/>
            <a:ext cx="3967096" cy="1637650"/>
            <a:chOff x="3115164" y="1339305"/>
            <a:chExt cx="3967096" cy="2743115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21572" y="3668446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82" name="Group 95"/>
          <p:cNvGrpSpPr>
            <a:grpSpLocks/>
          </p:cNvGrpSpPr>
          <p:nvPr/>
        </p:nvGrpSpPr>
        <p:grpSpPr bwMode="auto">
          <a:xfrm>
            <a:off x="4155364" y="5497533"/>
            <a:ext cx="3712775" cy="197627"/>
            <a:chOff x="2206" y="3490"/>
            <a:chExt cx="3234" cy="308"/>
          </a:xfrm>
        </p:grpSpPr>
        <p:sp>
          <p:nvSpPr>
            <p:cNvPr id="211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1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22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23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3" name="Rectangle 48"/>
          <p:cNvSpPr>
            <a:spLocks noChangeArrowheads="1"/>
          </p:cNvSpPr>
          <p:nvPr/>
        </p:nvSpPr>
        <p:spPr bwMode="auto">
          <a:xfrm>
            <a:off x="4536562" y="5536990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4" name="Text Box 63"/>
          <p:cNvSpPr txBox="1">
            <a:spLocks noChangeArrowheads="1"/>
          </p:cNvSpPr>
          <p:nvPr/>
        </p:nvSpPr>
        <p:spPr bwMode="auto">
          <a:xfrm>
            <a:off x="4250694" y="6087551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85" name="Rectangle 65"/>
          <p:cNvSpPr>
            <a:spLocks noChangeArrowheads="1"/>
          </p:cNvSpPr>
          <p:nvPr/>
        </p:nvSpPr>
        <p:spPr bwMode="auto">
          <a:xfrm>
            <a:off x="7387107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6" name="Rectangle 66"/>
          <p:cNvSpPr>
            <a:spLocks noChangeArrowheads="1"/>
          </p:cNvSpPr>
          <p:nvPr/>
        </p:nvSpPr>
        <p:spPr bwMode="auto">
          <a:xfrm>
            <a:off x="4893556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7" name="Text Box 67"/>
          <p:cNvSpPr txBox="1">
            <a:spLocks noChangeArrowheads="1"/>
          </p:cNvSpPr>
          <p:nvPr/>
        </p:nvSpPr>
        <p:spPr bwMode="auto">
          <a:xfrm>
            <a:off x="4530315" y="530629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68"/>
          <p:cNvSpPr>
            <a:spLocks noChangeArrowheads="1"/>
          </p:cNvSpPr>
          <p:nvPr/>
        </p:nvSpPr>
        <p:spPr bwMode="auto">
          <a:xfrm>
            <a:off x="5250598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9" name="Rectangle 70"/>
          <p:cNvSpPr>
            <a:spLocks noChangeArrowheads="1"/>
          </p:cNvSpPr>
          <p:nvPr/>
        </p:nvSpPr>
        <p:spPr bwMode="auto">
          <a:xfrm>
            <a:off x="5606492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0" name="Rectangle 72"/>
          <p:cNvSpPr>
            <a:spLocks noChangeArrowheads="1"/>
          </p:cNvSpPr>
          <p:nvPr/>
        </p:nvSpPr>
        <p:spPr bwMode="auto">
          <a:xfrm>
            <a:off x="5962385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1" name="Rectangle 74"/>
          <p:cNvSpPr>
            <a:spLocks noChangeArrowheads="1"/>
          </p:cNvSpPr>
          <p:nvPr/>
        </p:nvSpPr>
        <p:spPr bwMode="auto">
          <a:xfrm>
            <a:off x="6318279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6675320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031214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194" name="Straight Arrow Connector 193"/>
          <p:cNvCxnSpPr>
            <a:stCxn id="225" idx="0"/>
          </p:cNvCxnSpPr>
          <p:nvPr/>
        </p:nvCxnSpPr>
        <p:spPr bwMode="auto">
          <a:xfrm flipV="1">
            <a:off x="4155364" y="4924414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5" name="Text Box 67"/>
          <p:cNvSpPr txBox="1">
            <a:spLocks noChangeArrowheads="1"/>
          </p:cNvSpPr>
          <p:nvPr/>
        </p:nvSpPr>
        <p:spPr bwMode="auto">
          <a:xfrm>
            <a:off x="5977811" y="5128739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196" name="Text Box 62"/>
          <p:cNvSpPr txBox="1">
            <a:spLocks noChangeArrowheads="1"/>
          </p:cNvSpPr>
          <p:nvPr/>
        </p:nvSpPr>
        <p:spPr bwMode="auto">
          <a:xfrm>
            <a:off x="7817625" y="5553741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10" name="Freeform 89"/>
          <p:cNvSpPr>
            <a:spLocks/>
          </p:cNvSpPr>
          <p:nvPr/>
        </p:nvSpPr>
        <p:spPr bwMode="auto">
          <a:xfrm rot="8397642" flipH="1">
            <a:off x="4590314" y="5788759"/>
            <a:ext cx="336259" cy="126021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Text Box 67"/>
          <p:cNvSpPr txBox="1">
            <a:spLocks noChangeArrowheads="1"/>
          </p:cNvSpPr>
          <p:nvPr/>
        </p:nvSpPr>
        <p:spPr bwMode="auto">
          <a:xfrm>
            <a:off x="4896212" y="5300802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Box 67"/>
          <p:cNvSpPr txBox="1">
            <a:spLocks noChangeArrowheads="1"/>
          </p:cNvSpPr>
          <p:nvPr/>
        </p:nvSpPr>
        <p:spPr bwMode="auto">
          <a:xfrm>
            <a:off x="5230591" y="5307137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 Box 67"/>
          <p:cNvSpPr txBox="1">
            <a:spLocks noChangeArrowheads="1"/>
          </p:cNvSpPr>
          <p:nvPr/>
        </p:nvSpPr>
        <p:spPr bwMode="auto">
          <a:xfrm>
            <a:off x="6988103" y="528968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0, periodengleiche 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83347" y="3028690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 und Nettobarwert bilden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  <p:sp>
        <p:nvSpPr>
          <p:cNvPr id="228" name="Rectangle 65"/>
          <p:cNvSpPr>
            <a:spLocks noChangeArrowheads="1"/>
          </p:cNvSpPr>
          <p:nvPr/>
        </p:nvSpPr>
        <p:spPr bwMode="auto">
          <a:xfrm>
            <a:off x="489758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9" name="Rectangle 65"/>
          <p:cNvSpPr>
            <a:spLocks noChangeArrowheads="1"/>
          </p:cNvSpPr>
          <p:nvPr/>
        </p:nvSpPr>
        <p:spPr bwMode="auto">
          <a:xfrm>
            <a:off x="525447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5603616" y="5573370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1" name="Rectangle 65"/>
          <p:cNvSpPr>
            <a:spLocks noChangeArrowheads="1"/>
          </p:cNvSpPr>
          <p:nvPr/>
        </p:nvSpPr>
        <p:spPr bwMode="auto">
          <a:xfrm>
            <a:off x="5967143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2" name="Rectangle 65"/>
          <p:cNvSpPr>
            <a:spLocks noChangeArrowheads="1"/>
          </p:cNvSpPr>
          <p:nvPr/>
        </p:nvSpPr>
        <p:spPr bwMode="auto">
          <a:xfrm>
            <a:off x="6325913" y="5570031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3" name="Rectangle 65"/>
          <p:cNvSpPr>
            <a:spLocks noChangeArrowheads="1"/>
          </p:cNvSpPr>
          <p:nvPr/>
        </p:nvSpPr>
        <p:spPr bwMode="auto">
          <a:xfrm>
            <a:off x="6677049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4" name="Rectangle 65"/>
          <p:cNvSpPr>
            <a:spLocks noChangeArrowheads="1"/>
          </p:cNvSpPr>
          <p:nvPr/>
        </p:nvSpPr>
        <p:spPr bwMode="auto">
          <a:xfrm>
            <a:off x="7038848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5" name="Rectangle 65"/>
          <p:cNvSpPr>
            <a:spLocks noChangeArrowheads="1"/>
          </p:cNvSpPr>
          <p:nvPr/>
        </p:nvSpPr>
        <p:spPr bwMode="auto">
          <a:xfrm>
            <a:off x="7387107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6" name="Freeform 89"/>
          <p:cNvSpPr>
            <a:spLocks/>
          </p:cNvSpPr>
          <p:nvPr/>
        </p:nvSpPr>
        <p:spPr bwMode="auto">
          <a:xfrm rot="8397642" flipH="1">
            <a:off x="4593093" y="5730453"/>
            <a:ext cx="653737" cy="305765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Freeform 89"/>
          <p:cNvSpPr>
            <a:spLocks/>
          </p:cNvSpPr>
          <p:nvPr/>
        </p:nvSpPr>
        <p:spPr bwMode="auto">
          <a:xfrm rot="8397642" flipH="1">
            <a:off x="4637174" y="5647310"/>
            <a:ext cx="931978" cy="511513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Freeform 89"/>
          <p:cNvSpPr>
            <a:spLocks/>
          </p:cNvSpPr>
          <p:nvPr/>
        </p:nvSpPr>
        <p:spPr bwMode="auto">
          <a:xfrm rot="8397642" flipH="1">
            <a:off x="4666590" y="5579633"/>
            <a:ext cx="1251256" cy="7045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" name="Freeform 89"/>
          <p:cNvSpPr>
            <a:spLocks/>
          </p:cNvSpPr>
          <p:nvPr/>
        </p:nvSpPr>
        <p:spPr bwMode="auto">
          <a:xfrm rot="8397642" flipH="1">
            <a:off x="4699862" y="5488316"/>
            <a:ext cx="1554144" cy="918307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" name="Freeform 89"/>
          <p:cNvSpPr>
            <a:spLocks/>
          </p:cNvSpPr>
          <p:nvPr/>
        </p:nvSpPr>
        <p:spPr bwMode="auto">
          <a:xfrm rot="8397642" flipH="1">
            <a:off x="4720630" y="5431312"/>
            <a:ext cx="1848982" cy="10903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" name="Freeform 89"/>
          <p:cNvSpPr>
            <a:spLocks/>
          </p:cNvSpPr>
          <p:nvPr/>
        </p:nvSpPr>
        <p:spPr bwMode="auto">
          <a:xfrm rot="8397642" flipH="1">
            <a:off x="4749789" y="5365503"/>
            <a:ext cx="2152741" cy="128533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Freeform 89"/>
          <p:cNvSpPr>
            <a:spLocks/>
          </p:cNvSpPr>
          <p:nvPr/>
        </p:nvSpPr>
        <p:spPr bwMode="auto">
          <a:xfrm rot="8397642" flipH="1">
            <a:off x="4773758" y="5293488"/>
            <a:ext cx="2455150" cy="1487284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Rectangle 3"/>
          <p:cNvSpPr txBox="1">
            <a:spLocks noChangeArrowheads="1"/>
          </p:cNvSpPr>
          <p:nvPr/>
        </p:nvSpPr>
        <p:spPr>
          <a:xfrm>
            <a:off x="483347" y="4769729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Annuitätsmethode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Investition in eine periodengleiche Annuität umwandeln, dann mit anderen Zahlungen vergleichen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Annuitätsmethode: PV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=8.000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Annuitätsfaktor: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=0.08</m:t>
                    </m:r>
                  </m:oMath>
                </a14:m>
                <a:endParaRPr lang="de-DE" altLang="en-US" sz="18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 für Investition: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=−6.400+8.000=1.600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Es lohnt sich, in die PV-Anlage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  <a:blipFill>
                <a:blip r:embed="rId2"/>
                <a:stretch>
                  <a:fillRect l="-691" t="-1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der Annuität kann man die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Levelised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Cost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Electricity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“ (LCOE)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bilden, d.h. die durchschnittlichen Kosten pro MWh gelieferten Stroms.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Die Kosten pro Jahr: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=6.400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+2.000=8.400</m:t>
                    </m:r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 €/a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Gelieferte Energie pro Jahr: 100 kW *  1000 h/a = 100.000 kWh/a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LCOE = Kosten pro Jahr / Energie pro Jahr = 0.084 €/kWh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 mit Einspeisetarif: 0.1 €/kWh – es lohnt sich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LCOE kann man unterschiedliche Technologien (Kohle, Gas, Wind, PV) vergleichen.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Aber bitte aufpassen: LCOE </a:t>
                </a:r>
                <a:r>
                  <a:rPr lang="de-DE" altLang="en-US" sz="1800" kern="0" dirty="0">
                    <a:latin typeface="Arial" panose="020B0604020202020204" pitchFamily="34" charset="0"/>
                    <a:ea typeface="Cambria Math" panose="02040503050406030204" pitchFamily="18" charset="0"/>
                  </a:rPr>
                  <a:t>berücksichtigt die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Variabilität nicht!</a:t>
                </a:r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628800"/>
                <a:ext cx="7937704" cy="4813497"/>
              </a:xfrm>
              <a:prstGeom prst="rect">
                <a:avLst/>
              </a:prstGeom>
              <a:blipFill>
                <a:blip r:embed="rId2"/>
                <a:stretch>
                  <a:fillRect l="-691" t="-6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505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Fehlerquellen bei der Investitionsrechnung</a:t>
            </a:r>
            <a:endParaRPr lang="de-DE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Vollständige </a:t>
            </a:r>
            <a:r>
              <a:rPr lang="de-DE" altLang="en-US" sz="1800" i="1" dirty="0">
                <a:latin typeface="Arial" panose="020B0604020202020204" pitchFamily="34" charset="0"/>
              </a:rPr>
              <a:t>Cash-Flow</a:t>
            </a:r>
            <a:r>
              <a:rPr lang="de-DE" altLang="en-US" sz="1800" dirty="0">
                <a:latin typeface="Arial" panose="020B0604020202020204" pitchFamily="34" charset="0"/>
              </a:rPr>
              <a:t>-Zahlungsreihe der zu betrachtenden Investition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eventuell: Erfassung von Anschluss-Investitionen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Es müssen alle Zahlungen ausgeklammert bleiben, die nicht von der Entscheidung tangiert werden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</a:rPr>
              <a:t>Was </a:t>
            </a:r>
            <a:r>
              <a:rPr lang="de-DE" altLang="en-US" sz="1800" dirty="0">
                <a:latin typeface="Arial" panose="020B0604020202020204" pitchFamily="34" charset="0"/>
              </a:rPr>
              <a:t>ist der „richtige“ Kalkulationszins?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(Opportunitätskosten; Berücksichtigung von Risiko)</a:t>
            </a:r>
          </a:p>
        </p:txBody>
      </p:sp>
    </p:spTree>
    <p:extLst>
      <p:ext uri="{BB962C8B-B14F-4D97-AF65-F5344CB8AC3E}">
        <p14:creationId xmlns:p14="http://schemas.microsoft.com/office/powerpoint/2010/main" val="80736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4147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Investitionen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8075" y="1876054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Netto-Investitionen</a:t>
            </a:r>
            <a:r>
              <a:rPr lang="de-DE" altLang="en-US" sz="1800" kern="0" dirty="0">
                <a:latin typeface="Arial" panose="020B0604020202020204" pitchFamily="34" charset="0"/>
              </a:rPr>
              <a:t>: Neugründungen (Errichtungsinvestition) und bei Erweiterung der Geschäftsmöglichkeiten (Erweiterungsinvestition)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Ersatzinvestitionen: Ersetzung einer älteren Maschine. Dies sind meist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Rationalisierungsinvestitionen (z.B. Ersatz von noch nutzbaren Maschinen), </a:t>
            </a:r>
            <a:r>
              <a:rPr lang="de-DE" altLang="en-US" sz="1800" kern="0" dirty="0">
                <a:latin typeface="Arial" panose="020B0604020202020204" pitchFamily="34" charset="0"/>
              </a:rPr>
              <a:t>da neue Maschine besser funktioniert als Alte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Summe aus Netto- und Ersatzinvestitionen ergibt Bruttoinvestitionen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619672" y="4221088"/>
            <a:ext cx="6702425" cy="1817688"/>
            <a:chOff x="720" y="2640"/>
            <a:chExt cx="4704" cy="114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072" y="2836"/>
              <a:ext cx="738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150" y="2836"/>
              <a:ext cx="92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227" y="3243"/>
              <a:ext cx="877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04" y="3243"/>
              <a:ext cx="415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764" y="3243"/>
              <a:ext cx="1014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334" y="26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Bruttoinvestitionen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458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Netto-Investitionen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20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Errichtungs-</a:t>
              </a:r>
              <a:br>
                <a:rPr lang="de-DE" altLang="en-US" sz="1400" b="1">
                  <a:latin typeface="Arial" panose="020B0604020202020204" pitchFamily="34" charset="0"/>
                </a:rPr>
              </a:br>
              <a:r>
                <a:rPr lang="de-DE" altLang="en-US" sz="1400" b="1">
                  <a:latin typeface="Arial" panose="020B0604020202020204" pitchFamily="34" charset="0"/>
                </a:rPr>
                <a:t>investitionen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65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Erweiterungs-investitionen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072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Ersatz-Investitionen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994" y="3447"/>
              <a:ext cx="1430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Rationalisierungs-investitionen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8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Zahlungsströme</a:t>
            </a: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4346697" y="4008474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450704" y="5626397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828839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8403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562134" y="303334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 smtClean="0"/>
              <a:t>1</a:t>
            </a:r>
            <a:endParaRPr lang="de-DE" altLang="en-US" sz="1600" dirty="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533405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82618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631830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81043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73041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796269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819582" y="3910852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244260" y="2414643"/>
            <a:ext cx="36880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  =  </a:t>
            </a:r>
            <a:r>
              <a:rPr lang="de-DE" altLang="en-US" sz="1800" dirty="0" smtClean="0">
                <a:latin typeface="Arial" panose="020B0604020202020204" pitchFamily="34" charset="0"/>
              </a:rPr>
              <a:t>Zeit (z.B. Jahre)</a:t>
            </a:r>
          </a:p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Lebensdauer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</a:rPr>
              <a:t>= </a:t>
            </a:r>
            <a:r>
              <a:rPr lang="de-DE" altLang="en-US" sz="1800" dirty="0" smtClean="0">
                <a:latin typeface="Arial" panose="020B0604020202020204" pitchFamily="34" charset="0"/>
              </a:rPr>
              <a:t>Investition am Anfang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Cashflow </a:t>
            </a:r>
            <a:r>
              <a:rPr lang="de-DE" altLang="en-US" sz="1800" dirty="0">
                <a:latin typeface="Arial" panose="020B0604020202020204" pitchFamily="34" charset="0"/>
              </a:rPr>
              <a:t>am Ende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        jeder </a:t>
            </a:r>
            <a:r>
              <a:rPr lang="de-DE" altLang="en-US" sz="1800" dirty="0" smtClean="0">
                <a:latin typeface="Arial" panose="020B0604020202020204" pitchFamily="34" charset="0"/>
              </a:rPr>
              <a:t>Periode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>
                <a:latin typeface="Arial" panose="020B0604020202020204" pitchFamily="34" charset="0"/>
              </a:rPr>
              <a:t>–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/>
            </a:r>
            <a:br>
              <a:rPr lang="de-DE" altLang="en-US" sz="1800" dirty="0" smtClean="0">
                <a:latin typeface="Arial" panose="020B0604020202020204" pitchFamily="34" charset="0"/>
              </a:rPr>
            </a:b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p</a:t>
            </a:r>
            <a:r>
              <a:rPr lang="de-DE" altLang="en-US" sz="1800" dirty="0" smtClean="0">
                <a:latin typeface="Arial" panose="020B0604020202020204" pitchFamily="34" charset="0"/>
              </a:rPr>
              <a:t>    =  Preis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Q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=  verkaufte Menge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Verbrauchskosten (variable)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Betriebskosten (oft fix)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Zinszahlungen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>
            <a:stCxn id="48" idx="0"/>
          </p:cNvCxnSpPr>
          <p:nvPr/>
        </p:nvCxnSpPr>
        <p:spPr bwMode="auto">
          <a:xfrm flipV="1">
            <a:off x="3819582" y="2492896"/>
            <a:ext cx="7182" cy="153066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0" name="Text Box 67"/>
          <p:cNvSpPr txBox="1">
            <a:spLocks noChangeArrowheads="1"/>
          </p:cNvSpPr>
          <p:nvPr/>
        </p:nvSpPr>
        <p:spPr bwMode="auto">
          <a:xfrm>
            <a:off x="5575714" y="304518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3</a:t>
            </a:r>
            <a:endParaRPr lang="de-DE" altLang="en-US" sz="1600" dirty="0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5057274" y="3048498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2</a:t>
            </a:r>
            <a:endParaRPr lang="de-DE" altLang="en-US" sz="1600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8883707" y="4049917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3" name="Text Box 67"/>
          <p:cNvSpPr txBox="1">
            <a:spLocks noChangeArrowheads="1"/>
          </p:cNvSpPr>
          <p:nvPr/>
        </p:nvSpPr>
        <p:spPr bwMode="auto">
          <a:xfrm>
            <a:off x="8010184" y="306349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T</a:t>
            </a:r>
            <a:endParaRPr lang="de-DE" altLang="en-US" sz="1600" dirty="0"/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339637" y="2998417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>
            <a:off x="386049" y="1694775"/>
            <a:ext cx="8187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Wir möchten eine Investition am Ende der 0. Periode 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>
                <a:latin typeface="Arial" panose="020B0604020202020204" pitchFamily="34" charset="0"/>
              </a:rPr>
              <a:t>0 </a:t>
            </a:r>
            <a:r>
              <a:rPr lang="de-DE" altLang="en-US" sz="1800" dirty="0" smtClean="0">
                <a:latin typeface="Arial" panose="020B0604020202020204" pitchFamily="34" charset="0"/>
              </a:rPr>
              <a:t>mit den resultierenden Cashflows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(</a:t>
            </a:r>
            <a:r>
              <a:rPr lang="de-DE" altLang="en-US" sz="1800" dirty="0" smtClean="0">
                <a:latin typeface="Arial" panose="020B0604020202020204" pitchFamily="34" charset="0"/>
              </a:rPr>
              <a:t>z.B. Erlös minus Kosten) in den folgenden Jahren vergleichen.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3869226" y="2395712"/>
            <a:ext cx="2199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Zahlungsstrom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38820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…bildet Durchschnittswerte für jährliche Ausgaben und Einnahmen</a:t>
            </a:r>
          </a:p>
          <a:p>
            <a:pPr>
              <a:lnSpc>
                <a:spcPct val="80000"/>
              </a:lnSpc>
            </a:pPr>
            <a:endParaRPr lang="de-DE" altLang="en-US" sz="20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…ignoriert 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Vorteil</a:t>
            </a:r>
            <a:r>
              <a:rPr lang="de-DE" altLang="en-US" sz="2000" dirty="0">
                <a:latin typeface="Arial" panose="020B0604020202020204" pitchFamily="34" charset="0"/>
              </a:rPr>
              <a:t>: einfach, </a:t>
            </a:r>
            <a:r>
              <a:rPr lang="de-DE" altLang="en-US" sz="2000" dirty="0" smtClean="0">
                <a:latin typeface="Arial" panose="020B0604020202020204" pitchFamily="34" charset="0"/>
              </a:rPr>
              <a:t>geringer </a:t>
            </a:r>
            <a:r>
              <a:rPr lang="de-DE" altLang="en-US" sz="2000" dirty="0">
                <a:latin typeface="Arial" panose="020B0604020202020204" pitchFamily="34" charset="0"/>
              </a:rPr>
              <a:t>Datenbeschaffungs- und </a:t>
            </a:r>
            <a:r>
              <a:rPr lang="de-DE" altLang="en-US" sz="2000" dirty="0" smtClean="0">
                <a:latin typeface="Arial" panose="020B0604020202020204" pitchFamily="34" charset="0"/>
              </a:rPr>
              <a:t>Berechnungsaufwand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berücksichtigt weder die jährlichen </a:t>
            </a:r>
            <a:r>
              <a:rPr lang="de-DE" altLang="en-US" sz="2000" dirty="0" smtClean="0">
                <a:latin typeface="Arial" panose="020B0604020202020204" pitchFamily="34" charset="0"/>
              </a:rPr>
              <a:t>Geldströme noch dem Zeitwert des Geldes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endParaRPr lang="de-DE" altLang="en-US" sz="20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…stellt die Geldströme über alle Jahre gegenüber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…berücksichtigt </a:t>
            </a:r>
            <a:r>
              <a:rPr lang="de-DE" altLang="en-US" sz="2000" dirty="0">
                <a:latin typeface="Arial" panose="020B0604020202020204" pitchFamily="34" charset="0"/>
              </a:rPr>
              <a:t>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Vorteil: </a:t>
            </a:r>
            <a:r>
              <a:rPr lang="de-DE" altLang="en-US" sz="2000" dirty="0" smtClean="0">
                <a:latin typeface="Arial" panose="020B0604020202020204" pitchFamily="34" charset="0"/>
              </a:rPr>
              <a:t>sehr genau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</a:t>
            </a:r>
            <a:r>
              <a:rPr lang="de-DE" altLang="en-US" sz="2000" dirty="0" smtClean="0">
                <a:latin typeface="Arial" panose="020B0604020202020204" pitchFamily="34" charset="0"/>
              </a:rPr>
              <a:t>aufwändiger, Datenintensiv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Kostenvergleichsrechnung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Betriebskosten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</a:t>
            </a:r>
            <a:r>
              <a:rPr lang="de-DE" altLang="en-US" sz="1600" dirty="0" err="1">
                <a:latin typeface="Arial" panose="020B0604020202020204" pitchFamily="34" charset="0"/>
              </a:rPr>
              <a:t>durchschnittl</a:t>
            </a:r>
            <a:r>
              <a:rPr lang="de-DE" altLang="en-US" sz="1600" dirty="0">
                <a:latin typeface="Arial" panose="020B0604020202020204" pitchFamily="34" charset="0"/>
              </a:rPr>
              <a:t>. Kapitalkosten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u="sng" dirty="0">
                <a:latin typeface="Arial" panose="020B0604020202020204" pitchFamily="34" charset="0"/>
              </a:rPr>
              <a:t>+ kalkulatorische Abschreibungen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Jahreskosten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Gewinnvergleichsrechnung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Umsatzerlöse ./. Jahreskosten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Rentabilitätsrechnung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= Gewinn vor Steuern +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	   Fremdkapital-Zinsen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ROI</a:t>
            </a:r>
            <a:r>
              <a:rPr lang="de-DE" altLang="en-US" sz="1600" dirty="0">
                <a:latin typeface="Arial" panose="020B0604020202020204" pitchFamily="34" charset="0"/>
              </a:rPr>
              <a:t>  = </a:t>
            </a: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/ Ø-Kapital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Amortisationsrechnung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</a:rPr>
              <a:t>  </a:t>
            </a:r>
            <a:r>
              <a:rPr lang="de-DE" altLang="en-US" sz="1600" i="1" dirty="0">
                <a:latin typeface="Arial" panose="020B0604020202020204" pitchFamily="34" charset="0"/>
              </a:rPr>
              <a:t>Break </a:t>
            </a:r>
            <a:r>
              <a:rPr lang="de-DE" altLang="en-US" sz="1600" i="1" dirty="0" err="1">
                <a:latin typeface="Arial" panose="020B0604020202020204" pitchFamily="34" charset="0"/>
              </a:rPr>
              <a:t>even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= Investition / Ø-</a:t>
            </a:r>
            <a:r>
              <a:rPr lang="de-DE" altLang="en-US" sz="1600" i="1" dirty="0" err="1">
                <a:latin typeface="Arial" panose="020B0604020202020204" pitchFamily="34" charset="0"/>
              </a:rPr>
              <a:t>CashFlow</a:t>
            </a:r>
            <a:endParaRPr lang="de-DE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(</a:t>
            </a:r>
            <a:r>
              <a:rPr lang="de-DE" altLang="en-US" sz="1600" i="1" dirty="0">
                <a:latin typeface="Arial" panose="020B0604020202020204" pitchFamily="34" charset="0"/>
              </a:rPr>
              <a:t>time </a:t>
            </a:r>
            <a:r>
              <a:rPr lang="de-DE" altLang="en-US" sz="1600" i="1" dirty="0" err="1">
                <a:latin typeface="Arial" panose="020B0604020202020204" pitchFamily="34" charset="0"/>
              </a:rPr>
              <a:t>value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of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money</a:t>
            </a:r>
            <a:r>
              <a:rPr lang="de-DE" altLang="en-US" sz="1600" dirty="0">
                <a:latin typeface="Arial" panose="020B0604020202020204" pitchFamily="34" charset="0"/>
              </a:rPr>
              <a:t>)</a:t>
            </a:r>
            <a:br>
              <a:rPr lang="de-DE" altLang="en-US" sz="1600" dirty="0">
                <a:latin typeface="Arial" panose="020B0604020202020204" pitchFamily="34" charset="0"/>
              </a:rPr>
            </a:b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= Summe der diskontierten </a:t>
            </a:r>
            <a:r>
              <a:rPr lang="de-DE" altLang="en-US" sz="1600" i="1" dirty="0">
                <a:latin typeface="Arial" panose="020B0604020202020204" pitchFamily="34" charset="0"/>
              </a:rPr>
              <a:t>CF</a:t>
            </a:r>
            <a:r>
              <a:rPr lang="de-DE" altLang="en-US" sz="1600" dirty="0">
                <a:latin typeface="Arial" panose="020B0604020202020204" pitchFamily="34" charset="0"/>
              </a:rPr>
              <a:t/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 = </a:t>
            </a: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- Investition &gt; 0?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Annuitätenmethode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Transformation einer Zahlungsreihe in eine Annuität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Methode des internen </a:t>
            </a:r>
            <a:r>
              <a:rPr lang="de-DE" altLang="en-US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Zinsfusses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IRR</a:t>
            </a:r>
            <a:r>
              <a:rPr lang="de-DE" altLang="en-US" sz="1600" dirty="0">
                <a:latin typeface="Arial" panose="020B0604020202020204" pitchFamily="34" charset="0"/>
              </a:rPr>
              <a:t> = Kalkulationszins bei [</a:t>
            </a: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=0]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Statische Verfahren: Kostenvergleichsrechnung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86135" y="1556792"/>
                <a:ext cx="6448969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Berücksichtigt die zeitliche Änderung des Geldwertes nicht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Berechnung der durchschnittlichen Jahreskosten für verschiedene Optionen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Beispiel: Elektroauto gegenüber Benziner. Beide haben eine Lebensdauer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10 Jahren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, einen Restwert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Null.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135" y="1556792"/>
                <a:ext cx="6448969" cy="2089521"/>
              </a:xfrm>
              <a:prstGeom prst="rect">
                <a:avLst/>
              </a:prstGeom>
              <a:blipFill>
                <a:blip r:embed="rId2"/>
                <a:stretch>
                  <a:fillRect l="-756" t="-26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2616"/>
              </p:ext>
            </p:extLst>
          </p:nvPr>
        </p:nvGraphicFramePr>
        <p:xfrm>
          <a:off x="971599" y="3573016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Anschaffungskosten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I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Jahreskosten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1228" y="6309320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Schlussfolgerung: Elektroauto kaufen!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400" kern="0" dirty="0" smtClean="0">
                    <a:latin typeface="Arial" panose="020B0604020202020204" pitchFamily="34" charset="0"/>
                  </a:rPr>
                  <a:t>Jährliche Abschreibung: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4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de-DE" altLang="en-US" sz="14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  <a:blipFill>
                <a:blip r:embed="rId3"/>
                <a:stretch>
                  <a:fillRect l="-1060" t="-1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Gewinnvergleichsrechnung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Neben Berücksichtigung der Kosten werden auch erzielte Umsätze berücksichtigt: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Gewinn = Umsatzerlös - Kosten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Beispiel: </a:t>
            </a:r>
            <a:r>
              <a:rPr lang="de-DE" altLang="en-US" sz="1800" kern="0" dirty="0">
                <a:latin typeface="Arial" panose="020B0604020202020204" pitchFamily="34" charset="0"/>
              </a:rPr>
              <a:t>Taxifahrer*in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kauft Elektroauto oder Benziner. Beide haben eine Lebensdauer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von 10 Jahren, einen Restwert von Null.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86671"/>
              </p:ext>
            </p:extLst>
          </p:nvPr>
        </p:nvGraphicFramePr>
        <p:xfrm>
          <a:off x="1075359" y="3645024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Jahresgewinn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8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4517</Words>
  <Application>Microsoft Office PowerPoint</Application>
  <PresentationFormat>On-screen Show (4:3)</PresentationFormat>
  <Paragraphs>1089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Wintersemester 2021  Investitionsrechnung</vt:lpstr>
      <vt:lpstr>Investition: Fragen</vt:lpstr>
      <vt:lpstr>Investitionen: Grundlagen</vt:lpstr>
      <vt:lpstr>Arten von Investitionen</vt:lpstr>
      <vt:lpstr>Investitionen: Zahlungsströme</vt:lpstr>
      <vt:lpstr>Verfahren der Investitionsrechnung</vt:lpstr>
      <vt:lpstr>Verfahren der Investitionsrechnung</vt:lpstr>
      <vt:lpstr>Statische Verfahren: Kostenvergleichsrechnung</vt:lpstr>
      <vt:lpstr>Statische Verfahren: Gewinnvergleichsrechnung</vt:lpstr>
      <vt:lpstr>Statische Verfahren: Rentabilitätsrechnung</vt:lpstr>
      <vt:lpstr>Statische Verfahren: Amortisationsrechnung</vt:lpstr>
      <vt:lpstr>Dynamisches Verfahren: Zeitwert des Geldes</vt:lpstr>
      <vt:lpstr>Dynamisches Verfahren: Zeitwert des Geldes</vt:lpstr>
      <vt:lpstr>Dynamisches Verfahren: Barwert und Diskontierung</vt:lpstr>
      <vt:lpstr>Dynamisches Verfahren: Barwert und Diskontierung</vt:lpstr>
      <vt:lpstr>Dynamisches Verfahren: Zinsrechnung und Zinseszins</vt:lpstr>
      <vt:lpstr>Zins- und zinseszinsrechnung</vt:lpstr>
      <vt:lpstr>Barwert einer künftigen Zahlung</vt:lpstr>
      <vt:lpstr>Aufzinsung periodengleicher Zahlungen</vt:lpstr>
      <vt:lpstr>Abzinsung periodengleicher Zahlungen</vt:lpstr>
      <vt:lpstr>Dynamisches Verfahren: Kapitalwertmethode</vt:lpstr>
      <vt:lpstr>Dynamisches Verfahren: Kapitalwertmethode</vt:lpstr>
      <vt:lpstr>Beispiel: Photovoltaikanlage</vt:lpstr>
      <vt:lpstr>Beispiel: Photovoltaikanlage</vt:lpstr>
      <vt:lpstr>Beispiel: Photovoltaikanlage</vt:lpstr>
      <vt:lpstr>Rentenbarwertfaktor</vt:lpstr>
      <vt:lpstr>Rentenbarwertfaktor: Formel</vt:lpstr>
      <vt:lpstr>Rentenbarwertfaktor: Tabelle</vt:lpstr>
      <vt:lpstr>Dynamisches Verfahren: Methode des internen Zinsfusses</vt:lpstr>
      <vt:lpstr>Dynamisches Verfahren: Methode des internen Zinsfusses</vt:lpstr>
      <vt:lpstr>Dynamisches Verfahren: Annuitätsmethode</vt:lpstr>
      <vt:lpstr>Annuitätsfaktoren</vt:lpstr>
      <vt:lpstr>Vergleich: Kapitalwertmethode / Annuitätsmethode</vt:lpstr>
      <vt:lpstr>Annuitätsmethode: PV Beispiel</vt:lpstr>
      <vt:lpstr>„Levelised Cost of Electricity“ (LCOE) </vt:lpstr>
      <vt:lpstr>„Levelised Cost of Electricity“ (LCOE) </vt:lpstr>
      <vt:lpstr>Fehlerquellen bei der Investitionsrechnung</vt:lpstr>
      <vt:lpstr>Warnung: Diskontierung über lange Zeiten</vt:lpstr>
      <vt:lpstr>Klimaschäden: Was kostet der Gesellschaft eine ausgestoßene Tonne CO2?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287</cp:revision>
  <cp:lastPrinted>2020-04-29T06:56:35Z</cp:lastPrinted>
  <dcterms:created xsi:type="dcterms:W3CDTF">1601-01-01T00:00:00Z</dcterms:created>
  <dcterms:modified xsi:type="dcterms:W3CDTF">2021-12-06T11:23:45Z</dcterms:modified>
</cp:coreProperties>
</file>