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55" r:id="rId22"/>
    <p:sldId id="359" r:id="rId23"/>
    <p:sldId id="356" r:id="rId24"/>
    <p:sldId id="357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9" r:id="rId34"/>
    <p:sldId id="367" r:id="rId35"/>
    <p:sldId id="370" r:id="rId36"/>
    <p:sldId id="371" r:id="rId37"/>
    <p:sldId id="368" r:id="rId38"/>
    <p:sldId id="373" r:id="rId39"/>
    <p:sldId id="372" r:id="rId40"/>
    <p:sldId id="374" r:id="rId41"/>
    <p:sldId id="375" r:id="rId42"/>
    <p:sldId id="376" r:id="rId43"/>
    <p:sldId id="377" r:id="rId4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Wintersemester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70399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hätte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" name="Group 127"/>
          <p:cNvGrpSpPr>
            <a:grpSpLocks/>
          </p:cNvGrpSpPr>
          <p:nvPr/>
        </p:nvGrpSpPr>
        <p:grpSpPr bwMode="auto">
          <a:xfrm>
            <a:off x="3986213" y="1557338"/>
            <a:ext cx="4522787" cy="1790700"/>
            <a:chOff x="2511" y="981"/>
            <a:chExt cx="2849" cy="1128"/>
          </a:xfrm>
        </p:grpSpPr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992" y="981"/>
              <a:ext cx="43" cy="11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5061" y="1008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K</a:t>
              </a:r>
              <a:r>
                <a:rPr lang="de-DE" altLang="en-US" sz="1800" i="1" baseline="-25000"/>
                <a:t>T</a:t>
              </a:r>
              <a:endParaRPr lang="de-DE" altLang="en-US" sz="1800" i="1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68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51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260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282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91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13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322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44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353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375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384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06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415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437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446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477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grpSp>
          <p:nvGrpSpPr>
            <p:cNvPr id="42" name="Group 115"/>
            <p:cNvGrpSpPr>
              <a:grpSpLocks/>
            </p:cNvGrpSpPr>
            <p:nvPr/>
          </p:nvGrpSpPr>
          <p:grpSpPr bwMode="auto">
            <a:xfrm>
              <a:off x="2531" y="1032"/>
              <a:ext cx="2464" cy="807"/>
              <a:chOff x="2279" y="1032"/>
              <a:chExt cx="2432" cy="807"/>
            </a:xfrm>
          </p:grpSpPr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2279" y="1032"/>
                <a:ext cx="2432" cy="807"/>
              </a:xfrm>
              <a:custGeom>
                <a:avLst/>
                <a:gdLst>
                  <a:gd name="T0" fmla="*/ 0 w 2544"/>
                  <a:gd name="T1" fmla="*/ 2147483646 h 336"/>
                  <a:gd name="T2" fmla="*/ 198 w 2544"/>
                  <a:gd name="T3" fmla="*/ 2147483646 h 336"/>
                  <a:gd name="T4" fmla="*/ 526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2560" y="1122"/>
                <a:ext cx="2151" cy="717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7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2887" y="1211"/>
                <a:ext cx="1824" cy="62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3214" y="1301"/>
                <a:ext cx="1497" cy="53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1375111905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3549" y="1391"/>
                <a:ext cx="1162" cy="448"/>
              </a:xfrm>
              <a:custGeom>
                <a:avLst/>
                <a:gdLst>
                  <a:gd name="T0" fmla="*/ 0 w 2544"/>
                  <a:gd name="T1" fmla="*/ 7924980 h 336"/>
                  <a:gd name="T2" fmla="*/ 0 w 2544"/>
                  <a:gd name="T3" fmla="*/ 2268919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3854" y="1480"/>
                <a:ext cx="857" cy="359"/>
              </a:xfrm>
              <a:custGeom>
                <a:avLst/>
                <a:gdLst>
                  <a:gd name="T0" fmla="*/ 0 w 2544"/>
                  <a:gd name="T1" fmla="*/ 3416 h 336"/>
                  <a:gd name="T2" fmla="*/ 0 w 2544"/>
                  <a:gd name="T3" fmla="*/ 99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auto">
              <a:xfrm>
                <a:off x="4173" y="1570"/>
                <a:ext cx="538" cy="269"/>
              </a:xfrm>
              <a:custGeom>
                <a:avLst/>
                <a:gdLst>
                  <a:gd name="T0" fmla="*/ 0 w 2544"/>
                  <a:gd name="T1" fmla="*/ 2 h 336"/>
                  <a:gd name="T2" fmla="*/ 0 w 2544"/>
                  <a:gd name="T3" fmla="*/ 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4477" y="1660"/>
                <a:ext cx="234" cy="179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771525" y="1747838"/>
            <a:ext cx="4064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 </a:t>
                </a: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  </a:t>
                </a:r>
                <a:endParaRPr lang="de-DE" altLang="en-US" sz="10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Wird der Cashflow von den verkauften Autos die Investitionskosten ausgleichen?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Maschine A mit einer Investition in Maschine B?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periodengleicher 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63064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smtClean="0"/>
              <a:t>Zinsfußes</a:t>
            </a:r>
            <a:endParaRPr lang="de-DE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182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Barwert [1000 Euro]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7,7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0.084 €/kWh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0.1 €/kWh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Maschine. 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</a:rPr>
              <a:t>≈ </a:t>
            </a:r>
            <a:r>
              <a:rPr lang="de-DE" altLang="en-US" sz="1600" dirty="0" smtClean="0">
                <a:latin typeface="Arial" panose="020B0604020202020204" pitchFamily="34" charset="0"/>
              </a:rPr>
              <a:t>Nominalzins </a:t>
            </a:r>
            <a:r>
              <a:rPr lang="de-DE" altLang="en-US" sz="1600" dirty="0" smtClean="0">
                <a:latin typeface="Arial" panose="020B0604020202020204" pitchFamily="34" charset="0"/>
              </a:rPr>
              <a:t>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54" y="3573016"/>
            <a:ext cx="5574450" cy="31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Null.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  <a:blipFill>
                <a:blip r:embed="rId2"/>
                <a:stretch>
                  <a:fillRect l="-756" t="-26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4810</Words>
  <Application>Microsoft Office PowerPoint</Application>
  <PresentationFormat>On-screen Show (4:3)</PresentationFormat>
  <Paragraphs>1112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2021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periodengleicher Zahlungen</vt:lpstr>
      <vt:lpstr>Abzinsung periodengleicher Zahlungen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290</cp:revision>
  <cp:lastPrinted>2020-04-29T06:56:35Z</cp:lastPrinted>
  <dcterms:created xsi:type="dcterms:W3CDTF">1601-01-01T00:00:00Z</dcterms:created>
  <dcterms:modified xsi:type="dcterms:W3CDTF">2021-12-12T11:29:20Z</dcterms:modified>
</cp:coreProperties>
</file>