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61" r:id="rId13"/>
    <p:sldId id="308" r:id="rId14"/>
    <p:sldId id="339" r:id="rId15"/>
    <p:sldId id="340" r:id="rId16"/>
    <p:sldId id="341" r:id="rId17"/>
    <p:sldId id="309" r:id="rId18"/>
    <p:sldId id="355" r:id="rId19"/>
    <p:sldId id="351" r:id="rId20"/>
    <p:sldId id="350" r:id="rId21"/>
    <p:sldId id="349" r:id="rId22"/>
    <p:sldId id="342" r:id="rId23"/>
    <p:sldId id="354" r:id="rId24"/>
    <p:sldId id="353" r:id="rId25"/>
    <p:sldId id="344" r:id="rId26"/>
    <p:sldId id="352" r:id="rId27"/>
    <p:sldId id="293" r:id="rId28"/>
    <p:sldId id="356" r:id="rId29"/>
    <p:sldId id="261" r:id="rId30"/>
    <p:sldId id="357" r:id="rId31"/>
    <p:sldId id="288" r:id="rId32"/>
    <p:sldId id="358" r:id="rId33"/>
    <p:sldId id="320" r:id="rId34"/>
    <p:sldId id="310" r:id="rId35"/>
    <p:sldId id="345" r:id="rId36"/>
    <p:sldId id="304" r:id="rId37"/>
    <p:sldId id="266" r:id="rId38"/>
    <p:sldId id="290" r:id="rId39"/>
    <p:sldId id="295" r:id="rId40"/>
    <p:sldId id="278" r:id="rId41"/>
    <p:sldId id="283" r:id="rId42"/>
    <p:sldId id="331" r:id="rId43"/>
    <p:sldId id="359" r:id="rId44"/>
    <p:sldId id="360" r:id="rId45"/>
    <p:sldId id="332" r:id="rId46"/>
    <p:sldId id="333" r:id="rId47"/>
    <p:sldId id="334" r:id="rId48"/>
    <p:sldId id="335" r:id="rId49"/>
    <p:sldId id="297" r:id="rId5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96" d="100"/>
          <a:sy n="96" d="100"/>
        </p:scale>
        <p:origin x="1524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9T09:44:41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12888 568 0,'9'-7'132'0,"0"2"47"16,-1 2-166-16,-1 1-10 15,-1-1 1-15,-2 4-13 16,0 1 4-16,-5 0-2 0,0-1 3 16,-5 1-18-16,-2-2-90 15,-3-4-62-15,1-5-27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Winter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2022/3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99" y="5060950"/>
            <a:ext cx="600433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Wandel in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Energiesystemen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TU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variable Kosten</a:t>
            </a:r>
            <a:endParaRPr lang="de-DE" altLang="en-US" sz="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Deckungsbeitrag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</a:t>
            </a:r>
            <a:r>
              <a:rPr lang="de-DE" altLang="en-US" sz="1600" dirty="0" smtClean="0">
                <a:latin typeface="Arial" panose="020B0604020202020204" pitchFamily="34" charset="0"/>
              </a:rPr>
              <a:t>: Beitrag </a:t>
            </a:r>
            <a:r>
              <a:rPr lang="de-DE" altLang="en-US" sz="1600" dirty="0">
                <a:latin typeface="Arial" panose="020B0604020202020204" pitchFamily="34" charset="0"/>
              </a:rPr>
              <a:t>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5919616"/>
              </p:ext>
            </p:extLst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Produktions-Fixkosten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133061" y="4605338"/>
            <a:ext cx="752833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Wenn die Firma mehrere Produkte hat, bildet man den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Deckungsbeitrag II</a:t>
            </a:r>
            <a:r>
              <a:rPr lang="de-DE" altLang="en-US" sz="16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dirty="0" smtClean="0">
                <a:latin typeface="Arial" panose="020B0604020202020204" pitchFamily="34" charset="0"/>
              </a:rPr>
              <a:t>Deckungsbeitrag II = Deckungsbeitrag I – Produkt-spezifische Fixkosten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Produkt-spezifische Fixkosten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Produktionsfixkosten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sind Fixkosten, die durch das Produkt verursacht werden. Der Deckungsbeitrag II trägt zur Deckung der übrigen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Unternehmensfixkosten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bei, die nicht zu bestimmten Produkten zuordnen lassen (z.B. Image-Werbung, Büro-Mieten, Personalverwaltung, usw.).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Ziel die Deckungsbeitragsrechnung</a:t>
            </a:r>
            <a:endParaRPr lang="de-DE" altLang="en-US" noProof="1" smtClean="0"/>
          </a:p>
        </p:txBody>
      </p:sp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496392" y="2239825"/>
            <a:ext cx="66536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 smtClean="0">
                <a:latin typeface="Arial" panose="020B0604020202020204" pitchFamily="34" charset="0"/>
              </a:rPr>
              <a:t>Kurzfristige </a:t>
            </a:r>
            <a:r>
              <a:rPr lang="de-DE" altLang="en-US" sz="2000" dirty="0">
                <a:latin typeface="Arial" panose="020B0604020202020204" pitchFamily="34" charset="0"/>
              </a:rPr>
              <a:t>Entscheidungsfindung für </a:t>
            </a:r>
            <a:r>
              <a:rPr lang="de-DE" altLang="en-US" sz="2000" dirty="0" smtClean="0">
                <a:latin typeface="Arial" panose="020B0604020202020204" pitchFamily="34" charset="0"/>
              </a:rPr>
              <a:t>Produktion, Beschaffung </a:t>
            </a:r>
            <a:r>
              <a:rPr lang="de-DE" altLang="en-US" sz="2000" dirty="0">
                <a:latin typeface="Arial" panose="020B0604020202020204" pitchFamily="34" charset="0"/>
              </a:rPr>
              <a:t>und </a:t>
            </a:r>
            <a:r>
              <a:rPr lang="de-DE" altLang="en-US" sz="2000" dirty="0" smtClean="0">
                <a:latin typeface="Arial" panose="020B0604020202020204" pitchFamily="34" charset="0"/>
              </a:rPr>
              <a:t>Vertrieb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Bestimmung von Preisuntergrenzen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Vergleichbarkeit von Produktgruppen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Programmoptimierung (gewinnmaximaler Produktionsplan)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2000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Angebotsfunktion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Q    dK/dQ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2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" y="1808520"/>
            <a:ext cx="4690857" cy="4690857"/>
          </a:xfrm>
        </p:spPr>
      </p:pic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16100"/>
            <a:ext cx="7889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7115" y="4009800"/>
            <a:ext cx="1132204" cy="1052259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  <a:gd name="connsiteX0" fmla="*/ 9833 w 1142382"/>
              <a:gd name="connsiteY0" fmla="*/ 0 h 1012722"/>
              <a:gd name="connsiteX1" fmla="*/ 1081549 w 1142382"/>
              <a:gd name="connsiteY1" fmla="*/ 9832 h 1012722"/>
              <a:gd name="connsiteX2" fmla="*/ 1142382 w 1142382"/>
              <a:gd name="connsiteY2" fmla="*/ 969929 h 1012722"/>
              <a:gd name="connsiteX3" fmla="*/ 0 w 1142382"/>
              <a:gd name="connsiteY3" fmla="*/ 1012722 h 1012722"/>
              <a:gd name="connsiteX4" fmla="*/ 9833 w 1142382"/>
              <a:gd name="connsiteY4" fmla="*/ 0 h 1012722"/>
              <a:gd name="connsiteX0" fmla="*/ 9833 w 1091908"/>
              <a:gd name="connsiteY0" fmla="*/ 0 h 1012722"/>
              <a:gd name="connsiteX1" fmla="*/ 1081549 w 1091908"/>
              <a:gd name="connsiteY1" fmla="*/ 9832 h 1012722"/>
              <a:gd name="connsiteX2" fmla="*/ 1091908 w 1091908"/>
              <a:gd name="connsiteY2" fmla="*/ 969929 h 1012722"/>
              <a:gd name="connsiteX3" fmla="*/ 0 w 1091908"/>
              <a:gd name="connsiteY3" fmla="*/ 1012722 h 1012722"/>
              <a:gd name="connsiteX4" fmla="*/ 9833 w 1091908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908" h="1012722">
                <a:moveTo>
                  <a:pt x="9833" y="0"/>
                </a:moveTo>
                <a:lnTo>
                  <a:pt x="1081549" y="9832"/>
                </a:lnTo>
                <a:lnTo>
                  <a:pt x="1091908" y="969929"/>
                </a:lnTo>
                <a:cubicBezTo>
                  <a:pt x="734669" y="1025645"/>
                  <a:pt x="357239" y="957006"/>
                  <a:pt x="0" y="1012722"/>
                </a:cubicBez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32452" y="3176066"/>
            <a:ext cx="2282251" cy="1958872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Monopol: </a:t>
            </a:r>
            <a:br>
              <a:rPr lang="de-DE" altLang="en-US" dirty="0" smtClean="0"/>
            </a:br>
            <a:r>
              <a:rPr lang="de-DE" altLang="en-US" dirty="0" smtClean="0"/>
              <a:t>lineare Kosten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40378" y="4987020"/>
            <a:ext cx="12220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 = E: c = p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737955" y="2995601"/>
            <a:ext cx="5052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C: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50" y="5124125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3671388" y="4850334"/>
            <a:ext cx="5837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337" y="5083651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73"/>
              <p:cNvSpPr txBox="1">
                <a:spLocks noChangeArrowheads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𝑊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625066" y="5118997"/>
            <a:ext cx="74" cy="2911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4974090" y="4907105"/>
            <a:ext cx="797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F: c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4843366" y="3028310"/>
            <a:ext cx="4648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 =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514927" y="4043762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64"/>
              <p:cNvSpPr>
                <a:spLocks noChangeArrowheads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D: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altLang="en-US" sz="1600" i="1" noProof="1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6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blipFill>
                <a:blip r:embed="rId3"/>
                <a:stretch>
                  <a:fillRect l="-11932" t="-5357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71056" y="3841839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83354" y="4048614"/>
            <a:ext cx="46790" cy="61604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717781" y="5045525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510176" y="5007505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den Spezialfall, in dem alle Anbietenden lineare Kostenfunktionen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haben, wie bilden sich die Preise im Polypol und Monopol?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blipFill>
                <a:blip r:embed="rId4"/>
                <a:stretch>
                  <a:fillRect l="-658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 13"/>
          <p:cNvSpPr>
            <a:spLocks/>
          </p:cNvSpPr>
          <p:nvPr/>
        </p:nvSpPr>
        <p:spPr bwMode="auto">
          <a:xfrm>
            <a:off x="5413978" y="5038112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73"/>
              <p:cNvSpPr txBox="1">
                <a:spLocks noChangeArrowheads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2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 (NB: a &gt; c):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Aspect="1" noChangeShapeType="1"/>
          </p:cNvSpPr>
          <p:nvPr/>
        </p:nvSpPr>
        <p:spPr bwMode="auto">
          <a:xfrm>
            <a:off x="1766888" y="5516563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" name="Line 3"/>
          <p:cNvSpPr>
            <a:spLocks noChangeAspect="1" noChangeShapeType="1"/>
          </p:cNvSpPr>
          <p:nvPr/>
        </p:nvSpPr>
        <p:spPr bwMode="auto">
          <a:xfrm flipV="1">
            <a:off x="1789113" y="1973263"/>
            <a:ext cx="0" cy="3551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1173163" y="2219325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940" name="Line 5"/>
          <p:cNvSpPr>
            <a:spLocks noChangeAspect="1" noChangeShapeType="1"/>
          </p:cNvSpPr>
          <p:nvPr/>
        </p:nvSpPr>
        <p:spPr bwMode="auto">
          <a:xfrm flipH="1">
            <a:off x="1708150" y="2386013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1300163" y="28416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9942" name="Line 7"/>
          <p:cNvSpPr>
            <a:spLocks noChangeAspect="1" noChangeShapeType="1"/>
          </p:cNvSpPr>
          <p:nvPr/>
        </p:nvSpPr>
        <p:spPr bwMode="auto">
          <a:xfrm flipH="1">
            <a:off x="1704975" y="30099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1298575" y="3465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44" name="Line 9"/>
          <p:cNvSpPr>
            <a:spLocks noChangeAspect="1" noChangeShapeType="1"/>
          </p:cNvSpPr>
          <p:nvPr/>
        </p:nvSpPr>
        <p:spPr bwMode="auto">
          <a:xfrm flipH="1">
            <a:off x="1704975" y="3633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1304925" y="40925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46" name="Line 11"/>
          <p:cNvSpPr>
            <a:spLocks noChangeAspect="1" noChangeShapeType="1"/>
          </p:cNvSpPr>
          <p:nvPr/>
        </p:nvSpPr>
        <p:spPr bwMode="auto">
          <a:xfrm flipH="1">
            <a:off x="1711325" y="426085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Text Box 12"/>
          <p:cNvSpPr txBox="1">
            <a:spLocks noChangeAspect="1" noChangeArrowheads="1"/>
          </p:cNvSpPr>
          <p:nvPr/>
        </p:nvSpPr>
        <p:spPr bwMode="auto">
          <a:xfrm>
            <a:off x="1300163" y="47291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48" name="Line 13"/>
          <p:cNvSpPr>
            <a:spLocks noChangeAspect="1" noChangeShapeType="1"/>
          </p:cNvSpPr>
          <p:nvPr/>
        </p:nvSpPr>
        <p:spPr bwMode="auto">
          <a:xfrm flipH="1">
            <a:off x="1706563" y="48958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Text Box 14"/>
          <p:cNvSpPr txBox="1">
            <a:spLocks noChangeAspect="1" noChangeArrowheads="1"/>
          </p:cNvSpPr>
          <p:nvPr/>
        </p:nvSpPr>
        <p:spPr bwMode="auto">
          <a:xfrm>
            <a:off x="1370013" y="5348288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39950" name="Line 15"/>
          <p:cNvSpPr>
            <a:spLocks noChangeAspect="1" noChangeShapeType="1"/>
          </p:cNvSpPr>
          <p:nvPr/>
        </p:nvSpPr>
        <p:spPr bwMode="auto">
          <a:xfrm flipH="1">
            <a:off x="1704975" y="551656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Aspect="1" noChangeShapeType="1"/>
          </p:cNvSpPr>
          <p:nvPr/>
        </p:nvSpPr>
        <p:spPr bwMode="auto">
          <a:xfrm>
            <a:off x="1785938" y="551338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Text Box 17"/>
          <p:cNvSpPr txBox="1">
            <a:spLocks noChangeAspect="1" noChangeArrowheads="1"/>
          </p:cNvSpPr>
          <p:nvPr/>
        </p:nvSpPr>
        <p:spPr bwMode="auto">
          <a:xfrm>
            <a:off x="1536700" y="5581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53" name="Line 18"/>
          <p:cNvSpPr>
            <a:spLocks noChangeAspect="1" noChangeShapeType="1"/>
          </p:cNvSpPr>
          <p:nvPr/>
        </p:nvSpPr>
        <p:spPr bwMode="auto">
          <a:xfrm>
            <a:off x="2924175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Text Box 19"/>
          <p:cNvSpPr txBox="1">
            <a:spLocks noChangeAspect="1" noChangeArrowheads="1"/>
          </p:cNvSpPr>
          <p:nvPr/>
        </p:nvSpPr>
        <p:spPr bwMode="auto">
          <a:xfrm>
            <a:off x="2674938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9955" name="Line 20"/>
          <p:cNvSpPr>
            <a:spLocks noChangeAspect="1" noChangeShapeType="1"/>
          </p:cNvSpPr>
          <p:nvPr/>
        </p:nvSpPr>
        <p:spPr bwMode="auto">
          <a:xfrm>
            <a:off x="4044950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Text Box 21"/>
          <p:cNvSpPr txBox="1">
            <a:spLocks noChangeAspect="1" noChangeArrowheads="1"/>
          </p:cNvSpPr>
          <p:nvPr/>
        </p:nvSpPr>
        <p:spPr bwMode="auto">
          <a:xfrm>
            <a:off x="3794125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57" name="Line 22"/>
          <p:cNvSpPr>
            <a:spLocks noChangeAspect="1" noChangeShapeType="1"/>
          </p:cNvSpPr>
          <p:nvPr/>
        </p:nvSpPr>
        <p:spPr bwMode="auto">
          <a:xfrm>
            <a:off x="515461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Text Box 23"/>
          <p:cNvSpPr txBox="1">
            <a:spLocks noChangeAspect="1" noChangeArrowheads="1"/>
          </p:cNvSpPr>
          <p:nvPr/>
        </p:nvSpPr>
        <p:spPr bwMode="auto">
          <a:xfrm>
            <a:off x="490537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9959" name="Line 24"/>
          <p:cNvSpPr>
            <a:spLocks noChangeAspect="1" noChangeShapeType="1"/>
          </p:cNvSpPr>
          <p:nvPr/>
        </p:nvSpPr>
        <p:spPr bwMode="auto">
          <a:xfrm>
            <a:off x="626586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Text Box 25"/>
          <p:cNvSpPr txBox="1">
            <a:spLocks noChangeAspect="1" noChangeArrowheads="1"/>
          </p:cNvSpPr>
          <p:nvPr/>
        </p:nvSpPr>
        <p:spPr bwMode="auto">
          <a:xfrm>
            <a:off x="601662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61" name="Line 26"/>
          <p:cNvSpPr>
            <a:spLocks noChangeAspect="1" noChangeShapeType="1"/>
          </p:cNvSpPr>
          <p:nvPr/>
        </p:nvSpPr>
        <p:spPr bwMode="auto">
          <a:xfrm>
            <a:off x="7386638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7"/>
          <p:cNvSpPr txBox="1">
            <a:spLocks noChangeAspect="1" noChangeArrowheads="1"/>
          </p:cNvSpPr>
          <p:nvPr/>
        </p:nvSpPr>
        <p:spPr bwMode="auto">
          <a:xfrm>
            <a:off x="7137400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9963" name="Text Box 28"/>
          <p:cNvSpPr txBox="1">
            <a:spLocks noChangeAspect="1" noChangeArrowheads="1"/>
          </p:cNvSpPr>
          <p:nvPr/>
        </p:nvSpPr>
        <p:spPr bwMode="auto">
          <a:xfrm>
            <a:off x="1050925" y="1646238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Grenzkosten 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[Euro/MWh]</a:t>
            </a:r>
          </a:p>
        </p:txBody>
      </p:sp>
      <p:sp>
        <p:nvSpPr>
          <p:cNvPr id="39964" name="Text Box 29"/>
          <p:cNvSpPr txBox="1">
            <a:spLocks noChangeAspect="1" noChangeArrowheads="1"/>
          </p:cNvSpPr>
          <p:nvPr/>
        </p:nvSpPr>
        <p:spPr bwMode="auto">
          <a:xfrm>
            <a:off x="2551113" y="5903913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487454" name="Freeform 30"/>
          <p:cNvSpPr>
            <a:spLocks noChangeAspect="1"/>
          </p:cNvSpPr>
          <p:nvPr/>
        </p:nvSpPr>
        <p:spPr bwMode="auto">
          <a:xfrm>
            <a:off x="1801813" y="1765300"/>
            <a:ext cx="6089650" cy="3608388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990600"/>
          </a:xfrm>
        </p:spPr>
        <p:txBody>
          <a:bodyPr/>
          <a:lstStyle/>
          <a:p>
            <a:r>
              <a:rPr lang="de-DE" altLang="en-US" smtClean="0"/>
              <a:t>Grenzkosten und Preise der Stromerzeugung</a:t>
            </a:r>
            <a:br>
              <a:rPr lang="de-DE" altLang="en-US" smtClean="0"/>
            </a:br>
            <a:r>
              <a:rPr lang="en-US" altLang="en-US" sz="1800" smtClean="0"/>
              <a:t>[ohne CO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-Kosten; Quelle: EU Sector Enquiry 2007, p. 260]</a:t>
            </a:r>
            <a:endParaRPr lang="de-DE" altLang="en-US" sz="1800" smtClean="0"/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6515100" y="2982913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5886450" y="25590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71938" y="2835275"/>
            <a:ext cx="1717675" cy="2736850"/>
            <a:chOff x="2500" y="1887"/>
            <a:chExt cx="1082" cy="1724"/>
          </a:xfrm>
        </p:grpSpPr>
        <p:sp>
          <p:nvSpPr>
            <p:cNvPr id="39983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4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39985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629400" y="1524000"/>
            <a:ext cx="1487488" cy="2882900"/>
            <a:chOff x="4111" y="1061"/>
            <a:chExt cx="937" cy="1816"/>
          </a:xfrm>
        </p:grpSpPr>
        <p:sp>
          <p:nvSpPr>
            <p:cNvPr id="39980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1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39982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6632575" y="4086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5092700" y="48228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>
            <a:off x="7854950" y="362267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9" name="AutoShape 45"/>
          <p:cNvSpPr>
            <a:spLocks noChangeArrowheads="1"/>
          </p:cNvSpPr>
          <p:nvPr/>
        </p:nvSpPr>
        <p:spPr bwMode="auto">
          <a:xfrm>
            <a:off x="6678613" y="4340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Text Box 46"/>
          <p:cNvSpPr txBox="1">
            <a:spLocks noChangeArrowheads="1"/>
          </p:cNvSpPr>
          <p:nvPr/>
        </p:nvSpPr>
        <p:spPr bwMode="auto">
          <a:xfrm>
            <a:off x="3678238" y="4414838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39976" name="Text Box 47"/>
          <p:cNvSpPr txBox="1">
            <a:spLocks noChangeArrowheads="1"/>
          </p:cNvSpPr>
          <p:nvPr/>
        </p:nvSpPr>
        <p:spPr bwMode="auto">
          <a:xfrm>
            <a:off x="2222500" y="4672013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39977" name="Text Box 48"/>
          <p:cNvSpPr txBox="1">
            <a:spLocks noChangeArrowheads="1"/>
          </p:cNvSpPr>
          <p:nvPr/>
        </p:nvSpPr>
        <p:spPr bwMode="auto">
          <a:xfrm>
            <a:off x="6851650" y="32448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39978" name="Text Box 48"/>
          <p:cNvSpPr txBox="1">
            <a:spLocks noChangeArrowheads="1"/>
          </p:cNvSpPr>
          <p:nvPr/>
        </p:nvSpPr>
        <p:spPr bwMode="auto">
          <a:xfrm>
            <a:off x="5816600" y="3940175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14:cNvPr>
              <p14:cNvContentPartPr/>
              <p14:nvPr/>
            </p14:nvContentPartPr>
            <p14:xfrm>
              <a:off x="6465240" y="4630680"/>
              <a:ext cx="17280" cy="9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920" y="4627080"/>
                <a:ext cx="27000" cy="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7" grpId="0"/>
      <p:bldP spid="487466" grpId="0" animBg="1"/>
      <p:bldP spid="487467" grpId="0" animBg="1"/>
      <p:bldP spid="487468" grpId="0" animBg="1"/>
      <p:bldP spid="487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Mitarbeiter:innen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kurzfristigen Entscheidungen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4236</Words>
  <Application>Microsoft Office PowerPoint</Application>
  <PresentationFormat>On-screen Show (4:3)</PresentationFormat>
  <Paragraphs>645</Paragraphs>
  <Slides>49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Wintersemester 2022/3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Ziel die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Polypol gegenüber Monopol:  lineare Kosten</vt:lpstr>
      <vt:lpstr>Cournot-Oligopol / Cournot-Duopol</vt:lpstr>
      <vt:lpstr>Herleitung: Duopol</vt:lpstr>
      <vt:lpstr>Herleitung: Duopol</vt:lpstr>
      <vt:lpstr>Vergleich: Monopol, Duopol, Oligopol, Polypol</vt:lpstr>
      <vt:lpstr>Grenzkosten und Preise der Stromerzeugung [ohne CO2-Kosten; Quelle: EU Sector Enquiry 2007, p. 260]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194</cp:revision>
  <cp:lastPrinted>2019-11-06T09:02:04Z</cp:lastPrinted>
  <dcterms:created xsi:type="dcterms:W3CDTF">2001-05-16T07:45:55Z</dcterms:created>
  <dcterms:modified xsi:type="dcterms:W3CDTF">2022-11-02T14:37:18Z</dcterms:modified>
</cp:coreProperties>
</file>