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326" r:id="rId2"/>
    <p:sldId id="328" r:id="rId3"/>
    <p:sldId id="333" r:id="rId4"/>
    <p:sldId id="329" r:id="rId5"/>
    <p:sldId id="288" r:id="rId6"/>
    <p:sldId id="256" r:id="rId7"/>
    <p:sldId id="296" r:id="rId8"/>
    <p:sldId id="342" r:id="rId9"/>
    <p:sldId id="343" r:id="rId10"/>
    <p:sldId id="308" r:id="rId11"/>
    <p:sldId id="335" r:id="rId12"/>
    <p:sldId id="341" r:id="rId13"/>
    <p:sldId id="295" r:id="rId14"/>
    <p:sldId id="309" r:id="rId15"/>
    <p:sldId id="313" r:id="rId16"/>
    <p:sldId id="310" r:id="rId17"/>
    <p:sldId id="297" r:id="rId18"/>
    <p:sldId id="300" r:id="rId19"/>
    <p:sldId id="306" r:id="rId20"/>
    <p:sldId id="302" r:id="rId21"/>
    <p:sldId id="301" r:id="rId22"/>
    <p:sldId id="344" r:id="rId23"/>
    <p:sldId id="345" r:id="rId24"/>
    <p:sldId id="303" r:id="rId25"/>
    <p:sldId id="307" r:id="rId26"/>
    <p:sldId id="331" r:id="rId27"/>
    <p:sldId id="304" r:id="rId28"/>
    <p:sldId id="305" r:id="rId29"/>
    <p:sldId id="321" r:id="rId30"/>
    <p:sldId id="275" r:id="rId31"/>
    <p:sldId id="314" r:id="rId32"/>
    <p:sldId id="324" r:id="rId33"/>
    <p:sldId id="334" r:id="rId34"/>
    <p:sldId id="325" r:id="rId35"/>
    <p:sldId id="315" r:id="rId36"/>
    <p:sldId id="311" r:id="rId37"/>
    <p:sldId id="312" r:id="rId38"/>
    <p:sldId id="298" r:id="rId39"/>
    <p:sldId id="339" r:id="rId40"/>
    <p:sldId id="340" r:id="rId41"/>
    <p:sldId id="292" r:id="rId42"/>
    <p:sldId id="327" r:id="rId43"/>
    <p:sldId id="282" r:id="rId44"/>
    <p:sldId id="284" r:id="rId45"/>
    <p:sldId id="316" r:id="rId46"/>
    <p:sldId id="286" r:id="rId47"/>
    <p:sldId id="287" r:id="rId48"/>
    <p:sldId id="285" r:id="rId49"/>
    <p:sldId id="317" r:id="rId50"/>
    <p:sldId id="318" r:id="rId51"/>
    <p:sldId id="319" r:id="rId52"/>
    <p:sldId id="322" r:id="rId53"/>
    <p:sldId id="323" r:id="rId54"/>
    <p:sldId id="320" r:id="rId55"/>
    <p:sldId id="293" r:id="rId56"/>
    <p:sldId id="299" r:id="rId57"/>
    <p:sldId id="337" r:id="rId58"/>
    <p:sldId id="338" r:id="rId59"/>
    <p:sldId id="332" r:id="rId60"/>
    <p:sldId id="279" r:id="rId6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9" autoAdjust="0"/>
    <p:restoredTop sz="91581" autoAdjust="0"/>
  </p:normalViewPr>
  <p:slideViewPr>
    <p:cSldViewPr snapToGrid="0">
      <p:cViewPr varScale="1">
        <p:scale>
          <a:sx n="92" d="100"/>
          <a:sy n="92" d="100"/>
        </p:scale>
        <p:origin x="1836" y="90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741204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2099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363006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445119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60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000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worldbank.org/developmenttalk/energy-shock-could-sap-global-growth-yea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3615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8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2023/4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reduzieren wir unseren Energieverbrauch, ohne arme Haushalte mit hohen Preisen zu belasten?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Hohe Gaspreise: Russlands Einmarsch in Ukraine, aber auch: kalter Winter 2020-21, Wartung nach Pandemie, Wettbewerb für LNG mit Asien, reduzierte Produktion in Groningen, hoher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-Preis verdrängt Kohlestrom…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489254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ICE,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2812112"/>
            <a:ext cx="8097489" cy="3091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028" y="2658223"/>
            <a:ext cx="86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€/MWh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 mit den Energiekrisen in den 70-er Jahren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Ölpreisschocks 1973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1979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 schwere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Rezessionen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ausgelöst.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209" y="6489254"/>
            <a:ext cx="21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World Bank,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2636548"/>
            <a:ext cx="3771900" cy="28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42" y="2496344"/>
            <a:ext cx="4682083" cy="30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5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8175912" cy="3919094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Voraussetzungen für einen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vollkommenen Markt (Polypol):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030539" y="4998331"/>
            <a:ext cx="31134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(Dosen pro Stunde)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Markt23“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uns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Donnerstags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12:00-14:00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Folien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dem Bergbau (Kupfer)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9" y="1792863"/>
            <a:ext cx="6576724" cy="4193904"/>
          </a:xfrm>
        </p:spPr>
      </p:pic>
    </p:spTree>
    <p:extLst>
      <p:ext uri="{BB962C8B-B14F-4D97-AF65-F5344CB8AC3E}">
        <p14:creationId xmlns:p14="http://schemas.microsoft.com/office/powerpoint/2010/main" val="45422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der Ölindustrie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820845"/>
            <a:ext cx="6920346" cy="46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Pizza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30646" y="2844302"/>
            <a:ext cx="6365887" cy="3125445"/>
            <a:chOff x="581592" y="1224236"/>
            <a:chExt cx="2238124" cy="175480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581592" y="1224236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€/Pizza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(Pizzen pro Woche)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Pizzen ich pro Woche esse hängt vom Preis ab.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763182" y="3427018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753621" y="4048181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832660" y="4669344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7016394" cy="2281259"/>
            <a:chOff x="608447" y="1258458"/>
            <a:chExt cx="2466830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884299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(MWh/h)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 für Strom?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blipFill>
                <a:blip r:embed="rId3"/>
                <a:stretch>
                  <a:fillRect l="-597" t="-1441" r="-9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Franka von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Tluck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Toschnonowitz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Marie Schubert,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Philine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Burkhardt &amp; 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953490"/>
            <a:ext cx="6192982" cy="4644737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Strom: „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Order“ (Einsatzreihenfolge von Kraftwerken) bestimmt Angebot. Markträumender Preis hängt von (unelastischem) Verbrauch ab.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Ohne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7513"/>
            <a:ext cx="6525491" cy="489411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Ohne Wind und Solar sind die Preise auf dem Markt höher.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687243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90-minütige Klausur via ISIS im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Computer-Pool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Ersttermin: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.02.2024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Uhr, Zweittermin: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.03.2024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Mit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854777"/>
            <a:ext cx="6670964" cy="500322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Mit Wind und Solar sinken die Preise.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19.10.2022, 17-18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" y="1658936"/>
            <a:ext cx="8158714" cy="4374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5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5" y="1549400"/>
            <a:ext cx="3749675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 </a:t>
            </a:r>
            <a:r>
              <a:rPr lang="de-DE" altLang="en-US" sz="1600" b="1" dirty="0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Steuern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Grundsätze </a:t>
            </a:r>
            <a:r>
              <a:rPr lang="de-DE" altLang="en-US" sz="1600" dirty="0" smtClean="0">
                <a:latin typeface="Arial" panose="020B0604020202020204" pitchFamily="34" charset="0"/>
              </a:rPr>
              <a:t>der Steuererhebung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Externalitäten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Klima)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Abschreibungen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Finanzierung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&amp; Risiko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Risikomanagement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Absicherung mit Derivaten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2558" y="2514836"/>
            <a:ext cx="5045214" cy="2787494"/>
            <a:chOff x="611557" y="1258458"/>
            <a:chExt cx="177380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11557" y="1640674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Menschliche Bedürfnisse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55" y="1577425"/>
            <a:ext cx="84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Maslowsche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Bedürfnispyramide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stellt unsere Bedürfnisse hierarchisch dar.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8" y="2409192"/>
            <a:ext cx="7760421" cy="33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449" y="1565040"/>
            <a:ext cx="825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 fiktive Kosten, die dem entgangenen Vorteil von nicht gewählten Alternativen entsprechen. Opportunitätskosten helfen bei Entscheidungen zwischen Alternativen, wenn man wegen Knappheit alle Alternativen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nicht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angehen kann.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449" y="2441699"/>
            <a:ext cx="8250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1: knappe Zeit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2 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arbeiten, €50 verdienen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ins Kino gehen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, direkte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Kosten: €10,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Opportunitätskosten: €50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Lohn =&gt; €60 Kosten, ins Kino zu gehen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448" y="3884537"/>
            <a:ext cx="843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2: knappes Geld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€20.000 zu investieren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bei der Bank mit einem festen Zinssatz von 5% anlegen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Auto kaufen,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entgangener Rendite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448" y="5112263"/>
            <a:ext cx="843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3: knappes Wasser für Wasserkraftwerk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können 10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Strom vom Wasser im Staudamm erzeugen, keine variablen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abends beim Strompreis von 100 €/MWh einspeisen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morgens beim Strompreis von 10 €/MWh einspeisen,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100 €/MWh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Umsatz abends =&gt; A1 wählen</a:t>
            </a:r>
          </a:p>
        </p:txBody>
      </p:sp>
    </p:spTree>
    <p:extLst>
      <p:ext uri="{BB962C8B-B14F-4D97-AF65-F5344CB8AC3E}">
        <p14:creationId xmlns:p14="http://schemas.microsoft.com/office/powerpoint/2010/main" val="99897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3754</Words>
  <Application>Microsoft Office PowerPoint</Application>
  <PresentationFormat>On-screen Show (4:3)</PresentationFormat>
  <Paragraphs>618</Paragraphs>
  <Slides>60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SimSun</vt:lpstr>
      <vt:lpstr>Arial</vt:lpstr>
      <vt:lpstr>Book Antiqua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Wintersemester 2023/4  Angebot, Nachfrage und Elastizität</vt:lpstr>
      <vt:lpstr>Organisatorisches: Lehrangebot 1/2</vt:lpstr>
      <vt:lpstr>Organisatorisches: Lehrangebot 2/2</vt:lpstr>
      <vt:lpstr>Organisatorisches: Prüfungen</vt:lpstr>
      <vt:lpstr>Was kommt auf uns zu?</vt:lpstr>
      <vt:lpstr>Literaturhinweise</vt:lpstr>
      <vt:lpstr>Grundfragen der Wirtschaft </vt:lpstr>
      <vt:lpstr>Menschliche Bedürfnisse </vt:lpstr>
      <vt:lpstr>Opportunitätskosten</vt:lpstr>
      <vt:lpstr>Typische Fragen der Wirtschaftswissenschaften</vt:lpstr>
      <vt:lpstr>Hohe Preise in Energiemärkten 2021-3</vt:lpstr>
      <vt:lpstr>Vergleich mit den Energiekrisen in den 70-er Jahren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Aggregierte inverse Angebotsfunktionen: Beispiel aus dem Bergbau (Kupfer)</vt:lpstr>
      <vt:lpstr>Aggregierte inverse Angebotsfunktionen: Beispiel aus der Ölindustrie</vt:lpstr>
      <vt:lpstr>Inverse Nachfragefunktion von Zahlungsbereitschaft eines Konsumenten</vt:lpstr>
      <vt:lpstr>Beispiel: Inverse Nachfragefunktion für Pizza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Preisbildung – Ohne Wind &amp; Solar</vt:lpstr>
      <vt:lpstr>Preisbildung – Mit Wind &amp; Solar</vt:lpstr>
      <vt:lpstr>Gebotskurven am Strommarkt [Lieferzeitraum Mittwoch, 19.10.2022, 17-18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213</cp:revision>
  <cp:lastPrinted>2020-11-04T08:40:13Z</cp:lastPrinted>
  <dcterms:created xsi:type="dcterms:W3CDTF">2001-06-02T14:11:54Z</dcterms:created>
  <dcterms:modified xsi:type="dcterms:W3CDTF">2023-10-12T14:17:43Z</dcterms:modified>
</cp:coreProperties>
</file>