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54"/>
  </p:notesMasterIdLst>
  <p:handoutMasterIdLst>
    <p:handoutMasterId r:id="rId55"/>
  </p:handoutMasterIdLst>
  <p:sldIdLst>
    <p:sldId id="316" r:id="rId2"/>
    <p:sldId id="317" r:id="rId3"/>
    <p:sldId id="329" r:id="rId4"/>
    <p:sldId id="340" r:id="rId5"/>
    <p:sldId id="330" r:id="rId6"/>
    <p:sldId id="318" r:id="rId7"/>
    <p:sldId id="321" r:id="rId8"/>
    <p:sldId id="319" r:id="rId9"/>
    <p:sldId id="320" r:id="rId10"/>
    <p:sldId id="274" r:id="rId11"/>
    <p:sldId id="287" r:id="rId12"/>
    <p:sldId id="288" r:id="rId13"/>
    <p:sldId id="306" r:id="rId14"/>
    <p:sldId id="322" r:id="rId15"/>
    <p:sldId id="289" r:id="rId16"/>
    <p:sldId id="290" r:id="rId17"/>
    <p:sldId id="286" r:id="rId18"/>
    <p:sldId id="272" r:id="rId19"/>
    <p:sldId id="291" r:id="rId20"/>
    <p:sldId id="299" r:id="rId21"/>
    <p:sldId id="292" r:id="rId22"/>
    <p:sldId id="293" r:id="rId23"/>
    <p:sldId id="294" r:id="rId24"/>
    <p:sldId id="295" r:id="rId25"/>
    <p:sldId id="296" r:id="rId26"/>
    <p:sldId id="300" r:id="rId27"/>
    <p:sldId id="301" r:id="rId28"/>
    <p:sldId id="302" r:id="rId29"/>
    <p:sldId id="303" r:id="rId30"/>
    <p:sldId id="304" r:id="rId31"/>
    <p:sldId id="305" r:id="rId32"/>
    <p:sldId id="307" r:id="rId33"/>
    <p:sldId id="308" r:id="rId34"/>
    <p:sldId id="310" r:id="rId35"/>
    <p:sldId id="323" r:id="rId36"/>
    <p:sldId id="312" r:id="rId37"/>
    <p:sldId id="331" r:id="rId38"/>
    <p:sldId id="332" r:id="rId39"/>
    <p:sldId id="266" r:id="rId40"/>
    <p:sldId id="333" r:id="rId41"/>
    <p:sldId id="334" r:id="rId42"/>
    <p:sldId id="325" r:id="rId43"/>
    <p:sldId id="280" r:id="rId44"/>
    <p:sldId id="267" r:id="rId45"/>
    <p:sldId id="281" r:id="rId46"/>
    <p:sldId id="268" r:id="rId47"/>
    <p:sldId id="279" r:id="rId48"/>
    <p:sldId id="335" r:id="rId49"/>
    <p:sldId id="336" r:id="rId50"/>
    <p:sldId id="337" r:id="rId51"/>
    <p:sldId id="338" r:id="rId52"/>
    <p:sldId id="339" r:id="rId53"/>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5pPr>
    <a:lvl6pPr marL="2286000" algn="l" defTabSz="914400" rtl="0" eaLnBrk="1" latinLnBrk="0" hangingPunct="1">
      <a:defRPr sz="2400" kern="1200">
        <a:solidFill>
          <a:schemeClr val="tx1"/>
        </a:solidFill>
        <a:latin typeface="Book Antiqua" panose="02040602050305030304" pitchFamily="18" charset="0"/>
        <a:ea typeface="+mn-ea"/>
        <a:cs typeface="+mn-cs"/>
      </a:defRPr>
    </a:lvl6pPr>
    <a:lvl7pPr marL="2743200" algn="l" defTabSz="914400" rtl="0" eaLnBrk="1" latinLnBrk="0" hangingPunct="1">
      <a:defRPr sz="2400" kern="1200">
        <a:solidFill>
          <a:schemeClr val="tx1"/>
        </a:solidFill>
        <a:latin typeface="Book Antiqua" panose="02040602050305030304" pitchFamily="18" charset="0"/>
        <a:ea typeface="+mn-ea"/>
        <a:cs typeface="+mn-cs"/>
      </a:defRPr>
    </a:lvl7pPr>
    <a:lvl8pPr marL="3200400" algn="l" defTabSz="914400" rtl="0" eaLnBrk="1" latinLnBrk="0" hangingPunct="1">
      <a:defRPr sz="2400" kern="1200">
        <a:solidFill>
          <a:schemeClr val="tx1"/>
        </a:solidFill>
        <a:latin typeface="Book Antiqua" panose="02040602050305030304" pitchFamily="18" charset="0"/>
        <a:ea typeface="+mn-ea"/>
        <a:cs typeface="+mn-cs"/>
      </a:defRPr>
    </a:lvl8pPr>
    <a:lvl9pPr marL="3657600" algn="l" defTabSz="914400" rtl="0" eaLnBrk="1" latinLnBrk="0" hangingPunct="1">
      <a:defRPr sz="2400" kern="1200">
        <a:solidFill>
          <a:schemeClr val="tx1"/>
        </a:solidFill>
        <a:latin typeface="Book Antiqua" panose="02040602050305030304" pitchFamily="18" charset="0"/>
        <a:ea typeface="+mn-ea"/>
        <a:cs typeface="+mn-cs"/>
      </a:defRPr>
    </a:lvl9pPr>
  </p:defaultTextStyle>
  <p:extLst>
    <p:ext uri="{EFAFB233-063F-42B5-8137-9DF3F51BA10A}">
      <p15:sldGuideLst xmlns:p15="http://schemas.microsoft.com/office/powerpoint/2012/main">
        <p15:guide id="1" orient="horz" pos="845">
          <p15:clr>
            <a:srgbClr val="A4A3A4"/>
          </p15:clr>
        </p15:guide>
        <p15:guide id="2" pos="1202">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948" autoAdjust="0"/>
    <p:restoredTop sz="86383" autoAdjust="0"/>
  </p:normalViewPr>
  <p:slideViewPr>
    <p:cSldViewPr>
      <p:cViewPr varScale="1">
        <p:scale>
          <a:sx n="101" d="100"/>
          <a:sy n="101" d="100"/>
        </p:scale>
        <p:origin x="1416" y="72"/>
      </p:cViewPr>
      <p:guideLst>
        <p:guide orient="horz" pos="845"/>
        <p:guide pos="120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400"/>
    </p:cViewPr>
  </p:sorterViewPr>
  <p:notesViewPr>
    <p:cSldViewPr>
      <p:cViewPr varScale="1">
        <p:scale>
          <a:sx n="45" d="100"/>
          <a:sy n="45" d="100"/>
        </p:scale>
        <p:origin x="-1416" y="-78"/>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46D07E3D-D650-F54B-B7D9-B9E87DE316B4}"/>
              </a:ext>
            </a:extLst>
          </p:cNvPr>
          <p:cNvSpPr>
            <a:spLocks noGrp="1" noChangeArrowheads="1"/>
          </p:cNvSpPr>
          <p:nvPr>
            <p:ph type="hdr" sz="quarter"/>
          </p:nvPr>
        </p:nvSpPr>
        <p:spPr bwMode="auto">
          <a:xfrm>
            <a:off x="0" y="0"/>
            <a:ext cx="3084513" cy="476250"/>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58371" name="Rectangle 3">
            <a:extLst>
              <a:ext uri="{FF2B5EF4-FFF2-40B4-BE49-F238E27FC236}">
                <a16:creationId xmlns:a16="http://schemas.microsoft.com/office/drawing/2014/main" id="{8C405694-4FE3-B446-9B46-423671FABFB9}"/>
              </a:ext>
            </a:extLst>
          </p:cNvPr>
          <p:cNvSpPr>
            <a:spLocks noGrp="1" noChangeArrowheads="1"/>
          </p:cNvSpPr>
          <p:nvPr>
            <p:ph type="dt" sz="quarter" idx="1"/>
          </p:nvPr>
        </p:nvSpPr>
        <p:spPr bwMode="auto">
          <a:xfrm>
            <a:off x="4060825" y="0"/>
            <a:ext cx="3003550" cy="476250"/>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algn="r" defTabSz="960438">
              <a:defRPr sz="1300">
                <a:latin typeface="Times New Roman" pitchFamily="18" charset="0"/>
              </a:defRPr>
            </a:lvl1pPr>
          </a:lstStyle>
          <a:p>
            <a:pPr>
              <a:defRPr/>
            </a:pPr>
            <a:endParaRPr lang="de-DE"/>
          </a:p>
        </p:txBody>
      </p:sp>
      <p:sp>
        <p:nvSpPr>
          <p:cNvPr id="58372" name="Rectangle 4">
            <a:extLst>
              <a:ext uri="{FF2B5EF4-FFF2-40B4-BE49-F238E27FC236}">
                <a16:creationId xmlns:a16="http://schemas.microsoft.com/office/drawing/2014/main" id="{A3EEA772-1A80-6740-8A17-B771EC80A75A}"/>
              </a:ext>
            </a:extLst>
          </p:cNvPr>
          <p:cNvSpPr>
            <a:spLocks noGrp="1" noChangeArrowheads="1"/>
          </p:cNvSpPr>
          <p:nvPr>
            <p:ph type="ftr" sz="quarter" idx="2"/>
          </p:nvPr>
        </p:nvSpPr>
        <p:spPr bwMode="auto">
          <a:xfrm>
            <a:off x="0" y="9755188"/>
            <a:ext cx="3084513" cy="476250"/>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58373" name="Rectangle 5">
            <a:extLst>
              <a:ext uri="{FF2B5EF4-FFF2-40B4-BE49-F238E27FC236}">
                <a16:creationId xmlns:a16="http://schemas.microsoft.com/office/drawing/2014/main" id="{A5145330-61B7-104E-9AE3-5915003F2B4F}"/>
              </a:ext>
            </a:extLst>
          </p:cNvPr>
          <p:cNvSpPr>
            <a:spLocks noGrp="1" noChangeArrowheads="1"/>
          </p:cNvSpPr>
          <p:nvPr>
            <p:ph type="sldNum" sz="quarter" idx="3"/>
          </p:nvPr>
        </p:nvSpPr>
        <p:spPr bwMode="auto">
          <a:xfrm>
            <a:off x="4060825" y="9755188"/>
            <a:ext cx="3003550" cy="476250"/>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algn="r" defTabSz="960438">
              <a:defRPr sz="1300">
                <a:latin typeface="Times New Roman" panose="02020603050405020304" pitchFamily="18" charset="0"/>
              </a:defRPr>
            </a:lvl1pPr>
          </a:lstStyle>
          <a:p>
            <a:pPr>
              <a:defRPr/>
            </a:pPr>
            <a:fld id="{7785261E-FAAA-414E-B849-A8DF92D2FC1F}"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690B5DB-F7B2-4449-BC52-6D51458A9038}"/>
              </a:ext>
            </a:extLst>
          </p:cNvPr>
          <p:cNvSpPr>
            <a:spLocks noGrp="1" noChangeArrowheads="1"/>
          </p:cNvSpPr>
          <p:nvPr>
            <p:ph type="hdr" sz="quarter"/>
          </p:nvPr>
        </p:nvSpPr>
        <p:spPr bwMode="auto">
          <a:xfrm>
            <a:off x="0" y="0"/>
            <a:ext cx="3076575" cy="512763"/>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16387" name="Rectangle 3">
            <a:extLst>
              <a:ext uri="{FF2B5EF4-FFF2-40B4-BE49-F238E27FC236}">
                <a16:creationId xmlns:a16="http://schemas.microsoft.com/office/drawing/2014/main" id="{24FE515D-7A2C-EB43-8917-1B21202AAEEE}"/>
              </a:ext>
            </a:extLst>
          </p:cNvPr>
          <p:cNvSpPr>
            <a:spLocks noGrp="1" noChangeArrowheads="1"/>
          </p:cNvSpPr>
          <p:nvPr>
            <p:ph type="dt" idx="1"/>
          </p:nvPr>
        </p:nvSpPr>
        <p:spPr bwMode="auto">
          <a:xfrm>
            <a:off x="4022725" y="0"/>
            <a:ext cx="3076575" cy="512763"/>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algn="r" defTabSz="960438">
              <a:defRPr sz="1300">
                <a:latin typeface="Times New Roman" pitchFamily="18" charset="0"/>
              </a:defRPr>
            </a:lvl1pPr>
          </a:lstStyle>
          <a:p>
            <a:pPr>
              <a:defRPr/>
            </a:pPr>
            <a:endParaRPr lang="de-DE"/>
          </a:p>
        </p:txBody>
      </p:sp>
      <p:sp>
        <p:nvSpPr>
          <p:cNvPr id="2052" name="Rectangle 4"/>
          <p:cNvSpPr>
            <a:spLocks noGrp="1" noRot="1" noChangeAspect="1" noChangeArrowheads="1" noTextEdit="1"/>
          </p:cNvSpPr>
          <p:nvPr>
            <p:ph type="sldImg" idx="2"/>
          </p:nvPr>
        </p:nvSpPr>
        <p:spPr bwMode="auto">
          <a:xfrm>
            <a:off x="222250" y="315913"/>
            <a:ext cx="6575425" cy="4930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a:extLst>
              <a:ext uri="{FF2B5EF4-FFF2-40B4-BE49-F238E27FC236}">
                <a16:creationId xmlns:a16="http://schemas.microsoft.com/office/drawing/2014/main" id="{5AE2DB5B-776F-234C-A199-C0FC774F0D65}"/>
              </a:ext>
            </a:extLst>
          </p:cNvPr>
          <p:cNvSpPr>
            <a:spLocks noGrp="1" noChangeArrowheads="1"/>
          </p:cNvSpPr>
          <p:nvPr>
            <p:ph type="body" sz="quarter" idx="3"/>
          </p:nvPr>
        </p:nvSpPr>
        <p:spPr bwMode="auto">
          <a:xfrm>
            <a:off x="407988" y="5565775"/>
            <a:ext cx="5962650" cy="3902075"/>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6390" name="Rectangle 6">
            <a:extLst>
              <a:ext uri="{FF2B5EF4-FFF2-40B4-BE49-F238E27FC236}">
                <a16:creationId xmlns:a16="http://schemas.microsoft.com/office/drawing/2014/main" id="{F46B13A0-8800-F842-BD8E-E103F75E5C0E}"/>
              </a:ext>
            </a:extLst>
          </p:cNvPr>
          <p:cNvSpPr>
            <a:spLocks noGrp="1" noChangeArrowheads="1"/>
          </p:cNvSpPr>
          <p:nvPr>
            <p:ph type="ftr" sz="quarter" idx="4"/>
          </p:nvPr>
        </p:nvSpPr>
        <p:spPr bwMode="auto">
          <a:xfrm>
            <a:off x="0" y="9721850"/>
            <a:ext cx="3076575" cy="512763"/>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16391" name="Rectangle 7">
            <a:extLst>
              <a:ext uri="{FF2B5EF4-FFF2-40B4-BE49-F238E27FC236}">
                <a16:creationId xmlns:a16="http://schemas.microsoft.com/office/drawing/2014/main" id="{BB3322BF-5FE4-ED4C-93E4-84CA47C41B74}"/>
              </a:ext>
            </a:extLst>
          </p:cNvPr>
          <p:cNvSpPr>
            <a:spLocks noGrp="1" noChangeArrowheads="1"/>
          </p:cNvSpPr>
          <p:nvPr>
            <p:ph type="sldNum" sz="quarter" idx="5"/>
          </p:nvPr>
        </p:nvSpPr>
        <p:spPr bwMode="auto">
          <a:xfrm>
            <a:off x="4022725" y="9721850"/>
            <a:ext cx="3076575" cy="512763"/>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algn="r" defTabSz="960438">
              <a:defRPr sz="1300">
                <a:latin typeface="Times New Roman" panose="02020603050405020304" pitchFamily="18" charset="0"/>
              </a:defRPr>
            </a:lvl1pPr>
          </a:lstStyle>
          <a:p>
            <a:pPr>
              <a:defRPr/>
            </a:pPr>
            <a:fld id="{2C40726E-5D8C-443C-A651-ABAAC790981F}"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CE26FFE-E9CD-46EC-BF56-92F90A00BA33}" type="slidenum">
              <a:rPr lang="de-DE" altLang="en-US" sz="1300" smtClean="0">
                <a:latin typeface="Times New Roman" panose="02020603050405020304" pitchFamily="18" charset="0"/>
              </a:rPr>
              <a:pPr/>
              <a:t>1</a:t>
            </a:fld>
            <a:endParaRPr lang="de-DE" altLang="en-US" sz="1300" smtClean="0">
              <a:latin typeface="Times New Roman" panose="02020603050405020304" pitchFamily="18" charset="0"/>
            </a:endParaRPr>
          </a:p>
        </p:txBody>
      </p:sp>
      <p:sp>
        <p:nvSpPr>
          <p:cNvPr id="5122" name="Rectangle 2"/>
          <p:cNvSpPr>
            <a:spLocks noGrp="1" noRot="1" noChangeAspect="1" noChangeArrowheads="1" noTextEdit="1"/>
          </p:cNvSpPr>
          <p:nvPr>
            <p:ph type="sldImg"/>
          </p:nvPr>
        </p:nvSpPr>
        <p:spPr>
          <a:xfrm>
            <a:off x="227013" y="317500"/>
            <a:ext cx="6573837" cy="4930775"/>
          </a:xfrm>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619579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0939AC07-8741-43C0-B7C8-F92AF6F6771C}" type="slidenum">
              <a:rPr lang="de-DE" altLang="en-US" sz="1300" smtClean="0">
                <a:latin typeface="Times New Roman" panose="02020603050405020304" pitchFamily="18" charset="0"/>
              </a:rPr>
              <a:pPr/>
              <a:t>30</a:t>
            </a:fld>
            <a:endParaRPr lang="de-DE" altLang="en-US" sz="1300" smtClean="0">
              <a:latin typeface="Times New Roman" panose="02020603050405020304" pitchFamily="18"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6E013DDA-FC9B-4495-90F0-48A41B4AA301}" type="slidenum">
              <a:rPr lang="de-DE" altLang="en-US" sz="1300" smtClean="0">
                <a:latin typeface="Times New Roman" panose="02020603050405020304" pitchFamily="18" charset="0"/>
              </a:rPr>
              <a:pPr/>
              <a:t>31</a:t>
            </a:fld>
            <a:endParaRPr lang="de-DE" altLang="en-US" sz="1300" smtClean="0">
              <a:latin typeface="Times New Roman" panose="02020603050405020304" pitchFamily="18"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CDB34287-A29E-4447-93BA-0DA7455C2380}" type="slidenum">
              <a:rPr lang="de-DE" altLang="en-US" sz="1300" smtClean="0">
                <a:latin typeface="Times New Roman" panose="02020603050405020304" pitchFamily="18" charset="0"/>
              </a:rPr>
              <a:pPr/>
              <a:t>32</a:t>
            </a:fld>
            <a:endParaRPr lang="de-DE" altLang="en-US" sz="1300" smtClean="0">
              <a:latin typeface="Times New Roman" panose="02020603050405020304" pitchFamily="18"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7492A247-9F10-41C7-81AA-2762641618FA}" type="slidenum">
              <a:rPr lang="de-DE" altLang="en-US" sz="1300" smtClean="0">
                <a:latin typeface="Times New Roman" panose="02020603050405020304" pitchFamily="18" charset="0"/>
              </a:rPr>
              <a:pPr/>
              <a:t>33</a:t>
            </a:fld>
            <a:endParaRPr lang="de-DE" altLang="en-US" sz="1300" smtClean="0">
              <a:latin typeface="Times New Roman" panose="02020603050405020304" pitchFamily="18" charset="0"/>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FA02DDBB-285E-4DC0-BC31-11E4289518D8}" type="slidenum">
              <a:rPr lang="de-DE" altLang="en-US" sz="1300" smtClean="0">
                <a:latin typeface="Times New Roman" panose="02020603050405020304" pitchFamily="18" charset="0"/>
              </a:rPr>
              <a:pPr/>
              <a:t>34</a:t>
            </a:fld>
            <a:endParaRPr lang="de-DE" altLang="en-US" sz="1300" smtClean="0">
              <a:latin typeface="Times New Roman" panose="02020603050405020304" pitchFamily="18"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35</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984337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36</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37</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520146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866C31C-1D51-4399-88CE-02409A2A92F2}" type="slidenum">
              <a:rPr lang="de-DE" altLang="en-US" sz="1300" smtClean="0">
                <a:latin typeface="Times New Roman" panose="02020603050405020304" pitchFamily="18" charset="0"/>
              </a:rPr>
              <a:pPr/>
              <a:t>38</a:t>
            </a:fld>
            <a:endParaRPr lang="de-DE" altLang="en-US" sz="1300" smtClean="0">
              <a:latin typeface="Times New Roman" panose="02020603050405020304" pitchFamily="18"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268216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9FCA4F9-8EE3-4673-A08B-1B74A240ACD6}" type="slidenum">
              <a:rPr lang="de-DE" altLang="en-US" sz="1300" smtClean="0">
                <a:latin typeface="Times New Roman" panose="02020603050405020304" pitchFamily="18" charset="0"/>
              </a:rPr>
              <a:pPr/>
              <a:t>41</a:t>
            </a:fld>
            <a:endParaRPr lang="de-DE" altLang="en-US" sz="1300" smtClean="0">
              <a:latin typeface="Times New Roman" panose="02020603050405020304" pitchFamily="18"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185247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9A8EDF0C-3813-44BE-A222-3DF3D1EBA5F6}" type="slidenum">
              <a:rPr lang="de-DE" altLang="en-US" sz="1300" smtClean="0">
                <a:latin typeface="Times New Roman" panose="02020603050405020304" pitchFamily="18" charset="0"/>
              </a:rPr>
              <a:pPr/>
              <a:t>22</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9FCA4F9-8EE3-4673-A08B-1B74A240ACD6}" type="slidenum">
              <a:rPr lang="de-DE" altLang="en-US" sz="1300" smtClean="0">
                <a:latin typeface="Times New Roman" panose="02020603050405020304" pitchFamily="18" charset="0"/>
              </a:rPr>
              <a:pPr/>
              <a:t>42</a:t>
            </a:fld>
            <a:endParaRPr lang="de-DE" altLang="en-US" sz="1300" smtClean="0">
              <a:latin typeface="Times New Roman" panose="02020603050405020304" pitchFamily="18"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201616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629BACCF-6D4B-4336-9723-F7BE57B1C663}" type="slidenum">
              <a:rPr lang="de-DE" altLang="en-US" sz="1300" smtClean="0">
                <a:latin typeface="Times New Roman" panose="02020603050405020304" pitchFamily="18" charset="0"/>
              </a:rPr>
              <a:pPr/>
              <a:t>23</a:t>
            </a:fld>
            <a:endParaRPr lang="de-DE" altLang="en-US" sz="1300" smtClean="0">
              <a:latin typeface="Times New Roman" panose="02020603050405020304" pitchFamily="18" charset="0"/>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339FE308-AFD6-4313-BF8E-94940BA5180B}" type="slidenum">
              <a:rPr lang="de-DE" altLang="en-US" sz="1300" smtClean="0">
                <a:latin typeface="Times New Roman" panose="02020603050405020304" pitchFamily="18" charset="0"/>
              </a:rPr>
              <a:pPr/>
              <a:t>24</a:t>
            </a:fld>
            <a:endParaRPr lang="de-DE" altLang="en-US" sz="1300" smtClean="0">
              <a:latin typeface="Times New Roman" panose="02020603050405020304" pitchFamily="18"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E1B1C611-C107-4F8F-B2A3-9652829BFB7F}" type="slidenum">
              <a:rPr lang="de-DE" altLang="en-US" sz="1300" smtClean="0">
                <a:latin typeface="Times New Roman" panose="02020603050405020304" pitchFamily="18" charset="0"/>
              </a:rPr>
              <a:pPr/>
              <a:t>25</a:t>
            </a:fld>
            <a:endParaRPr lang="de-DE" altLang="en-US" sz="1300" smtClean="0">
              <a:latin typeface="Times New Roman" panose="02020603050405020304" pitchFamily="18"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F69F44C-35EF-4C9F-A10A-722512485E1E}" type="slidenum">
              <a:rPr lang="de-DE" altLang="en-US" sz="1300" smtClean="0">
                <a:latin typeface="Times New Roman" panose="02020603050405020304" pitchFamily="18" charset="0"/>
              </a:rPr>
              <a:pPr/>
              <a:t>26</a:t>
            </a:fld>
            <a:endParaRPr lang="de-DE" altLang="en-US" sz="1300" smtClean="0">
              <a:latin typeface="Times New Roman" panose="02020603050405020304" pitchFamily="18"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8A35826F-6662-499F-8D8F-CE22DDAEE411}" type="slidenum">
              <a:rPr lang="de-DE" altLang="en-US" sz="1300" smtClean="0">
                <a:latin typeface="Times New Roman" panose="02020603050405020304" pitchFamily="18" charset="0"/>
              </a:rPr>
              <a:pPr/>
              <a:t>27</a:t>
            </a:fld>
            <a:endParaRPr lang="de-DE" altLang="en-US" sz="1300" smtClean="0">
              <a:latin typeface="Times New Roman" panose="02020603050405020304" pitchFamily="18"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06CA6842-5B62-4051-A9F1-A24D4A2EB535}" type="slidenum">
              <a:rPr lang="de-DE" altLang="en-US" sz="1300" smtClean="0">
                <a:latin typeface="Times New Roman" panose="02020603050405020304" pitchFamily="18" charset="0"/>
              </a:rPr>
              <a:pPr/>
              <a:t>28</a:t>
            </a:fld>
            <a:endParaRPr lang="de-DE" altLang="en-US" sz="1300" smtClean="0">
              <a:latin typeface="Times New Roman" panose="02020603050405020304" pitchFamily="18"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CA2FA9B5-F76F-4331-AE74-4B1301F81D31}" type="slidenum">
              <a:rPr lang="de-DE" altLang="en-US" sz="1300" smtClean="0">
                <a:latin typeface="Times New Roman" panose="02020603050405020304" pitchFamily="18" charset="0"/>
              </a:rPr>
              <a:pPr/>
              <a:t>29</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105174955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5006119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92950" y="381000"/>
            <a:ext cx="1727200" cy="57150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908175" y="381000"/>
            <a:ext cx="5032375" cy="57150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4318781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908175" y="381000"/>
            <a:ext cx="6767513" cy="960438"/>
          </a:xfrm>
        </p:spPr>
        <p:txBody>
          <a:bodyPr/>
          <a:lstStyle/>
          <a:p>
            <a:r>
              <a:rPr lang="de-DE"/>
              <a:t>Titelmasterformat durch Klicken bearbeiten</a:t>
            </a:r>
          </a:p>
        </p:txBody>
      </p:sp>
      <p:sp>
        <p:nvSpPr>
          <p:cNvPr id="3" name="Tabellenplatzhalter 2"/>
          <p:cNvSpPr>
            <a:spLocks noGrp="1"/>
          </p:cNvSpPr>
          <p:nvPr>
            <p:ph type="tbl" idx="1"/>
          </p:nvPr>
        </p:nvSpPr>
        <p:spPr>
          <a:xfrm>
            <a:off x="1908175" y="1981200"/>
            <a:ext cx="6911975" cy="4114800"/>
          </a:xfrm>
        </p:spPr>
        <p:txBody>
          <a:bodyPr/>
          <a:lstStyle/>
          <a:p>
            <a:pPr lvl="0"/>
            <a:endParaRPr lang="de-DE" noProof="0"/>
          </a:p>
        </p:txBody>
      </p:sp>
    </p:spTree>
    <p:extLst>
      <p:ext uri="{BB962C8B-B14F-4D97-AF65-F5344CB8AC3E}">
        <p14:creationId xmlns:p14="http://schemas.microsoft.com/office/powerpoint/2010/main" val="412101715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908175" y="381000"/>
            <a:ext cx="6767513" cy="960438"/>
          </a:xfrm>
        </p:spPr>
        <p:txBody>
          <a:bodyPr/>
          <a:lstStyle/>
          <a:p>
            <a:r>
              <a:rPr lang="de-DE"/>
              <a:t>Titelmasterformat durch Klicken bearbeiten</a:t>
            </a:r>
          </a:p>
        </p:txBody>
      </p:sp>
      <p:sp>
        <p:nvSpPr>
          <p:cNvPr id="3" name="Textplatzhalter 2"/>
          <p:cNvSpPr>
            <a:spLocks noGrp="1"/>
          </p:cNvSpPr>
          <p:nvPr>
            <p:ph type="body" sz="half" idx="1"/>
          </p:nvPr>
        </p:nvSpPr>
        <p:spPr>
          <a:xfrm>
            <a:off x="1908175" y="1981200"/>
            <a:ext cx="3379788"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0363" y="1981200"/>
            <a:ext cx="3379787"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286644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4249238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extLst>
      <p:ext uri="{BB962C8B-B14F-4D97-AF65-F5344CB8AC3E}">
        <p14:creationId xmlns:p14="http://schemas.microsoft.com/office/powerpoint/2010/main" val="374013976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a:t>Titelmasterformat durch Klicken bearbeiten</a:t>
            </a:r>
          </a:p>
        </p:txBody>
      </p:sp>
      <p:sp>
        <p:nvSpPr>
          <p:cNvPr id="3" name="Inhaltsplatzhalter 2"/>
          <p:cNvSpPr>
            <a:spLocks noGrp="1"/>
          </p:cNvSpPr>
          <p:nvPr>
            <p:ph sz="half" idx="1"/>
          </p:nvPr>
        </p:nvSpPr>
        <p:spPr>
          <a:xfrm>
            <a:off x="1908175" y="1981200"/>
            <a:ext cx="33797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0363" y="1981200"/>
            <a:ext cx="33797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481647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i="0">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2660472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dirty="0"/>
              <a:t>Titelmasterformat durch Klicken bearbeiten</a:t>
            </a:r>
          </a:p>
        </p:txBody>
      </p:sp>
    </p:spTree>
    <p:extLst>
      <p:ext uri="{BB962C8B-B14F-4D97-AF65-F5344CB8AC3E}">
        <p14:creationId xmlns:p14="http://schemas.microsoft.com/office/powerpoint/2010/main" val="320139370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93707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110998644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82662942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8175" y="381000"/>
            <a:ext cx="6767513"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smtClean="0"/>
              <a:t>Hier klicken, um Master-Titelformat zu bearbeiten.</a:t>
            </a:r>
          </a:p>
        </p:txBody>
      </p:sp>
      <p:sp>
        <p:nvSpPr>
          <p:cNvPr id="1027" name="Rectangle 3"/>
          <p:cNvSpPr>
            <a:spLocks noGrp="1" noChangeArrowheads="1"/>
          </p:cNvSpPr>
          <p:nvPr>
            <p:ph type="body" idx="1"/>
          </p:nvPr>
        </p:nvSpPr>
        <p:spPr bwMode="auto">
          <a:xfrm>
            <a:off x="1908175" y="1981200"/>
            <a:ext cx="6911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Hier klicken, um Master-Textformat zu bearbeiten.</a:t>
            </a:r>
          </a:p>
          <a:p>
            <a:pPr lvl="1"/>
            <a:r>
              <a:rPr lang="en-US" altLang="en-US" smtClean="0"/>
              <a:t>Zweite Ebene</a:t>
            </a:r>
          </a:p>
          <a:p>
            <a:pPr lvl="2"/>
            <a:r>
              <a:rPr lang="en-US" altLang="en-US" smtClean="0"/>
              <a:t>Dritte Ebene</a:t>
            </a:r>
          </a:p>
          <a:p>
            <a:pPr lvl="3"/>
            <a:r>
              <a:rPr lang="en-US" altLang="en-US" smtClean="0"/>
              <a:t>Vierte Ebene</a:t>
            </a:r>
          </a:p>
          <a:p>
            <a:pPr lvl="4"/>
            <a:r>
              <a:rPr lang="en-US" altLang="en-US" smtClean="0"/>
              <a:t>Fünfte Ebene Prof. Dr. Georg Erdmann</a:t>
            </a:r>
          </a:p>
        </p:txBody>
      </p:sp>
      <p:sp>
        <p:nvSpPr>
          <p:cNvPr id="6158" name="Text Box 14">
            <a:extLst>
              <a:ext uri="{FF2B5EF4-FFF2-40B4-BE49-F238E27FC236}">
                <a16:creationId xmlns:a16="http://schemas.microsoft.com/office/drawing/2014/main" id="{A45565F5-BA1D-0E4C-B9BE-A6A9144D8645}"/>
              </a:ext>
            </a:extLst>
          </p:cNvPr>
          <p:cNvSpPr txBox="1">
            <a:spLocks noChangeArrowheads="1"/>
          </p:cNvSpPr>
          <p:nvPr/>
        </p:nvSpPr>
        <p:spPr bwMode="auto">
          <a:xfrm>
            <a:off x="762000" y="6248400"/>
            <a:ext cx="609600" cy="244475"/>
          </a:xfrm>
          <a:prstGeom prst="rect">
            <a:avLst/>
          </a:prstGeom>
          <a:noFill/>
          <a:ln w="9525">
            <a:noFill/>
            <a:miter lim="800000"/>
            <a:headEnd type="none" w="sm" len="sm"/>
            <a:tailEnd type="none" w="sm" len="sm"/>
          </a:ln>
          <a:effectLst/>
        </p:spPr>
        <p:txBody>
          <a:bodyPr>
            <a:spAutoFit/>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spcBef>
                <a:spcPct val="50000"/>
              </a:spcBef>
              <a:defRPr/>
            </a:pPr>
            <a:fld id="{6998AEA4-49D9-480F-B6FD-A750EE95CA27}" type="slidenum">
              <a:rPr lang="de-DE" altLang="en-US" sz="1000" smtClean="0"/>
              <a:pPr>
                <a:spcBef>
                  <a:spcPct val="50000"/>
                </a:spcBef>
                <a:defRPr/>
              </a:pPr>
              <a:t>‹#›</a:t>
            </a:fld>
            <a:endParaRPr lang="de-DE" altLang="en-US"/>
          </a:p>
        </p:txBody>
      </p:sp>
      <p:pic>
        <p:nvPicPr>
          <p:cNvPr id="1029" name="Picture 1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39750" y="606425"/>
            <a:ext cx="9366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ransition/>
  <p:txStyles>
    <p:titleStyle>
      <a:lvl1pPr algn="r" rtl="0" eaLnBrk="0" fontAlgn="base" hangingPunct="0">
        <a:spcBef>
          <a:spcPct val="0"/>
        </a:spcBef>
        <a:spcAft>
          <a:spcPct val="0"/>
        </a:spcAft>
        <a:defRPr sz="2800">
          <a:solidFill>
            <a:schemeClr val="tx2"/>
          </a:solidFill>
          <a:latin typeface="Arial" panose="020B0604020202020204" pitchFamily="34" charset="0"/>
          <a:ea typeface="+mj-ea"/>
          <a:cs typeface="Arial" panose="020B0604020202020204" pitchFamily="34" charset="0"/>
        </a:defRPr>
      </a:lvl1pPr>
      <a:lvl2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2pPr>
      <a:lvl3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3pPr>
      <a:lvl4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4pPr>
      <a:lvl5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5pPr>
      <a:lvl6pPr marL="457200" algn="r" rtl="0" eaLnBrk="0" fontAlgn="base" hangingPunct="0">
        <a:spcBef>
          <a:spcPct val="0"/>
        </a:spcBef>
        <a:spcAft>
          <a:spcPct val="0"/>
        </a:spcAft>
        <a:defRPr sz="2800" i="1">
          <a:solidFill>
            <a:schemeClr val="tx2"/>
          </a:solidFill>
          <a:latin typeface="Times New Roman" pitchFamily="18" charset="0"/>
        </a:defRPr>
      </a:lvl6pPr>
      <a:lvl7pPr marL="914400" algn="r" rtl="0" eaLnBrk="0" fontAlgn="base" hangingPunct="0">
        <a:spcBef>
          <a:spcPct val="0"/>
        </a:spcBef>
        <a:spcAft>
          <a:spcPct val="0"/>
        </a:spcAft>
        <a:defRPr sz="2800" i="1">
          <a:solidFill>
            <a:schemeClr val="tx2"/>
          </a:solidFill>
          <a:latin typeface="Times New Roman" pitchFamily="18" charset="0"/>
        </a:defRPr>
      </a:lvl7pPr>
      <a:lvl8pPr marL="1371600" algn="r" rtl="0" eaLnBrk="0" fontAlgn="base" hangingPunct="0">
        <a:spcBef>
          <a:spcPct val="0"/>
        </a:spcBef>
        <a:spcAft>
          <a:spcPct val="0"/>
        </a:spcAft>
        <a:defRPr sz="2800" i="1">
          <a:solidFill>
            <a:schemeClr val="tx2"/>
          </a:solidFill>
          <a:latin typeface="Times New Roman" pitchFamily="18" charset="0"/>
        </a:defRPr>
      </a:lvl8pPr>
      <a:lvl9pPr marL="1828800" algn="r" rtl="0" eaLnBrk="0" fontAlgn="base" hangingPunct="0">
        <a:spcBef>
          <a:spcPct val="0"/>
        </a:spcBef>
        <a:spcAft>
          <a:spcPct val="0"/>
        </a:spcAft>
        <a:defRPr sz="28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ub-ensys.github.i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investor-relations.lufthansagroup.com/de/publikationen/finanzberichte.html"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ppeconomyinsights.substack.com/"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bundesfinanzministerium.de/Content/DE/Standardartikel/Themen/Steuern/Weitere_Steuerthemen/Betriebspruefung/AfA-Tabellen/afa-tabellen.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boerse.de/fundamental-analyse/Tesla-Aktie/US88160R1014"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boerse.de/fundamental-analyse/Tesla-Aktie/US88160R1014" TargetMode="Externa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boerse.de/fundamental-analyse/Tesla-Aktie/US88160R1014"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boerse.de/fundamental-analyse/Tesla-Aktie/US88160R1014"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boerse.de/fundamental-analyse/Lufthansa-Aktie/DE0008232125"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boerse.de/fundamental-analyse/Lufthansa-Aktie/DE0008232125" TargetMode="Externa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boerse.de/fundamental-analyse/Lufthansa-Aktie/DE0008232125"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4"/>
          <p:cNvSpPr>
            <a:spLocks noGrp="1" noChangeArrowheads="1"/>
          </p:cNvSpPr>
          <p:nvPr>
            <p:ph type="ctrTitle"/>
          </p:nvPr>
        </p:nvSpPr>
        <p:spPr>
          <a:xfrm>
            <a:off x="1920875" y="1262063"/>
            <a:ext cx="6800850" cy="2493962"/>
          </a:xfrm>
        </p:spPr>
        <p:txBody>
          <a:bodyPr/>
          <a:lstStyle/>
          <a:p>
            <a:r>
              <a:rPr lang="de-DE" altLang="en-US" b="1" i="0" dirty="0" smtClean="0">
                <a:latin typeface="Arial" panose="020B0604020202020204" pitchFamily="34" charset="0"/>
                <a:cs typeface="Arial" panose="020B0604020202020204" pitchFamily="34" charset="0"/>
              </a:rPr>
              <a:t>Wirtschaftliche Grundlagen </a:t>
            </a:r>
            <a:r>
              <a:rPr lang="de-DE" altLang="en-US" i="0" dirty="0" smtClean="0">
                <a:latin typeface="Arial" panose="020B0604020202020204" pitchFamily="34" charset="0"/>
                <a:cs typeface="Arial" panose="020B0604020202020204" pitchFamily="34" charset="0"/>
              </a:rPr>
              <a:t/>
            </a:r>
            <a:br>
              <a:rPr lang="de-DE" altLang="en-US" i="0" dirty="0" smtClean="0">
                <a:latin typeface="Arial" panose="020B0604020202020204" pitchFamily="34" charset="0"/>
                <a:cs typeface="Arial" panose="020B0604020202020204" pitchFamily="34" charset="0"/>
              </a:rPr>
            </a:br>
            <a:r>
              <a:rPr lang="de-DE" altLang="en-US" sz="2400" i="0" dirty="0" smtClean="0">
                <a:latin typeface="Arial" panose="020B0604020202020204" pitchFamily="34" charset="0"/>
                <a:cs typeface="Arial" panose="020B0604020202020204" pitchFamily="34" charset="0"/>
              </a:rPr>
              <a:t>im </a:t>
            </a:r>
            <a:r>
              <a:rPr lang="de-DE" altLang="en-US" sz="2400" dirty="0" smtClean="0"/>
              <a:t>Winter</a:t>
            </a:r>
            <a:r>
              <a:rPr lang="de-DE" altLang="en-US" sz="2400" i="0" dirty="0" smtClean="0">
                <a:latin typeface="Arial" panose="020B0604020202020204" pitchFamily="34" charset="0"/>
                <a:cs typeface="Arial" panose="020B0604020202020204" pitchFamily="34" charset="0"/>
              </a:rPr>
              <a:t>semester 2024-5</a:t>
            </a:r>
            <a:r>
              <a:rPr lang="de-DE" altLang="en-US" sz="2400" i="0" dirty="0" smtClean="0">
                <a:latin typeface="Arial" panose="020B0604020202020204" pitchFamily="34" charset="0"/>
                <a:cs typeface="Arial" panose="020B0604020202020204" pitchFamily="34" charset="0"/>
              </a:rPr>
              <a:t/>
            </a:r>
            <a:br>
              <a:rPr lang="de-DE" altLang="en-US" sz="2400" i="0" dirty="0" smtClean="0">
                <a:latin typeface="Arial" panose="020B0604020202020204" pitchFamily="34" charset="0"/>
                <a:cs typeface="Arial" panose="020B0604020202020204" pitchFamily="34" charset="0"/>
              </a:rPr>
            </a:br>
            <a:r>
              <a:rPr lang="de-DE" altLang="en-US" sz="2400" dirty="0" smtClean="0"/>
              <a:t/>
            </a:r>
            <a:br>
              <a:rPr lang="de-DE" altLang="en-US" sz="2400" dirty="0" smtClean="0"/>
            </a:br>
            <a:r>
              <a:rPr lang="de-DE" altLang="en-US" sz="2400" b="1" dirty="0" smtClean="0"/>
              <a:t>Betriebliches Rechnungswesen</a:t>
            </a:r>
            <a:endParaRPr lang="en-GB" altLang="en-US" i="0" dirty="0" smtClean="0">
              <a:latin typeface="Arial" panose="020B0604020202020204" pitchFamily="34" charset="0"/>
              <a:cs typeface="Arial" panose="020B0604020202020204" pitchFamily="34" charset="0"/>
            </a:endParaRPr>
          </a:p>
        </p:txBody>
      </p:sp>
      <p:sp>
        <p:nvSpPr>
          <p:cNvPr id="2051" name="Rectangle 7">
            <a:extLst>
              <a:ext uri="{FF2B5EF4-FFF2-40B4-BE49-F238E27FC236}">
                <a16:creationId xmlns:a16="http://schemas.microsoft.com/office/drawing/2014/main" id="{E560D621-3922-3F44-BBCE-5928D5D33A52}"/>
              </a:ext>
            </a:extLst>
          </p:cNvPr>
          <p:cNvSpPr>
            <a:spLocks noChangeArrowheads="1"/>
          </p:cNvSpPr>
          <p:nvPr/>
        </p:nvSpPr>
        <p:spPr bwMode="auto">
          <a:xfrm>
            <a:off x="863600" y="5060950"/>
            <a:ext cx="586864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defTabSz="1047750">
              <a:spcBef>
                <a:spcPct val="20000"/>
              </a:spcBef>
              <a:buClr>
                <a:schemeClr val="tx2"/>
              </a:buClr>
              <a:buChar char="•"/>
              <a:defRPr sz="2400">
                <a:solidFill>
                  <a:schemeClr val="tx1"/>
                </a:solidFill>
                <a:latin typeface="Times New Roman" panose="02020603050405020304" pitchFamily="18" charset="0"/>
              </a:defRPr>
            </a:lvl1pPr>
            <a:lvl2pPr marL="742950" indent="-285750" defTabSz="1047750">
              <a:spcBef>
                <a:spcPct val="20000"/>
              </a:spcBef>
              <a:buClr>
                <a:schemeClr val="tx2"/>
              </a:buClr>
              <a:buChar char="–"/>
              <a:defRPr sz="2400">
                <a:solidFill>
                  <a:schemeClr val="tx1"/>
                </a:solidFill>
                <a:latin typeface="Times New Roman" panose="02020603050405020304" pitchFamily="18" charset="0"/>
              </a:defRPr>
            </a:lvl2pPr>
            <a:lvl3pPr marL="1143000" indent="-228600" defTabSz="1047750">
              <a:spcBef>
                <a:spcPct val="20000"/>
              </a:spcBef>
              <a:buClr>
                <a:schemeClr val="tx2"/>
              </a:buClr>
              <a:buChar char="•"/>
              <a:defRPr sz="2400">
                <a:solidFill>
                  <a:schemeClr val="tx1"/>
                </a:solidFill>
                <a:latin typeface="Times New Roman" panose="02020603050405020304" pitchFamily="18" charset="0"/>
              </a:defRPr>
            </a:lvl3pPr>
            <a:lvl4pPr marL="1600200" indent="-228600" defTabSz="1047750">
              <a:spcBef>
                <a:spcPct val="20000"/>
              </a:spcBef>
              <a:buClr>
                <a:schemeClr val="tx2"/>
              </a:buClr>
              <a:buChar char="–"/>
              <a:defRPr sz="2000">
                <a:solidFill>
                  <a:schemeClr val="tx1"/>
                </a:solidFill>
                <a:latin typeface="Times New Roman" panose="02020603050405020304" pitchFamily="18" charset="0"/>
              </a:defRPr>
            </a:lvl4pPr>
            <a:lvl5pPr marL="2057400" indent="-228600" defTabSz="1047750">
              <a:spcBef>
                <a:spcPct val="20000"/>
              </a:spcBef>
              <a:buClr>
                <a:schemeClr val="tx2"/>
              </a:buClr>
              <a:buChar char="•"/>
              <a:defRPr sz="2000">
                <a:solidFill>
                  <a:schemeClr val="tx1"/>
                </a:solidFill>
                <a:latin typeface="Times New Roman" panose="02020603050405020304" pitchFamily="18" charset="0"/>
              </a:defRPr>
            </a:lvl5pPr>
            <a:lvl6pPr marL="25146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90000"/>
              </a:lnSpc>
              <a:spcBef>
                <a:spcPct val="0"/>
              </a:spcBef>
              <a:buClrTx/>
              <a:buFontTx/>
              <a:buNone/>
              <a:defRPr/>
            </a:pPr>
            <a:r>
              <a:rPr lang="de-DE" altLang="en-US" sz="1600" dirty="0">
                <a:solidFill>
                  <a:schemeClr val="tx1">
                    <a:lumMod val="75000"/>
                    <a:lumOff val="25000"/>
                  </a:schemeClr>
                </a:solidFill>
                <a:latin typeface="Arial" panose="020B0604020202020204" pitchFamily="34" charset="0"/>
              </a:rPr>
              <a:t>Prof. Tom Brown</a:t>
            </a:r>
          </a:p>
          <a:p>
            <a:pPr>
              <a:lnSpc>
                <a:spcPct val="90000"/>
              </a:lnSpc>
              <a:spcBef>
                <a:spcPct val="0"/>
              </a:spcBef>
              <a:buClrTx/>
              <a:buFontTx/>
              <a:buNone/>
              <a:defRPr/>
            </a:pPr>
            <a:r>
              <a:rPr lang="de-DE" altLang="en-US" sz="1600" dirty="0">
                <a:solidFill>
                  <a:schemeClr val="tx1">
                    <a:lumMod val="75000"/>
                    <a:lumOff val="25000"/>
                  </a:schemeClr>
                </a:solidFill>
                <a:latin typeface="Arial" panose="020B0604020202020204" pitchFamily="34" charset="0"/>
              </a:rPr>
              <a:t>Fachgebiet </a:t>
            </a:r>
            <a:r>
              <a:rPr lang="de-DE" altLang="en-US" sz="1600" dirty="0">
                <a:solidFill>
                  <a:schemeClr val="tx1">
                    <a:lumMod val="75000"/>
                    <a:lumOff val="25000"/>
                  </a:schemeClr>
                </a:solidFill>
                <a:latin typeface="Arial" panose="020B0604020202020204" pitchFamily="34" charset="0"/>
                <a:hlinkClick r:id="rId3"/>
              </a:rPr>
              <a:t>Digitaler Wandel in Energiesystemen</a:t>
            </a:r>
            <a:r>
              <a:rPr lang="de-DE" altLang="en-US" sz="1600" dirty="0">
                <a:solidFill>
                  <a:schemeClr val="tx1">
                    <a:lumMod val="75000"/>
                    <a:lumOff val="25000"/>
                  </a:schemeClr>
                </a:solidFill>
                <a:latin typeface="Arial" panose="020B0604020202020204" pitchFamily="34" charset="0"/>
              </a:rPr>
              <a:t> / TU Berlin</a:t>
            </a:r>
          </a:p>
        </p:txBody>
      </p:sp>
    </p:spTree>
    <p:extLst>
      <p:ext uri="{BB962C8B-B14F-4D97-AF65-F5344CB8AC3E}">
        <p14:creationId xmlns:p14="http://schemas.microsoft.com/office/powerpoint/2010/main" val="232421151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smtClean="0"/>
              <a:t>Überblick zum Rechnungswesens - extern</a:t>
            </a: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solidFill>
                  <a:srgbClr val="C00000"/>
                </a:solidFill>
                <a:latin typeface="Arial" panose="020B0604020202020204" pitchFamily="34" charset="0"/>
              </a:rPr>
              <a:t>Finanzbuchhaltung</a:t>
            </a:r>
            <a:endParaRPr lang="en-US" sz="1800" b="1" kern="0" dirty="0">
              <a:solidFill>
                <a:srgbClr val="C00000"/>
              </a:solidFill>
              <a:latin typeface="Arial" panose="020B0604020202020204" pitchFamily="34" charset="0"/>
            </a:endParaRPr>
          </a:p>
          <a:p>
            <a:pPr marL="0" indent="0">
              <a:buFontTx/>
              <a:buNone/>
              <a:defRPr/>
            </a:pPr>
            <a:r>
              <a:rPr lang="de-DE" sz="1800" kern="0" dirty="0" smtClean="0">
                <a:latin typeface="Arial" panose="020B0604020202020204" pitchFamily="34" charset="0"/>
              </a:rPr>
              <a:t>Rechnet alle Einzahlungen/Auszahlungen, Einnahmen/Ausgaben bzw. Aufwände/Erträge einer vergangenen Abrechnungsperiode zusammen und gibt Auskunft über</a:t>
            </a:r>
          </a:p>
          <a:p>
            <a:pPr>
              <a:defRPr/>
            </a:pPr>
            <a:r>
              <a:rPr lang="de-DE" sz="1800" b="1" kern="0" dirty="0" smtClean="0">
                <a:solidFill>
                  <a:srgbClr val="C00000"/>
                </a:solidFill>
                <a:latin typeface="Arial" panose="020B0604020202020204" pitchFamily="34" charset="0"/>
              </a:rPr>
              <a:t>Gesamtvermögen/Schulden</a:t>
            </a:r>
            <a:r>
              <a:rPr lang="de-DE" sz="1800" b="1" kern="0" dirty="0" smtClean="0">
                <a:latin typeface="Arial" panose="020B0604020202020204" pitchFamily="34" charset="0"/>
              </a:rPr>
              <a:t> </a:t>
            </a:r>
            <a:r>
              <a:rPr lang="de-DE" sz="1800" kern="0" dirty="0" smtClean="0">
                <a:latin typeface="Arial" panose="020B0604020202020204" pitchFamily="34" charset="0"/>
              </a:rPr>
              <a:t>einer Unternehmung zu einem bestimmten Zeitpunkt</a:t>
            </a:r>
          </a:p>
          <a:p>
            <a:pPr>
              <a:defRPr/>
            </a:pPr>
            <a:r>
              <a:rPr lang="de-DE" sz="1800" b="1" kern="0" dirty="0" smtClean="0">
                <a:solidFill>
                  <a:srgbClr val="C00000"/>
                </a:solidFill>
                <a:latin typeface="Arial" panose="020B0604020202020204" pitchFamily="34" charset="0"/>
              </a:rPr>
              <a:t>Gewinn-/Verlust </a:t>
            </a:r>
            <a:r>
              <a:rPr lang="de-DE" sz="1800" kern="0" dirty="0" smtClean="0">
                <a:latin typeface="Arial" panose="020B0604020202020204" pitchFamily="34" charset="0"/>
              </a:rPr>
              <a:t>einer Unternehmung zu einem bestimmten Zeitpunkt</a:t>
            </a:r>
          </a:p>
          <a:p>
            <a:pPr>
              <a:defRPr/>
            </a:pPr>
            <a:endParaRPr lang="de-DE" sz="1800" kern="0" dirty="0" smtClean="0">
              <a:latin typeface="Arial" panose="020B0604020202020204" pitchFamily="34" charset="0"/>
            </a:endParaRPr>
          </a:p>
          <a:p>
            <a:pPr>
              <a:defRPr/>
            </a:pPr>
            <a:r>
              <a:rPr lang="de-DE" sz="1800" kern="0" dirty="0" smtClean="0">
                <a:latin typeface="Arial" panose="020B0604020202020204" pitchFamily="34" charset="0"/>
              </a:rPr>
              <a:t>Finanzbuchhaltung ist rein </a:t>
            </a:r>
            <a:r>
              <a:rPr lang="de-DE" sz="1800" b="1" kern="0" dirty="0" smtClean="0">
                <a:solidFill>
                  <a:srgbClr val="C00000"/>
                </a:solidFill>
                <a:latin typeface="Arial" panose="020B0604020202020204" pitchFamily="34" charset="0"/>
              </a:rPr>
              <a:t>vergangenheitsbezogen</a:t>
            </a:r>
            <a:r>
              <a:rPr lang="de-DE" sz="1800" b="1" kern="0" dirty="0" smtClean="0">
                <a:latin typeface="Arial" panose="020B0604020202020204" pitchFamily="34" charset="0"/>
              </a:rPr>
              <a:t> </a:t>
            </a:r>
            <a:r>
              <a:rPr lang="de-DE" sz="1800" kern="0" dirty="0" smtClean="0">
                <a:latin typeface="Arial" panose="020B0604020202020204" pitchFamily="34" charset="0"/>
              </a:rPr>
              <a:t>und </a:t>
            </a:r>
            <a:r>
              <a:rPr lang="de-DE" sz="1800" kern="0" dirty="0">
                <a:latin typeface="Arial" panose="020B0604020202020204" pitchFamily="34" charset="0"/>
              </a:rPr>
              <a:t>pagatorisch (mit Zahlungen </a:t>
            </a:r>
            <a:r>
              <a:rPr lang="de-DE" sz="1800" kern="0" dirty="0" smtClean="0">
                <a:latin typeface="Arial" panose="020B0604020202020204" pitchFamily="34" charset="0"/>
              </a:rPr>
              <a:t>zusammenhängend).</a:t>
            </a:r>
          </a:p>
          <a:p>
            <a:pPr>
              <a:defRPr/>
            </a:pPr>
            <a:r>
              <a:rPr lang="de-DE" sz="1800" kern="0" dirty="0" smtClean="0">
                <a:latin typeface="Arial" panose="020B0604020202020204" pitchFamily="34" charset="0"/>
              </a:rPr>
              <a:t>Finanzbuchhaltung ist </a:t>
            </a:r>
            <a:r>
              <a:rPr lang="de-DE" sz="1800" b="1" kern="0" dirty="0" smtClean="0">
                <a:solidFill>
                  <a:srgbClr val="C00000"/>
                </a:solidFill>
                <a:latin typeface="Arial" panose="020B0604020202020204" pitchFamily="34" charset="0"/>
              </a:rPr>
              <a:t>externes</a:t>
            </a:r>
            <a:r>
              <a:rPr lang="de-DE" sz="1800" kern="0" dirty="0" smtClean="0">
                <a:latin typeface="Arial" panose="020B0604020202020204" pitchFamily="34" charset="0"/>
              </a:rPr>
              <a:t> Rechnungswesen </a:t>
            </a:r>
          </a:p>
          <a:p>
            <a:pPr>
              <a:defRPr/>
            </a:pPr>
            <a:r>
              <a:rPr lang="de-DE" sz="1800" kern="0" dirty="0" smtClean="0">
                <a:latin typeface="Arial" panose="020B0604020202020204" pitchFamily="34" charset="0"/>
              </a:rPr>
              <a:t>Sie richtet sich an: Finanzamt, </a:t>
            </a:r>
            <a:r>
              <a:rPr lang="de-DE" sz="1800" kern="0" dirty="0" err="1" smtClean="0">
                <a:latin typeface="Arial" panose="020B0604020202020204" pitchFamily="34" charset="0"/>
              </a:rPr>
              <a:t>Aktionär:innen</a:t>
            </a:r>
            <a:r>
              <a:rPr lang="de-DE" sz="1800" kern="0" dirty="0" smtClean="0">
                <a:latin typeface="Arial" panose="020B0604020202020204" pitchFamily="34" charset="0"/>
              </a:rPr>
              <a:t>, Gläubige, Interessierte, Öffentlichkeit</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Überblick zum Rechnungswesen - intern</a:t>
            </a:r>
          </a:p>
        </p:txBody>
      </p:sp>
      <p:sp>
        <p:nvSpPr>
          <p:cNvPr id="6146"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828800"/>
            <a:ext cx="6934200" cy="4408488"/>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solidFill>
                  <a:srgbClr val="C00000"/>
                </a:solidFill>
                <a:latin typeface="Arial" panose="020B0604020202020204" pitchFamily="34" charset="0"/>
              </a:rPr>
              <a:t>Kosten-Leistungsrechnung</a:t>
            </a:r>
            <a:endParaRPr lang="en-US" sz="1800" b="1" kern="0" dirty="0">
              <a:solidFill>
                <a:srgbClr val="C00000"/>
              </a:solidFill>
              <a:latin typeface="Arial" panose="020B0604020202020204" pitchFamily="34" charset="0"/>
            </a:endParaRPr>
          </a:p>
          <a:p>
            <a:pPr marL="0" indent="0">
              <a:buFontTx/>
              <a:buNone/>
              <a:defRPr/>
            </a:pPr>
            <a:r>
              <a:rPr lang="de-DE" sz="1800" kern="0" dirty="0" smtClean="0">
                <a:latin typeface="Arial" panose="020B0604020202020204" pitchFamily="34" charset="0"/>
              </a:rPr>
              <a:t>Versucht alle </a:t>
            </a:r>
            <a:r>
              <a:rPr lang="de-DE" sz="1800" b="1" kern="0" dirty="0" smtClean="0">
                <a:solidFill>
                  <a:srgbClr val="C00000"/>
                </a:solidFill>
                <a:latin typeface="Arial" panose="020B0604020202020204" pitchFamily="34" charset="0"/>
              </a:rPr>
              <a:t>Kosten und Leistungen </a:t>
            </a:r>
            <a:r>
              <a:rPr lang="de-DE" sz="1800" kern="0" dirty="0" smtClean="0">
                <a:latin typeface="Arial" panose="020B0604020202020204" pitchFamily="34" charset="0"/>
              </a:rPr>
              <a:t>einer (auch zukünftigen) Abrechnungsperiode zu erfassen um</a:t>
            </a:r>
          </a:p>
          <a:p>
            <a:pPr>
              <a:defRPr/>
            </a:pPr>
            <a:r>
              <a:rPr lang="de-DE" sz="1800" b="1" kern="0" dirty="0" smtClean="0">
                <a:solidFill>
                  <a:srgbClr val="C00000"/>
                </a:solidFill>
                <a:latin typeface="Arial" panose="020B0604020202020204" pitchFamily="34" charset="0"/>
              </a:rPr>
              <a:t>Produktpreise, Aufträge, Kostenvoranschläge </a:t>
            </a:r>
            <a:r>
              <a:rPr lang="de-DE" sz="1800" kern="0" dirty="0" smtClean="0">
                <a:latin typeface="Arial" panose="020B0604020202020204" pitchFamily="34" charset="0"/>
              </a:rPr>
              <a:t>(vor)kalkulieren zu können</a:t>
            </a:r>
          </a:p>
          <a:p>
            <a:pPr>
              <a:defRPr/>
            </a:pPr>
            <a:r>
              <a:rPr lang="de-DE" sz="1800" kern="0" dirty="0" smtClean="0">
                <a:latin typeface="Arial" panose="020B0604020202020204" pitchFamily="34" charset="0"/>
              </a:rPr>
              <a:t>Kosten-Leistungsrechnung ist tendenziell </a:t>
            </a:r>
            <a:r>
              <a:rPr lang="de-DE" sz="1800" b="1" kern="0" dirty="0" smtClean="0">
                <a:solidFill>
                  <a:srgbClr val="C00000"/>
                </a:solidFill>
                <a:latin typeface="Arial" panose="020B0604020202020204" pitchFamily="34" charset="0"/>
              </a:rPr>
              <a:t>zukunftsbezogen</a:t>
            </a:r>
            <a:r>
              <a:rPr lang="de-DE" sz="1800" kern="0" dirty="0" smtClean="0">
                <a:latin typeface="Arial" panose="020B0604020202020204" pitchFamily="34" charset="0"/>
              </a:rPr>
              <a:t/>
            </a:r>
            <a:br>
              <a:rPr lang="de-DE" sz="1800" kern="0" dirty="0" smtClean="0">
                <a:latin typeface="Arial" panose="020B0604020202020204" pitchFamily="34" charset="0"/>
              </a:rPr>
            </a:br>
            <a:r>
              <a:rPr lang="de-DE" sz="1800" kern="0" dirty="0" smtClean="0">
                <a:latin typeface="Arial" panose="020B0604020202020204" pitchFamily="34" charset="0"/>
              </a:rPr>
              <a:t>und kalkulatorisch (berücksichtigt z.B. Opportunitätskosten).</a:t>
            </a:r>
          </a:p>
          <a:p>
            <a:pPr marL="0" indent="0">
              <a:buFontTx/>
              <a:buNone/>
              <a:defRPr/>
            </a:pPr>
            <a:endParaRPr lang="de-DE" sz="1800" kern="0" dirty="0" smtClean="0">
              <a:latin typeface="Arial" panose="020B0604020202020204" pitchFamily="34" charset="0"/>
            </a:endParaRPr>
          </a:p>
          <a:p>
            <a:pPr>
              <a:defRPr/>
            </a:pPr>
            <a:r>
              <a:rPr lang="de-DE" sz="1800" kern="0" dirty="0" smtClean="0">
                <a:latin typeface="Arial" panose="020B0604020202020204" pitchFamily="34" charset="0"/>
              </a:rPr>
              <a:t>Kosten-Leistungsrechnung ist </a:t>
            </a:r>
            <a:r>
              <a:rPr lang="de-DE" sz="1800" b="1" kern="0" dirty="0" smtClean="0">
                <a:solidFill>
                  <a:srgbClr val="C00000"/>
                </a:solidFill>
                <a:latin typeface="Arial" panose="020B0604020202020204" pitchFamily="34" charset="0"/>
              </a:rPr>
              <a:t>internes</a:t>
            </a:r>
            <a:r>
              <a:rPr lang="de-DE" sz="1800" kern="0" dirty="0" smtClean="0">
                <a:latin typeface="Arial" panose="020B0604020202020204" pitchFamily="34" charset="0"/>
              </a:rPr>
              <a:t> Rechnungswesen</a:t>
            </a:r>
          </a:p>
          <a:p>
            <a:pPr>
              <a:defRPr/>
            </a:pPr>
            <a:r>
              <a:rPr lang="de-DE" sz="1800" kern="0" dirty="0" smtClean="0">
                <a:latin typeface="Arial" panose="020B0604020202020204" pitchFamily="34" charset="0"/>
              </a:rPr>
              <a:t>Sie dient der Steuerung und Kontrolle der betrieblichen Prozesse</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Rechtliche Grundlagen der Finanzbuchhaltung </a:t>
            </a:r>
          </a:p>
        </p:txBody>
      </p:sp>
      <p:sp>
        <p:nvSpPr>
          <p:cNvPr id="7170"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a:latin typeface="Arial" panose="020B0604020202020204" pitchFamily="34" charset="0"/>
              </a:rPr>
              <a:t>Rechtliche Grundlagen sind verankert in:</a:t>
            </a:r>
            <a:endParaRPr lang="en-US" sz="1800" kern="0" dirty="0">
              <a:latin typeface="Arial" panose="020B0604020202020204" pitchFamily="34" charset="0"/>
            </a:endParaRPr>
          </a:p>
          <a:p>
            <a:pPr>
              <a:defRPr/>
            </a:pPr>
            <a:r>
              <a:rPr lang="de-DE" sz="1800" kern="0" dirty="0" smtClean="0">
                <a:latin typeface="Arial" panose="020B0604020202020204" pitchFamily="34" charset="0"/>
              </a:rPr>
              <a:t>Handelsgesetzbuch (HGB)</a:t>
            </a:r>
          </a:p>
          <a:p>
            <a:pPr>
              <a:defRPr/>
            </a:pPr>
            <a:r>
              <a:rPr lang="de-DE" sz="1800" kern="0" dirty="0" smtClean="0">
                <a:latin typeface="Arial" panose="020B0604020202020204" pitchFamily="34" charset="0"/>
              </a:rPr>
              <a:t>Steuerrecht</a:t>
            </a:r>
          </a:p>
          <a:p>
            <a:pPr>
              <a:defRPr/>
            </a:pPr>
            <a:r>
              <a:rPr lang="de-DE" sz="1800" kern="0" dirty="0" smtClean="0">
                <a:latin typeface="Arial" panose="020B0604020202020204" pitchFamily="34" charset="0"/>
              </a:rPr>
              <a:t>Grundsätze ordnungsgemäßer Buchführung Internationale</a:t>
            </a:r>
          </a:p>
          <a:p>
            <a:pPr>
              <a:defRPr/>
            </a:pPr>
            <a:r>
              <a:rPr lang="de-DE" sz="1800" kern="0" dirty="0" smtClean="0">
                <a:latin typeface="Arial" panose="020B0604020202020204" pitchFamily="34" charset="0"/>
              </a:rPr>
              <a:t>Rechnungslegungsstandards (international gültig)</a:t>
            </a:r>
          </a:p>
          <a:p>
            <a:pPr>
              <a:defRPr/>
            </a:pPr>
            <a:r>
              <a:rPr lang="de-DE" sz="1800" kern="0" dirty="0" smtClean="0">
                <a:latin typeface="Arial" panose="020B0604020202020204" pitchFamily="34" charset="0"/>
              </a:rPr>
              <a:t>Die allgemeine Buchführungspflicht als wichtigste Vorschrift unter § 238 HGB lautet: </a:t>
            </a:r>
          </a:p>
          <a:p>
            <a:pPr marL="0" indent="0">
              <a:buFontTx/>
              <a:buNone/>
              <a:defRPr/>
            </a:pPr>
            <a:r>
              <a:rPr lang="de-DE" sz="1800" kern="0" dirty="0" smtClean="0">
                <a:latin typeface="Arial" panose="020B0604020202020204" pitchFamily="34" charset="0"/>
              </a:rPr>
              <a:t>(1) Jeder Kaufmann ist verpflichtet, Bücher zu führen und in diesen seine Handelsgeschäfte und die Lage seines Vermögens nach den Grundsätzen ordnungsmäßiger Buchführung ersichtlich zu machen. Die Buchführung muss so beschaffen sein, dass sie einem sachverständigen Dritten innerhalb angemessener Zeit einen Überblick über die Geschäftsvorfälle und über die Lage des Unternehmens vermitteln kann. Die Geschäftsvorfälle müssen sich in ihrer Entstehung und Abwicklung verfolgen lassen. </a:t>
            </a:r>
          </a:p>
          <a:p>
            <a:pPr marL="0" indent="0">
              <a:buFontTx/>
              <a:buNone/>
              <a:defRPr/>
            </a:pPr>
            <a:r>
              <a:rPr lang="de-DE" sz="1800" kern="0" dirty="0" smtClean="0">
                <a:latin typeface="Arial" panose="020B0604020202020204" pitchFamily="34" charset="0"/>
              </a:rPr>
              <a:t>(2) ...  </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Jahresabschluss</a:t>
            </a:r>
          </a:p>
        </p:txBody>
      </p:sp>
      <p:sp>
        <p:nvSpPr>
          <p:cNvPr id="8194"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a:defRPr/>
            </a:pPr>
            <a:r>
              <a:rPr lang="de-DE" sz="1800" kern="0" dirty="0" smtClean="0">
                <a:latin typeface="Arial" panose="020B0604020202020204" pitchFamily="34" charset="0"/>
              </a:rPr>
              <a:t>Besteht aus </a:t>
            </a:r>
            <a:r>
              <a:rPr lang="de-DE" sz="1800" b="1" kern="0" dirty="0" smtClean="0">
                <a:latin typeface="Arial" panose="020B0604020202020204" pitchFamily="34" charset="0"/>
              </a:rPr>
              <a:t>Bilanz</a:t>
            </a:r>
            <a:r>
              <a:rPr lang="de-DE" sz="1800" kern="0" dirty="0" smtClean="0">
                <a:latin typeface="Arial" panose="020B0604020202020204" pitchFamily="34" charset="0"/>
              </a:rPr>
              <a:t>, Gewinn- und Verlustrechnung (</a:t>
            </a:r>
            <a:r>
              <a:rPr lang="de-DE" sz="1800" b="1" kern="0" dirty="0" smtClean="0">
                <a:latin typeface="Arial" panose="020B0604020202020204" pitchFamily="34" charset="0"/>
              </a:rPr>
              <a:t>GuV</a:t>
            </a:r>
            <a:r>
              <a:rPr lang="de-DE" sz="1800" kern="0" dirty="0" smtClean="0">
                <a:latin typeface="Arial" panose="020B0604020202020204" pitchFamily="34" charset="0"/>
              </a:rPr>
              <a:t>), Anhang und Jahresbericht </a:t>
            </a:r>
          </a:p>
          <a:p>
            <a:pPr>
              <a:defRPr/>
            </a:pPr>
            <a:r>
              <a:rPr lang="de-DE" sz="1800" kern="0" dirty="0" smtClean="0">
                <a:latin typeface="Arial" panose="020B0604020202020204" pitchFamily="34" charset="0"/>
              </a:rPr>
              <a:t>Wichtiger Bestandteil des Informationssystems des Unternehmens </a:t>
            </a:r>
          </a:p>
          <a:p>
            <a:pPr>
              <a:defRPr/>
            </a:pPr>
            <a:r>
              <a:rPr lang="de-DE" sz="1800" kern="0" dirty="0" smtClean="0">
                <a:latin typeface="Arial" panose="020B0604020202020204" pitchFamily="34" charset="0"/>
              </a:rPr>
              <a:t>Wertmäßige Erfassung, Aufbereitung, Auswertung ökonomisch relevanter Vorgänge </a:t>
            </a:r>
          </a:p>
          <a:p>
            <a:pPr>
              <a:defRPr/>
            </a:pPr>
            <a:r>
              <a:rPr lang="de-DE" sz="1800" kern="0" dirty="0" smtClean="0">
                <a:latin typeface="Arial" panose="020B0604020202020204" pitchFamily="34" charset="0"/>
              </a:rPr>
              <a:t>Information in zweckdienlicher Form für Entscheidungsträger und Gläubiger </a:t>
            </a:r>
          </a:p>
          <a:p>
            <a:pPr>
              <a:defRPr/>
            </a:pPr>
            <a:r>
              <a:rPr lang="de-DE" sz="1800" b="1" kern="0" dirty="0" smtClean="0">
                <a:latin typeface="Arial" panose="020B0604020202020204" pitchFamily="34" charset="0"/>
              </a:rPr>
              <a:t>Bestandsgröße</a:t>
            </a:r>
            <a:r>
              <a:rPr lang="de-DE" sz="1800" kern="0" dirty="0" smtClean="0">
                <a:latin typeface="Arial" panose="020B0604020202020204" pitchFamily="34" charset="0"/>
              </a:rPr>
              <a:t>: in Geldeinheiten gemessene zeitpunktbezogene Größe </a:t>
            </a:r>
          </a:p>
          <a:p>
            <a:pPr>
              <a:defRPr/>
            </a:pPr>
            <a:r>
              <a:rPr lang="de-DE" sz="1800" b="1" kern="0" dirty="0" smtClean="0">
                <a:latin typeface="Arial" panose="020B0604020202020204" pitchFamily="34" charset="0"/>
              </a:rPr>
              <a:t>Stromgröße</a:t>
            </a:r>
            <a:r>
              <a:rPr lang="de-DE" sz="1800" kern="0" dirty="0" smtClean="0">
                <a:latin typeface="Arial" panose="020B0604020202020204" pitchFamily="34" charset="0"/>
              </a:rPr>
              <a:t>: in Geldeinheiten gemessene zeitraumbezogene Größe </a:t>
            </a:r>
          </a:p>
          <a:p>
            <a:pPr>
              <a:defRPr/>
            </a:pPr>
            <a:r>
              <a:rPr lang="de-DE" sz="1800" b="1" kern="0" dirty="0" smtClean="0">
                <a:latin typeface="Arial" panose="020B0604020202020204" pitchFamily="34" charset="0"/>
              </a:rPr>
              <a:t>Bilanz</a:t>
            </a:r>
            <a:r>
              <a:rPr lang="de-DE" sz="1800" kern="0" dirty="0" smtClean="0">
                <a:latin typeface="Arial" panose="020B0604020202020204" pitchFamily="34" charset="0"/>
              </a:rPr>
              <a:t>: Gegenüberstellung der Reinvermögensbestände </a:t>
            </a:r>
          </a:p>
          <a:p>
            <a:pPr>
              <a:defRPr/>
            </a:pPr>
            <a:r>
              <a:rPr lang="de-DE" sz="1800" b="1" kern="0" dirty="0" smtClean="0">
                <a:latin typeface="Arial" panose="020B0604020202020204" pitchFamily="34" charset="0"/>
              </a:rPr>
              <a:t>Gewinn- und Verlustrechnung</a:t>
            </a:r>
            <a:r>
              <a:rPr lang="de-DE" sz="1800" kern="0" dirty="0" smtClean="0">
                <a:latin typeface="Arial" panose="020B0604020202020204" pitchFamily="34" charset="0"/>
              </a:rPr>
              <a:t>: Saldierung von Aufwendungen und Erträgen der entsprechenden Abrechnungsperiode </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1547813" y="381000"/>
            <a:ext cx="7138987" cy="960438"/>
          </a:xfrm>
        </p:spPr>
        <p:txBody>
          <a:bodyPr/>
          <a:lstStyle/>
          <a:p>
            <a:pPr>
              <a:lnSpc>
                <a:spcPct val="90000"/>
              </a:lnSpc>
            </a:pPr>
            <a:r>
              <a:rPr lang="de-DE" altLang="en-US" dirty="0" smtClean="0"/>
              <a:t>Beispiel: Lufthansa 2021</a:t>
            </a:r>
          </a:p>
        </p:txBody>
      </p:sp>
      <p:sp>
        <p:nvSpPr>
          <p:cNvPr id="8194"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9"/>
            <a:ext cx="6934200" cy="736426"/>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a:latin typeface="Arial" panose="020B0604020202020204" pitchFamily="34" charset="0"/>
              </a:rPr>
              <a:t>Geschäftsbericht </a:t>
            </a:r>
            <a:r>
              <a:rPr lang="de-DE" sz="1800" kern="0" dirty="0" smtClean="0">
                <a:latin typeface="Arial" panose="020B0604020202020204" pitchFamily="34" charset="0"/>
              </a:rPr>
              <a:t>2021: </a:t>
            </a:r>
            <a:r>
              <a:rPr lang="de-DE" sz="1800" kern="0" dirty="0">
                <a:latin typeface="Arial" panose="020B0604020202020204" pitchFamily="34" charset="0"/>
                <a:hlinkClick r:id="rId2"/>
              </a:rPr>
              <a:t>https://</a:t>
            </a:r>
            <a:r>
              <a:rPr lang="de-DE" sz="1800" kern="0" dirty="0" smtClean="0">
                <a:latin typeface="Arial" panose="020B0604020202020204" pitchFamily="34" charset="0"/>
                <a:hlinkClick r:id="rId2"/>
              </a:rPr>
              <a:t>investor-relations.lufthansagroup.com/de/publikationen/finanzberichte.html</a:t>
            </a:r>
            <a:endParaRPr lang="de-DE" sz="1800" kern="0" dirty="0" smtClean="0">
              <a:latin typeface="Arial" panose="020B0604020202020204" pitchFamily="34" charset="0"/>
            </a:endParaRPr>
          </a:p>
          <a:p>
            <a:pPr marL="0" indent="0">
              <a:buNone/>
              <a:defRPr/>
            </a:pPr>
            <a:endParaRPr lang="de-DE" sz="1800" kern="0" dirty="0">
              <a:latin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300240"/>
            <a:ext cx="8244408" cy="3889267"/>
          </a:xfrm>
          <a:prstGeom prst="rect">
            <a:avLst/>
          </a:prstGeom>
        </p:spPr>
      </p:pic>
    </p:spTree>
    <p:extLst>
      <p:ext uri="{BB962C8B-B14F-4D97-AF65-F5344CB8AC3E}">
        <p14:creationId xmlns:p14="http://schemas.microsoft.com/office/powerpoint/2010/main" val="127600054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Zur Vorgeschichte einer Bilanz</a:t>
            </a:r>
          </a:p>
        </p:txBody>
      </p:sp>
      <p:sp>
        <p:nvSpPr>
          <p:cNvPr id="9218"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28800"/>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a:latin typeface="Arial" panose="020B0604020202020204" pitchFamily="34" charset="0"/>
              </a:rPr>
              <a:t>Über die Inventur zur Bilanz</a:t>
            </a:r>
          </a:p>
          <a:p>
            <a:pPr marL="0" indent="0">
              <a:spcBef>
                <a:spcPct val="0"/>
              </a:spcBef>
              <a:buClrTx/>
              <a:buFontTx/>
              <a:buNone/>
              <a:defRPr/>
            </a:pPr>
            <a:endParaRPr lang="en-US" altLang="en-US" sz="1800" kern="0" dirty="0">
              <a:latin typeface="Arial" panose="020B0604020202020204" pitchFamily="34" charset="0"/>
            </a:endParaRPr>
          </a:p>
          <a:p>
            <a:pPr marL="0" indent="0">
              <a:spcBef>
                <a:spcPct val="0"/>
              </a:spcBef>
              <a:buClrTx/>
              <a:buFontTx/>
              <a:buNone/>
              <a:defRPr/>
            </a:pPr>
            <a:r>
              <a:rPr lang="de-DE" altLang="en-US" sz="1800" b="1" kern="0" dirty="0" smtClean="0">
                <a:solidFill>
                  <a:srgbClr val="C00000"/>
                </a:solidFill>
                <a:latin typeface="Arial" panose="020B0604020202020204" pitchFamily="34" charset="0"/>
              </a:rPr>
              <a:t>Inventur</a:t>
            </a:r>
            <a:r>
              <a:rPr lang="de-DE" altLang="en-US" sz="1800" kern="0" dirty="0" smtClean="0">
                <a:latin typeface="Arial" panose="020B0604020202020204" pitchFamily="34" charset="0"/>
              </a:rPr>
              <a:t> ist die mengen- und wertmäßige Bestandsaufnahme </a:t>
            </a:r>
          </a:p>
          <a:p>
            <a:pPr>
              <a:spcBef>
                <a:spcPct val="0"/>
              </a:spcBef>
              <a:buClrTx/>
              <a:defRPr/>
            </a:pPr>
            <a:r>
              <a:rPr lang="de-DE" altLang="en-US" sz="1800" kern="0" dirty="0" smtClean="0">
                <a:latin typeface="Arial" panose="020B0604020202020204" pitchFamily="34" charset="0"/>
              </a:rPr>
              <a:t>aller Vermögensgegenstände und </a:t>
            </a:r>
          </a:p>
          <a:p>
            <a:pPr>
              <a:spcBef>
                <a:spcPct val="0"/>
              </a:spcBef>
              <a:buClrTx/>
              <a:defRPr/>
            </a:pPr>
            <a:r>
              <a:rPr lang="de-DE" altLang="en-US" sz="1800" kern="0" dirty="0" smtClean="0">
                <a:latin typeface="Arial" panose="020B0604020202020204" pitchFamily="34" charset="0"/>
              </a:rPr>
              <a:t>Schulden eines Unternehmens </a:t>
            </a:r>
          </a:p>
          <a:p>
            <a:pPr>
              <a:spcBef>
                <a:spcPct val="0"/>
              </a:spcBef>
              <a:buClrTx/>
              <a:defRPr/>
            </a:pPr>
            <a:r>
              <a:rPr lang="de-DE" altLang="en-US" sz="1800" kern="0" dirty="0" smtClean="0">
                <a:latin typeface="Arial" panose="020B0604020202020204" pitchFamily="34" charset="0"/>
              </a:rPr>
              <a:t>zu einem bestimmten Zeitpunkt durch Zählen, Wiegen usw. </a:t>
            </a:r>
          </a:p>
          <a:p>
            <a:pPr marL="0" indent="0">
              <a:spcBef>
                <a:spcPct val="0"/>
              </a:spcBef>
              <a:buClrTx/>
              <a:buFontTx/>
              <a:buNone/>
              <a:defRPr/>
            </a:pPr>
            <a:endParaRPr lang="de-DE" altLang="en-US" sz="1800" kern="0" dirty="0" smtClean="0">
              <a:latin typeface="Arial" panose="020B0604020202020204" pitchFamily="34" charset="0"/>
            </a:endParaRPr>
          </a:p>
          <a:p>
            <a:pPr marL="0" indent="0">
              <a:spcBef>
                <a:spcPct val="0"/>
              </a:spcBef>
              <a:buClrTx/>
              <a:buFontTx/>
              <a:buNone/>
              <a:defRPr/>
            </a:pPr>
            <a:r>
              <a:rPr lang="de-DE" altLang="en-US" sz="1800" kern="0" dirty="0" smtClean="0">
                <a:latin typeface="Arial" panose="020B0604020202020204" pitchFamily="34" charset="0"/>
              </a:rPr>
              <a:t>Varianten: Stichtagsinventur, zeitlich verlegte Inventur, Permanente Inventur </a:t>
            </a:r>
          </a:p>
          <a:p>
            <a:pPr marL="0" indent="0">
              <a:spcBef>
                <a:spcPct val="0"/>
              </a:spcBef>
              <a:buClrTx/>
              <a:buFontTx/>
              <a:buNone/>
              <a:defRPr/>
            </a:pPr>
            <a:r>
              <a:rPr lang="de-DE" altLang="en-US" sz="1800" kern="0" dirty="0" smtClean="0">
                <a:latin typeface="Arial" panose="020B0604020202020204" pitchFamily="34" charset="0"/>
              </a:rPr>
              <a:t/>
            </a:r>
            <a:br>
              <a:rPr lang="de-DE" altLang="en-US" sz="1800" kern="0" dirty="0" smtClean="0">
                <a:latin typeface="Arial" panose="020B0604020202020204" pitchFamily="34" charset="0"/>
              </a:rPr>
            </a:br>
            <a:r>
              <a:rPr lang="de-DE" altLang="en-US" sz="1800" kern="0" dirty="0" err="1" smtClean="0">
                <a:latin typeface="Arial" panose="020B0604020202020204" pitchFamily="34" charset="0"/>
              </a:rPr>
              <a:t>Zsfg</a:t>
            </a:r>
            <a:r>
              <a:rPr lang="de-DE" altLang="en-US" sz="1800" kern="0" dirty="0" smtClean="0">
                <a:latin typeface="Arial" panose="020B0604020202020204" pitchFamily="34" charset="0"/>
              </a:rPr>
              <a:t>: Zunächst müssen die Vermögensgegenstände/ Schulden erfasst werden </a:t>
            </a:r>
          </a:p>
          <a:p>
            <a:pPr marL="0" indent="0">
              <a:spcBef>
                <a:spcPct val="0"/>
              </a:spcBef>
              <a:buClrTx/>
              <a:buFontTx/>
              <a:buNone/>
              <a:defRPr/>
            </a:pPr>
            <a:endParaRPr lang="en-US" altLang="en-US" sz="1800" kern="0" dirty="0">
              <a:latin typeface="Arial" panose="020B0604020202020204" pitchFamily="34" charset="0"/>
            </a:endParaRPr>
          </a:p>
          <a:p>
            <a:pPr marL="0" indent="0">
              <a:buFontTx/>
              <a:buNone/>
              <a:defRPr/>
            </a:pPr>
            <a:endParaRPr lang="en-US"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Zur Vorgeschichte einer Bilanz</a:t>
            </a:r>
          </a:p>
        </p:txBody>
      </p:sp>
      <p:sp>
        <p:nvSpPr>
          <p:cNvPr id="1024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14488"/>
            <a:ext cx="6934200" cy="4910856"/>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spcBef>
                <a:spcPct val="0"/>
              </a:spcBef>
              <a:buClrTx/>
              <a:buFontTx/>
              <a:buNone/>
              <a:defRPr/>
            </a:pPr>
            <a:r>
              <a:rPr lang="de-DE" altLang="en-US" sz="1800" kern="0" dirty="0" smtClean="0">
                <a:latin typeface="Arial" panose="020B0604020202020204" pitchFamily="34" charset="0"/>
              </a:rPr>
              <a:t>Inventar ist eine Gegenüberstellung von </a:t>
            </a:r>
          </a:p>
          <a:p>
            <a:pPr>
              <a:spcBef>
                <a:spcPct val="0"/>
              </a:spcBef>
              <a:buClrTx/>
              <a:defRPr/>
            </a:pPr>
            <a:r>
              <a:rPr lang="de-DE" altLang="en-US" sz="1800" kern="0" dirty="0" smtClean="0">
                <a:latin typeface="Arial" panose="020B0604020202020204" pitchFamily="34" charset="0"/>
              </a:rPr>
              <a:t>Vermögensgegenständen und </a:t>
            </a:r>
          </a:p>
          <a:p>
            <a:pPr>
              <a:spcBef>
                <a:spcPct val="0"/>
              </a:spcBef>
              <a:buClrTx/>
              <a:defRPr/>
            </a:pPr>
            <a:r>
              <a:rPr lang="de-DE" altLang="en-US" sz="1800" kern="0" dirty="0" smtClean="0">
                <a:latin typeface="Arial" panose="020B0604020202020204" pitchFamily="34" charset="0"/>
              </a:rPr>
              <a:t>Schulden zur Ermittlung des Reinvermögens </a:t>
            </a:r>
          </a:p>
          <a:p>
            <a:pPr marL="0" indent="0">
              <a:spcBef>
                <a:spcPct val="0"/>
              </a:spcBef>
              <a:buClrTx/>
              <a:buFontTx/>
              <a:buNone/>
              <a:defRPr/>
            </a:pPr>
            <a:endParaRPr lang="de-DE" altLang="en-US" sz="1800" kern="0" dirty="0" smtClean="0">
              <a:latin typeface="Arial" panose="020B0604020202020204" pitchFamily="34" charset="0"/>
            </a:endParaRPr>
          </a:p>
          <a:p>
            <a:pPr marL="0" indent="0">
              <a:spcBef>
                <a:spcPct val="0"/>
              </a:spcBef>
              <a:buClrTx/>
              <a:buFontTx/>
              <a:buNone/>
              <a:defRPr/>
            </a:pPr>
            <a:r>
              <a:rPr lang="de-DE" altLang="en-US" sz="1800" kern="0" dirty="0" smtClean="0">
                <a:latin typeface="Arial" panose="020B0604020202020204" pitchFamily="34" charset="0"/>
              </a:rPr>
              <a:t>Bestandteile des Inventarverzeichnisses und der Ermittlung des Reinvermögens sind:</a:t>
            </a:r>
          </a:p>
          <a:p>
            <a:pPr>
              <a:spcBef>
                <a:spcPct val="0"/>
              </a:spcBef>
              <a:buClrTx/>
              <a:defRPr/>
            </a:pPr>
            <a:r>
              <a:rPr lang="de-DE" altLang="en-US" sz="1800" b="1" kern="0" dirty="0" smtClean="0">
                <a:solidFill>
                  <a:srgbClr val="C00000"/>
                </a:solidFill>
                <a:latin typeface="Arial" panose="020B0604020202020204" pitchFamily="34" charset="0"/>
              </a:rPr>
              <a:t>Anlagevermögen</a:t>
            </a:r>
            <a:r>
              <a:rPr lang="de-DE" altLang="en-US" sz="1800" b="1" kern="0" dirty="0" smtClean="0">
                <a:latin typeface="Arial" panose="020B0604020202020204" pitchFamily="34" charset="0"/>
              </a:rPr>
              <a:t> </a:t>
            </a:r>
            <a:r>
              <a:rPr lang="de-DE" altLang="en-US" sz="1800" kern="0" dirty="0" smtClean="0">
                <a:latin typeface="Arial" panose="020B0604020202020204" pitchFamily="34" charset="0"/>
              </a:rPr>
              <a:t>(Grundstücke und Gebäude, Maschinen, Geschäftsausstattung, Fuhrpark etc.)</a:t>
            </a:r>
          </a:p>
          <a:p>
            <a:pPr>
              <a:spcBef>
                <a:spcPct val="0"/>
              </a:spcBef>
              <a:buClrTx/>
              <a:defRPr/>
            </a:pPr>
            <a:r>
              <a:rPr lang="de-DE" altLang="en-US" sz="1800" kern="0" dirty="0" smtClean="0">
                <a:latin typeface="Arial" panose="020B0604020202020204" pitchFamily="34" charset="0"/>
              </a:rPr>
              <a:t>+ </a:t>
            </a:r>
            <a:r>
              <a:rPr lang="de-DE" altLang="en-US" sz="1800" b="1" kern="0" dirty="0" smtClean="0">
                <a:solidFill>
                  <a:srgbClr val="C00000"/>
                </a:solidFill>
                <a:latin typeface="Arial" panose="020B0604020202020204" pitchFamily="34" charset="0"/>
              </a:rPr>
              <a:t>Umlaufvermögen</a:t>
            </a:r>
            <a:r>
              <a:rPr lang="de-DE" altLang="en-US" sz="1800" b="1" kern="0" dirty="0" smtClean="0">
                <a:latin typeface="Arial" panose="020B0604020202020204" pitchFamily="34" charset="0"/>
              </a:rPr>
              <a:t> </a:t>
            </a:r>
            <a:r>
              <a:rPr lang="de-DE" altLang="en-US" sz="1800" kern="0" dirty="0" smtClean="0">
                <a:latin typeface="Arial" panose="020B0604020202020204" pitchFamily="34" charset="0"/>
              </a:rPr>
              <a:t>(Roh-, Hilfs-, und Betriebsstoffe, Fertigwaren, Forderungen, Bank, Kasse) </a:t>
            </a:r>
          </a:p>
          <a:p>
            <a:pPr>
              <a:spcBef>
                <a:spcPct val="0"/>
              </a:spcBef>
              <a:buClrTx/>
              <a:defRPr/>
            </a:pPr>
            <a:r>
              <a:rPr lang="de-DE" altLang="en-US" sz="1800" kern="0" dirty="0" smtClean="0">
                <a:latin typeface="Arial" panose="020B0604020202020204" pitchFamily="34" charset="0"/>
              </a:rPr>
              <a:t>- </a:t>
            </a:r>
            <a:r>
              <a:rPr lang="de-DE" altLang="en-US" sz="1800" b="1" kern="0" dirty="0" smtClean="0">
                <a:solidFill>
                  <a:srgbClr val="C00000"/>
                </a:solidFill>
                <a:latin typeface="Arial" panose="020B0604020202020204" pitchFamily="34" charset="0"/>
              </a:rPr>
              <a:t>Schulden</a:t>
            </a:r>
            <a:r>
              <a:rPr lang="de-DE" altLang="en-US" sz="1800" kern="0" dirty="0" smtClean="0">
                <a:latin typeface="Arial" panose="020B0604020202020204" pitchFamily="34" charset="0"/>
              </a:rPr>
              <a:t> (langfristige Verbindlichkeiten, kurzfristige Verbindlichkeiten, Verbindlichkeiten aus Lieferung/Leistung)</a:t>
            </a:r>
          </a:p>
          <a:p>
            <a:pPr>
              <a:spcBef>
                <a:spcPct val="0"/>
              </a:spcBef>
              <a:buClrTx/>
              <a:defRPr/>
            </a:pPr>
            <a:r>
              <a:rPr lang="de-DE" altLang="en-US" sz="1800" b="1" kern="0" dirty="0" smtClean="0">
                <a:latin typeface="Arial" panose="020B0604020202020204" pitchFamily="34" charset="0"/>
              </a:rPr>
              <a:t>= </a:t>
            </a:r>
            <a:r>
              <a:rPr lang="de-DE" altLang="en-US" sz="1800" b="1" kern="0" dirty="0" smtClean="0">
                <a:solidFill>
                  <a:srgbClr val="C00000"/>
                </a:solidFill>
                <a:latin typeface="Arial" panose="020B0604020202020204" pitchFamily="34" charset="0"/>
              </a:rPr>
              <a:t>Reinvermögen </a:t>
            </a:r>
          </a:p>
          <a:p>
            <a:pPr marL="0" indent="0">
              <a:buFontTx/>
              <a:buNone/>
              <a:defRPr/>
            </a:pPr>
            <a:endParaRPr lang="de-DE" sz="1800" kern="0" dirty="0" smtClean="0">
              <a:latin typeface="Arial" panose="020B0604020202020204" pitchFamily="34" charset="0"/>
            </a:endParaRPr>
          </a:p>
          <a:p>
            <a:pPr marL="0" indent="0">
              <a:buFontTx/>
              <a:buNone/>
              <a:defRPr/>
            </a:pPr>
            <a:r>
              <a:rPr lang="de-DE" sz="1800" kern="0" dirty="0" err="1" smtClean="0">
                <a:latin typeface="Arial" panose="020B0604020202020204" pitchFamily="34" charset="0"/>
              </a:rPr>
              <a:t>Zsfg</a:t>
            </a:r>
            <a:r>
              <a:rPr lang="de-DE" sz="1800" kern="0" dirty="0" smtClean="0">
                <a:latin typeface="Arial" panose="020B0604020202020204" pitchFamily="34" charset="0"/>
              </a:rPr>
              <a:t>: Sind Vermögensgegenstände/Schulden erfasst, dann werden sie in der Inventarliste aufgeschrieben </a:t>
            </a:r>
          </a:p>
          <a:p>
            <a:pPr marL="0" indent="0">
              <a:buFontTx/>
              <a:buNone/>
              <a:defRPr/>
            </a:pPr>
            <a:endParaRPr lang="en-US"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Erstellung der Bilanz</a:t>
            </a:r>
          </a:p>
        </p:txBody>
      </p:sp>
      <p:sp>
        <p:nvSpPr>
          <p:cNvPr id="11266"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4CD255CC-ABAA-F04D-B367-D0D25BDA4D6D}"/>
              </a:ext>
            </a:extLst>
          </p:cNvPr>
          <p:cNvSpPr txBox="1">
            <a:spLocks noChangeArrowheads="1"/>
          </p:cNvSpPr>
          <p:nvPr/>
        </p:nvSpPr>
        <p:spPr>
          <a:xfrm>
            <a:off x="1476375"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smtClean="0">
                <a:latin typeface="Arial" panose="020B0604020202020204" pitchFamily="34" charset="0"/>
              </a:rPr>
              <a:t>Anlagevermögen, Umlaufvermögen</a:t>
            </a:r>
            <a:r>
              <a:rPr lang="de-DE" sz="1800" kern="0" dirty="0">
                <a:latin typeface="Arial" panose="020B0604020202020204" pitchFamily="34" charset="0"/>
              </a:rPr>
              <a:t>, Schulden (Fremdkapital) und </a:t>
            </a:r>
            <a:r>
              <a:rPr lang="de-DE" sz="1800" kern="0" dirty="0" smtClean="0">
                <a:latin typeface="Arial" panose="020B0604020202020204" pitchFamily="34" charset="0"/>
              </a:rPr>
              <a:t>Reinvermögen </a:t>
            </a:r>
            <a:r>
              <a:rPr lang="de-DE" sz="1800" kern="0" dirty="0">
                <a:latin typeface="Arial" panose="020B0604020202020204" pitchFamily="34" charset="0"/>
              </a:rPr>
              <a:t>(Eigenkapital) werden gegenübergestellt und ergeben die Bilanz</a:t>
            </a:r>
          </a:p>
          <a:p>
            <a:pPr marL="0" indent="0">
              <a:buFontTx/>
              <a:buNone/>
              <a:defRPr/>
            </a:pPr>
            <a:endParaRPr lang="de-DE" sz="1800" kern="0" dirty="0">
              <a:latin typeface="Arial" panose="020B0604020202020204" pitchFamily="34" charset="0"/>
            </a:endParaRPr>
          </a:p>
          <a:p>
            <a:pPr marL="0" indent="0">
              <a:buFontTx/>
              <a:buNone/>
              <a:defRPr/>
            </a:pPr>
            <a:r>
              <a:rPr lang="de-DE" sz="1800" kern="0" dirty="0">
                <a:latin typeface="Arial" panose="020B0604020202020204" pitchFamily="34" charset="0"/>
              </a:rPr>
              <a:t>Bilanz als </a:t>
            </a:r>
            <a:r>
              <a:rPr lang="de-DE" sz="1800" kern="0" dirty="0" smtClean="0">
                <a:latin typeface="Arial" panose="020B0604020202020204" pitchFamily="34" charset="0"/>
              </a:rPr>
              <a:t>Gegenüberstellung </a:t>
            </a:r>
            <a:r>
              <a:rPr lang="de-DE" sz="1800" kern="0" dirty="0">
                <a:latin typeface="Arial" panose="020B0604020202020204" pitchFamily="34" charset="0"/>
              </a:rPr>
              <a:t>von </a:t>
            </a:r>
          </a:p>
          <a:p>
            <a:pPr>
              <a:defRPr/>
            </a:pPr>
            <a:r>
              <a:rPr lang="de-DE" sz="1800" b="1" kern="0" dirty="0">
                <a:solidFill>
                  <a:srgbClr val="C00000"/>
                </a:solidFill>
                <a:latin typeface="Arial" panose="020B0604020202020204" pitchFamily="34" charset="0"/>
              </a:rPr>
              <a:t>Aktiva</a:t>
            </a:r>
            <a:r>
              <a:rPr lang="de-DE" sz="1800" kern="0" dirty="0">
                <a:latin typeface="Arial" panose="020B0604020202020204" pitchFamily="34" charset="0"/>
              </a:rPr>
              <a:t> (=</a:t>
            </a:r>
            <a:r>
              <a:rPr lang="de-DE" sz="1800" kern="0" dirty="0" smtClean="0">
                <a:latin typeface="Arial" panose="020B0604020202020204" pitchFamily="34" charset="0"/>
              </a:rPr>
              <a:t>Vermögensgegenstände</a:t>
            </a:r>
            <a:r>
              <a:rPr lang="de-DE" sz="1800" kern="0" dirty="0">
                <a:latin typeface="Arial" panose="020B0604020202020204" pitchFamily="34" charset="0"/>
              </a:rPr>
              <a:t>) und </a:t>
            </a:r>
          </a:p>
          <a:p>
            <a:pPr>
              <a:defRPr/>
            </a:pPr>
            <a:r>
              <a:rPr lang="de-DE" sz="1800" b="1" kern="0" dirty="0">
                <a:solidFill>
                  <a:srgbClr val="C00000"/>
                </a:solidFill>
                <a:latin typeface="Arial" panose="020B0604020202020204" pitchFamily="34" charset="0"/>
              </a:rPr>
              <a:t>Passiva</a:t>
            </a:r>
            <a:r>
              <a:rPr lang="de-DE" sz="1800" kern="0" dirty="0">
                <a:latin typeface="Arial" panose="020B0604020202020204" pitchFamily="34" charset="0"/>
              </a:rPr>
              <a:t> (=Mittelherkunft) </a:t>
            </a:r>
            <a:endParaRPr lang="de-DE" sz="1800" kern="0" dirty="0" smtClean="0">
              <a:latin typeface="Arial" panose="020B0604020202020204" pitchFamily="34" charset="0"/>
            </a:endParaRPr>
          </a:p>
          <a:p>
            <a:pPr>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r>
              <a:rPr lang="de-DE" sz="1800" kern="0" dirty="0">
                <a:latin typeface="Arial" panose="020B0604020202020204" pitchFamily="34" charset="0"/>
              </a:rPr>
              <a:t>Bilanz ist die </a:t>
            </a:r>
            <a:r>
              <a:rPr lang="de-DE" sz="1800" kern="0" dirty="0" smtClean="0">
                <a:latin typeface="Arial" panose="020B0604020202020204" pitchFamily="34" charset="0"/>
              </a:rPr>
              <a:t>Gegenüberstellung </a:t>
            </a:r>
            <a:r>
              <a:rPr lang="de-DE" sz="1800" kern="0" dirty="0">
                <a:latin typeface="Arial" panose="020B0604020202020204" pitchFamily="34" charset="0"/>
              </a:rPr>
              <a:t>von Aktiva und Passiva eines Betriebs mit dem Ziel, die </a:t>
            </a:r>
            <a:r>
              <a:rPr lang="de-DE" sz="1800" kern="0" dirty="0" smtClean="0">
                <a:latin typeface="Arial" panose="020B0604020202020204" pitchFamily="34" charset="0"/>
              </a:rPr>
              <a:t>Vermögens- </a:t>
            </a:r>
            <a:r>
              <a:rPr lang="de-DE" sz="1800" kern="0" dirty="0">
                <a:latin typeface="Arial" panose="020B0604020202020204" pitchFamily="34" charset="0"/>
              </a:rPr>
              <a:t>und Schuldenlage des Betriebes zu einem Stichtag (Bilanzstichtag, in der Regel 31.12. jeden Jahres) darzustellen</a:t>
            </a:r>
          </a:p>
          <a:p>
            <a:pPr marL="0" indent="0">
              <a:buFontTx/>
              <a:buNone/>
              <a:defRPr/>
            </a:pPr>
            <a:endParaRPr lang="de-DE" sz="1800" kern="0" dirty="0">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31580103"/>
              </p:ext>
            </p:extLst>
          </p:nvPr>
        </p:nvGraphicFramePr>
        <p:xfrm>
          <a:off x="1895475" y="3957616"/>
          <a:ext cx="6096000"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491669914"/>
                    </a:ext>
                  </a:extLst>
                </a:gridCol>
                <a:gridCol w="3048000">
                  <a:extLst>
                    <a:ext uri="{9D8B030D-6E8A-4147-A177-3AD203B41FA5}">
                      <a16:colId xmlns:a16="http://schemas.microsoft.com/office/drawing/2014/main" val="4232428765"/>
                    </a:ext>
                  </a:extLst>
                </a:gridCol>
              </a:tblGrid>
              <a:tr h="370840">
                <a:tc>
                  <a:txBody>
                    <a:bodyPr/>
                    <a:lstStyle/>
                    <a:p>
                      <a:r>
                        <a:rPr lang="de-DE" dirty="0" smtClean="0">
                          <a:latin typeface="Arial" panose="020B0604020202020204" pitchFamily="34" charset="0"/>
                          <a:cs typeface="Arial" panose="020B0604020202020204" pitchFamily="34" charset="0"/>
                        </a:rPr>
                        <a:t>Aktiva</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Passiva</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19825462"/>
                  </a:ext>
                </a:extLst>
              </a:tr>
              <a:tr h="370840">
                <a:tc>
                  <a:txBody>
                    <a:bodyPr/>
                    <a:lstStyle/>
                    <a:p>
                      <a:r>
                        <a:rPr lang="de-DE" dirty="0" smtClean="0">
                          <a:latin typeface="Arial" panose="020B0604020202020204" pitchFamily="34" charset="0"/>
                          <a:cs typeface="Arial" panose="020B0604020202020204" pitchFamily="34" charset="0"/>
                        </a:rPr>
                        <a:t>Anlagenvermögen</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Eigenkapital</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01362788"/>
                  </a:ext>
                </a:extLst>
              </a:tr>
              <a:tr h="370840">
                <a:tc>
                  <a:txBody>
                    <a:bodyPr/>
                    <a:lstStyle/>
                    <a:p>
                      <a:r>
                        <a:rPr lang="de-DE" dirty="0" smtClean="0">
                          <a:latin typeface="Arial" panose="020B0604020202020204" pitchFamily="34" charset="0"/>
                          <a:cs typeface="Arial" panose="020B0604020202020204" pitchFamily="34" charset="0"/>
                        </a:rPr>
                        <a:t>Umlaufvermögen</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Fremdkapital</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39604495"/>
                  </a:ext>
                </a:extLst>
              </a:tr>
            </a:tbl>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1908175" y="381000"/>
            <a:ext cx="6702425" cy="960438"/>
          </a:xfrm>
        </p:spPr>
        <p:txBody>
          <a:bodyPr/>
          <a:lstStyle/>
          <a:p>
            <a:r>
              <a:rPr lang="de-DE" altLang="en-US" smtClean="0"/>
              <a:t>Aufbau einer Bilanz</a:t>
            </a:r>
          </a:p>
        </p:txBody>
      </p:sp>
      <p:sp>
        <p:nvSpPr>
          <p:cNvPr id="12290" name="Rectangle 3"/>
          <p:cNvSpPr>
            <a:spLocks noGrp="1" noChangeArrowheads="1"/>
          </p:cNvSpPr>
          <p:nvPr>
            <p:ph type="body" sz="half" idx="1"/>
          </p:nvPr>
        </p:nvSpPr>
        <p:spPr>
          <a:xfrm>
            <a:off x="924300" y="1628800"/>
            <a:ext cx="3962400" cy="4800600"/>
          </a:xfrm>
        </p:spPr>
        <p:txBody>
          <a:bodyPr/>
          <a:lstStyle/>
          <a:p>
            <a:pPr>
              <a:lnSpc>
                <a:spcPct val="90000"/>
              </a:lnSpc>
              <a:buFontTx/>
              <a:buNone/>
            </a:pPr>
            <a:r>
              <a:rPr lang="de-DE" altLang="en-US" sz="1600" b="1" dirty="0" smtClean="0">
                <a:solidFill>
                  <a:srgbClr val="C00000"/>
                </a:solidFill>
                <a:latin typeface="Arial" panose="020B0604020202020204" pitchFamily="34" charset="0"/>
              </a:rPr>
              <a:t>Aktiva = Vermögensseite </a:t>
            </a:r>
            <a:r>
              <a:rPr lang="de-DE" altLang="en-US" sz="1600" dirty="0" smtClean="0">
                <a:latin typeface="Arial" panose="020B0604020202020204" pitchFamily="34" charset="0"/>
              </a:rPr>
              <a:t>(Mittelverwendung; Investitionen)</a:t>
            </a:r>
            <a:r>
              <a:rPr lang="de-DE" altLang="en-US" sz="1600" b="1" dirty="0" smtClean="0">
                <a:latin typeface="Arial" panose="020B0604020202020204" pitchFamily="34" charset="0"/>
              </a:rPr>
              <a:t> </a:t>
            </a: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Anlagevermögen</a:t>
            </a:r>
          </a:p>
          <a:p>
            <a:pPr>
              <a:lnSpc>
                <a:spcPct val="90000"/>
              </a:lnSpc>
            </a:pPr>
            <a:r>
              <a:rPr lang="de-DE" altLang="en-US" sz="1400" b="1" dirty="0" smtClean="0">
                <a:latin typeface="Arial" panose="020B0604020202020204" pitchFamily="34" charset="0"/>
              </a:rPr>
              <a:t>immaterielle Anlagen</a:t>
            </a:r>
          </a:p>
          <a:p>
            <a:pPr>
              <a:lnSpc>
                <a:spcPct val="90000"/>
              </a:lnSpc>
            </a:pPr>
            <a:r>
              <a:rPr lang="de-DE" altLang="en-US" sz="1400" b="1" dirty="0" smtClean="0">
                <a:latin typeface="Arial" panose="020B0604020202020204" pitchFamily="34" charset="0"/>
              </a:rPr>
              <a:t>Sachanlagen</a:t>
            </a:r>
          </a:p>
          <a:p>
            <a:pPr>
              <a:lnSpc>
                <a:spcPct val="90000"/>
              </a:lnSpc>
            </a:pPr>
            <a:r>
              <a:rPr lang="de-DE" altLang="en-US" sz="1400" b="1" dirty="0" smtClean="0">
                <a:latin typeface="Arial" panose="020B0604020202020204" pitchFamily="34" charset="0"/>
              </a:rPr>
              <a:t>Finanzanlagen</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Umlaufvermögen</a:t>
            </a:r>
          </a:p>
          <a:p>
            <a:pPr>
              <a:lnSpc>
                <a:spcPct val="90000"/>
              </a:lnSpc>
            </a:pPr>
            <a:r>
              <a:rPr lang="de-DE" altLang="en-US" sz="1400" b="1" dirty="0" smtClean="0">
                <a:latin typeface="Arial" panose="020B0604020202020204" pitchFamily="34" charset="0"/>
              </a:rPr>
              <a:t>Vorräte</a:t>
            </a:r>
          </a:p>
          <a:p>
            <a:pPr>
              <a:lnSpc>
                <a:spcPct val="90000"/>
              </a:lnSpc>
            </a:pPr>
            <a:r>
              <a:rPr lang="de-DE" altLang="en-US" sz="1400" b="1" dirty="0" smtClean="0">
                <a:latin typeface="Arial" panose="020B0604020202020204" pitchFamily="34" charset="0"/>
              </a:rPr>
              <a:t>Forderungen</a:t>
            </a:r>
          </a:p>
          <a:p>
            <a:pPr>
              <a:lnSpc>
                <a:spcPct val="90000"/>
              </a:lnSpc>
            </a:pPr>
            <a:r>
              <a:rPr lang="de-DE" altLang="en-US" sz="1400" b="1" dirty="0" smtClean="0">
                <a:latin typeface="Arial" panose="020B0604020202020204" pitchFamily="34" charset="0"/>
              </a:rPr>
              <a:t>Wertpapiere</a:t>
            </a:r>
          </a:p>
          <a:p>
            <a:pPr>
              <a:lnSpc>
                <a:spcPct val="90000"/>
              </a:lnSpc>
            </a:pPr>
            <a:r>
              <a:rPr lang="de-DE" altLang="en-US" sz="1400" b="1" dirty="0" smtClean="0">
                <a:latin typeface="Arial" panose="020B0604020202020204" pitchFamily="34" charset="0"/>
              </a:rPr>
              <a:t>Zahlungsmittel</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endParaRPr lang="de-DE" altLang="en-US" sz="12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Summe Aktiva - Bilanzsumme</a:t>
            </a:r>
          </a:p>
        </p:txBody>
      </p:sp>
      <p:sp>
        <p:nvSpPr>
          <p:cNvPr id="12291" name="Rectangle 4"/>
          <p:cNvSpPr>
            <a:spLocks noGrp="1" noChangeArrowheads="1"/>
          </p:cNvSpPr>
          <p:nvPr>
            <p:ph type="body" sz="half" idx="2"/>
          </p:nvPr>
        </p:nvSpPr>
        <p:spPr>
          <a:xfrm>
            <a:off x="4886700" y="1628800"/>
            <a:ext cx="3733800" cy="4752975"/>
          </a:xfrm>
        </p:spPr>
        <p:txBody>
          <a:bodyPr/>
          <a:lstStyle/>
          <a:p>
            <a:pPr>
              <a:lnSpc>
                <a:spcPct val="90000"/>
              </a:lnSpc>
              <a:buFontTx/>
              <a:buNone/>
            </a:pPr>
            <a:r>
              <a:rPr lang="de-DE" altLang="en-US" sz="1600" b="1" dirty="0" smtClean="0">
                <a:solidFill>
                  <a:srgbClr val="C00000"/>
                </a:solidFill>
                <a:latin typeface="Arial" panose="020B0604020202020204" pitchFamily="34" charset="0"/>
              </a:rPr>
              <a:t>Passiva =  Kapitalseite</a:t>
            </a:r>
            <a:r>
              <a:rPr lang="de-DE" altLang="en-US" sz="1600" b="1" dirty="0" smtClean="0">
                <a:latin typeface="Arial" panose="020B0604020202020204" pitchFamily="34" charset="0"/>
              </a:rPr>
              <a:t/>
            </a:r>
            <a:br>
              <a:rPr lang="de-DE" altLang="en-US" sz="1600" b="1" dirty="0" smtClean="0">
                <a:latin typeface="Arial" panose="020B0604020202020204" pitchFamily="34" charset="0"/>
              </a:rPr>
            </a:br>
            <a:r>
              <a:rPr lang="de-DE" altLang="en-US" sz="1600" dirty="0" smtClean="0">
                <a:latin typeface="Arial" panose="020B0604020202020204" pitchFamily="34" charset="0"/>
              </a:rPr>
              <a:t>(Mittelherkunft; Finanzierung)</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Eigenkapital</a:t>
            </a:r>
          </a:p>
          <a:p>
            <a:pPr>
              <a:lnSpc>
                <a:spcPct val="80000"/>
              </a:lnSpc>
            </a:pPr>
            <a:r>
              <a:rPr lang="de-DE" altLang="en-US" sz="1400" b="1" dirty="0" smtClean="0">
                <a:latin typeface="Arial" panose="020B0604020202020204" pitchFamily="34" charset="0"/>
              </a:rPr>
              <a:t>gezeichnetes Kapital</a:t>
            </a:r>
          </a:p>
          <a:p>
            <a:pPr>
              <a:lnSpc>
                <a:spcPct val="80000"/>
              </a:lnSpc>
            </a:pPr>
            <a:r>
              <a:rPr lang="de-DE" altLang="en-US" sz="1400" b="1" dirty="0" smtClean="0">
                <a:latin typeface="Arial" panose="020B0604020202020204" pitchFamily="34" charset="0"/>
              </a:rPr>
              <a:t>Kapitalrücklagen</a:t>
            </a:r>
          </a:p>
          <a:p>
            <a:pPr>
              <a:lnSpc>
                <a:spcPct val="80000"/>
              </a:lnSpc>
            </a:pPr>
            <a:r>
              <a:rPr lang="de-DE" altLang="en-US" sz="1400" b="1" dirty="0" smtClean="0">
                <a:latin typeface="Arial" panose="020B0604020202020204" pitchFamily="34" charset="0"/>
              </a:rPr>
              <a:t>Gewinnrücklagen</a:t>
            </a:r>
          </a:p>
          <a:p>
            <a:pPr>
              <a:lnSpc>
                <a:spcPct val="80000"/>
              </a:lnSpc>
            </a:pPr>
            <a:r>
              <a:rPr lang="de-DE" altLang="en-US" sz="1400" b="1" dirty="0" smtClean="0">
                <a:latin typeface="Arial" panose="020B0604020202020204" pitchFamily="34" charset="0"/>
              </a:rPr>
              <a:t>Gewinnvortrag</a:t>
            </a:r>
          </a:p>
          <a:p>
            <a:pPr>
              <a:lnSpc>
                <a:spcPct val="80000"/>
              </a:lnSpc>
            </a:pPr>
            <a:r>
              <a:rPr lang="de-DE" altLang="en-US" sz="1400" b="1" dirty="0" err="1" smtClean="0">
                <a:latin typeface="Arial" panose="020B0604020202020204" pitchFamily="34" charset="0"/>
              </a:rPr>
              <a:t>Jahresüberschuß</a:t>
            </a:r>
            <a:r>
              <a:rPr lang="de-DE" altLang="en-US" sz="1400" b="1" dirty="0" smtClean="0">
                <a:latin typeface="Arial" panose="020B0604020202020204" pitchFamily="34" charset="0"/>
              </a:rPr>
              <a:t> / Jahresfehlbetrag</a:t>
            </a:r>
            <a:endParaRPr lang="de-DE" altLang="en-US" sz="1600" b="1" dirty="0" smtClean="0">
              <a:latin typeface="Arial" panose="020B0604020202020204" pitchFamily="34" charset="0"/>
            </a:endParaRPr>
          </a:p>
          <a:p>
            <a:pPr>
              <a:lnSpc>
                <a:spcPct val="90000"/>
              </a:lnSpc>
              <a:buFontTx/>
              <a:buNone/>
            </a:pPr>
            <a:endParaRPr lang="de-DE" altLang="en-US" sz="1000" b="1" dirty="0" smtClean="0">
              <a:latin typeface="Arial" panose="020B0604020202020204" pitchFamily="34" charset="0"/>
            </a:endParaRPr>
          </a:p>
          <a:p>
            <a:pPr>
              <a:lnSpc>
                <a:spcPct val="80000"/>
              </a:lnSpc>
              <a:buFontTx/>
              <a:buNone/>
            </a:pPr>
            <a:endParaRPr lang="de-DE" altLang="en-US" sz="10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Fremdkapital</a:t>
            </a:r>
          </a:p>
          <a:p>
            <a:pPr>
              <a:lnSpc>
                <a:spcPct val="80000"/>
              </a:lnSpc>
            </a:pPr>
            <a:r>
              <a:rPr lang="de-DE" altLang="en-US" sz="1400" b="1" dirty="0" smtClean="0">
                <a:latin typeface="Arial" panose="020B0604020202020204" pitchFamily="34" charset="0"/>
              </a:rPr>
              <a:t>Rückstellungen</a:t>
            </a:r>
          </a:p>
          <a:p>
            <a:pPr>
              <a:lnSpc>
                <a:spcPct val="80000"/>
              </a:lnSpc>
            </a:pPr>
            <a:r>
              <a:rPr lang="de-DE" altLang="en-US" sz="1400" b="1" dirty="0" smtClean="0">
                <a:latin typeface="Arial" panose="020B0604020202020204" pitchFamily="34" charset="0"/>
              </a:rPr>
              <a:t>langfristiges FK</a:t>
            </a:r>
          </a:p>
          <a:p>
            <a:pPr>
              <a:lnSpc>
                <a:spcPct val="80000"/>
              </a:lnSpc>
            </a:pPr>
            <a:r>
              <a:rPr lang="de-DE" altLang="en-US" sz="1400" b="1" dirty="0" smtClean="0">
                <a:latin typeface="Arial" panose="020B0604020202020204" pitchFamily="34" charset="0"/>
              </a:rPr>
              <a:t>kurzfristiges FK</a:t>
            </a:r>
          </a:p>
          <a:p>
            <a:pPr>
              <a:lnSpc>
                <a:spcPct val="90000"/>
              </a:lnSpc>
              <a:buFontTx/>
              <a:buNone/>
            </a:pPr>
            <a:endParaRPr lang="de-DE" altLang="en-US" sz="1200" b="1" dirty="0" smtClean="0">
              <a:latin typeface="Arial" panose="020B0604020202020204" pitchFamily="34" charset="0"/>
            </a:endParaRPr>
          </a:p>
          <a:p>
            <a:pPr>
              <a:lnSpc>
                <a:spcPct val="90000"/>
              </a:lnSpc>
              <a:buFontTx/>
              <a:buNone/>
            </a:pPr>
            <a:endParaRPr lang="de-DE" altLang="en-US" sz="1200" b="1" dirty="0" smtClean="0">
              <a:latin typeface="Arial" panose="020B0604020202020204" pitchFamily="34" charset="0"/>
            </a:endParaRPr>
          </a:p>
          <a:p>
            <a:pPr>
              <a:lnSpc>
                <a:spcPct val="80000"/>
              </a:lnSpc>
              <a:buFontTx/>
              <a:buNone/>
            </a:pPr>
            <a:endParaRPr lang="de-DE" altLang="en-US" sz="1600" b="1" dirty="0" smtClean="0">
              <a:latin typeface="Arial" panose="020B0604020202020204" pitchFamily="34" charset="0"/>
            </a:endParaRPr>
          </a:p>
          <a:p>
            <a:pPr>
              <a:lnSpc>
                <a:spcPct val="80000"/>
              </a:lnSpc>
              <a:buFontTx/>
              <a:buNone/>
            </a:pPr>
            <a:endParaRPr lang="de-DE" altLang="en-US" sz="16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Summe Passiva - Bilanzsumme</a:t>
            </a:r>
          </a:p>
        </p:txBody>
      </p:sp>
      <p:sp>
        <p:nvSpPr>
          <p:cNvPr id="12292" name="Line 5"/>
          <p:cNvSpPr>
            <a:spLocks noChangeShapeType="1"/>
          </p:cNvSpPr>
          <p:nvPr/>
        </p:nvSpPr>
        <p:spPr bwMode="auto">
          <a:xfrm>
            <a:off x="848100" y="2314600"/>
            <a:ext cx="7696200"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2293" name="Line 6"/>
          <p:cNvSpPr>
            <a:spLocks noChangeShapeType="1"/>
          </p:cNvSpPr>
          <p:nvPr/>
        </p:nvSpPr>
        <p:spPr bwMode="auto">
          <a:xfrm>
            <a:off x="4658100" y="1628800"/>
            <a:ext cx="11113" cy="446405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2294" name="Line 7"/>
          <p:cNvSpPr>
            <a:spLocks noChangeShapeType="1"/>
          </p:cNvSpPr>
          <p:nvPr/>
        </p:nvSpPr>
        <p:spPr bwMode="auto">
          <a:xfrm>
            <a:off x="924300" y="5732488"/>
            <a:ext cx="7696200"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cxnSp>
        <p:nvCxnSpPr>
          <p:cNvPr id="4" name="Straight Arrow Connector 3"/>
          <p:cNvCxnSpPr/>
          <p:nvPr/>
        </p:nvCxnSpPr>
        <p:spPr bwMode="auto">
          <a:xfrm>
            <a:off x="539552" y="2564904"/>
            <a:ext cx="0" cy="2664296"/>
          </a:xfrm>
          <a:prstGeom prst="straightConnector1">
            <a:avLst/>
          </a:prstGeom>
          <a:ln>
            <a:headEnd type="none" w="sm" len="sm"/>
            <a:tailEnd type="triangle"/>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bwMode="auto">
          <a:xfrm flipV="1">
            <a:off x="8544300" y="2564904"/>
            <a:ext cx="0" cy="2664296"/>
          </a:xfrm>
          <a:prstGeom prst="straightConnector1">
            <a:avLst/>
          </a:prstGeom>
          <a:ln>
            <a:headEnd type="none" w="sm" len="sm"/>
            <a:tailEnd type="triangle"/>
          </a:ln>
        </p:spPr>
        <p:style>
          <a:lnRef idx="3">
            <a:schemeClr val="accent6"/>
          </a:lnRef>
          <a:fillRef idx="0">
            <a:schemeClr val="accent6"/>
          </a:fillRef>
          <a:effectRef idx="2">
            <a:schemeClr val="accent6"/>
          </a:effectRef>
          <a:fontRef idx="minor">
            <a:schemeClr val="tx1"/>
          </a:fontRef>
        </p:style>
      </p:cxnSp>
      <p:sp>
        <p:nvSpPr>
          <p:cNvPr id="7" name="TextBox 6"/>
          <p:cNvSpPr txBox="1"/>
          <p:nvPr/>
        </p:nvSpPr>
        <p:spPr>
          <a:xfrm>
            <a:off x="108665" y="2708920"/>
            <a:ext cx="430887" cy="1440160"/>
          </a:xfrm>
          <a:prstGeom prst="rect">
            <a:avLst/>
          </a:prstGeom>
          <a:noFill/>
        </p:spPr>
        <p:txBody>
          <a:bodyPr vert="vert270" wrap="square" rtlCol="0">
            <a:spAutoFit/>
          </a:bodyPr>
          <a:lstStyle/>
          <a:p>
            <a:r>
              <a:rPr lang="de-DE" sz="1600" dirty="0" smtClean="0">
                <a:latin typeface="Arial" panose="020B0604020202020204" pitchFamily="34" charset="0"/>
                <a:cs typeface="Arial" panose="020B0604020202020204" pitchFamily="34" charset="0"/>
              </a:rPr>
              <a:t>Liquidität</a:t>
            </a:r>
            <a:endParaRPr lang="de-DE" sz="1600" dirty="0">
              <a:latin typeface="Arial" panose="020B0604020202020204" pitchFamily="34" charset="0"/>
              <a:cs typeface="Arial" panose="020B0604020202020204" pitchFamily="34" charset="0"/>
            </a:endParaRPr>
          </a:p>
        </p:txBody>
      </p:sp>
      <p:sp>
        <p:nvSpPr>
          <p:cNvPr id="15" name="TextBox 14"/>
          <p:cNvSpPr txBox="1"/>
          <p:nvPr/>
        </p:nvSpPr>
        <p:spPr>
          <a:xfrm>
            <a:off x="8559951" y="2714961"/>
            <a:ext cx="430887" cy="1440160"/>
          </a:xfrm>
          <a:prstGeom prst="rect">
            <a:avLst/>
          </a:prstGeom>
          <a:noFill/>
        </p:spPr>
        <p:txBody>
          <a:bodyPr vert="vert270" wrap="square" rtlCol="0">
            <a:spAutoFit/>
          </a:bodyPr>
          <a:lstStyle/>
          <a:p>
            <a:r>
              <a:rPr lang="de-DE" sz="1600" dirty="0" smtClean="0">
                <a:latin typeface="Arial" panose="020B0604020202020204" pitchFamily="34" charset="0"/>
                <a:cs typeface="Arial" panose="020B0604020202020204" pitchFamily="34" charset="0"/>
              </a:rPr>
              <a:t>Fälligkeit</a:t>
            </a:r>
            <a:endParaRPr lang="de-DE" sz="16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1908175" y="44450"/>
            <a:ext cx="6702425" cy="960438"/>
          </a:xfrm>
        </p:spPr>
        <p:txBody>
          <a:bodyPr/>
          <a:lstStyle/>
          <a:p>
            <a:r>
              <a:rPr lang="de-DE" altLang="en-US" smtClean="0"/>
              <a:t>Aufbau einer Bilanz - konkreter</a:t>
            </a:r>
          </a:p>
        </p:txBody>
      </p:sp>
      <p:pic>
        <p:nvPicPr>
          <p:cNvPr id="13314" name="Picture 5"/>
          <p:cNvPicPr>
            <a:picLocks noChangeAspect="1" noChangeArrowheads="1"/>
          </p:cNvPicPr>
          <p:nvPr/>
        </p:nvPicPr>
        <p:blipFill>
          <a:blip r:embed="rId2">
            <a:extLst>
              <a:ext uri="{28A0092B-C50C-407E-A947-70E740481C1C}">
                <a14:useLocalDpi xmlns:a14="http://schemas.microsoft.com/office/drawing/2010/main" val="0"/>
              </a:ext>
            </a:extLst>
          </a:blip>
          <a:srcRect b="21666"/>
          <a:stretch>
            <a:fillRect/>
          </a:stretch>
        </p:blipFill>
        <p:spPr bwMode="auto">
          <a:xfrm>
            <a:off x="1187624" y="1412776"/>
            <a:ext cx="7560978"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Typische Fragen des betrieblichen Rechnungswesens</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a:defRPr/>
            </a:pPr>
            <a:endParaRPr lang="de-DE" sz="1800" b="1" kern="0" dirty="0" smtClean="0">
              <a:latin typeface="Arial" panose="020B0604020202020204" pitchFamily="34" charset="0"/>
            </a:endParaRPr>
          </a:p>
          <a:p>
            <a:pPr>
              <a:defRPr/>
            </a:pPr>
            <a:r>
              <a:rPr lang="de-DE" sz="1800" kern="0" dirty="0" smtClean="0">
                <a:latin typeface="Arial" panose="020B0604020202020204" pitchFamily="34" charset="0"/>
              </a:rPr>
              <a:t>Was sind die wichtigen Kennzahlen, um den Erfolg eines Unternehmens zu beurteilen?</a:t>
            </a:r>
          </a:p>
          <a:p>
            <a:pPr>
              <a:defRPr/>
            </a:pPr>
            <a:r>
              <a:rPr lang="de-DE" sz="1800" kern="0" dirty="0" smtClean="0">
                <a:latin typeface="Arial" panose="020B0604020202020204" pitchFamily="34" charset="0"/>
              </a:rPr>
              <a:t>Wie wird der Gewinn eines Unternehmens berechnet?</a:t>
            </a:r>
          </a:p>
          <a:p>
            <a:pPr>
              <a:defRPr/>
            </a:pPr>
            <a:r>
              <a:rPr lang="de-DE" sz="1800" kern="0" dirty="0" smtClean="0">
                <a:latin typeface="Arial" panose="020B0604020202020204" pitchFamily="34" charset="0"/>
              </a:rPr>
              <a:t>Wie steht das Vermögen einer Firma im Vergleich mit seinen Schulden?</a:t>
            </a:r>
          </a:p>
          <a:p>
            <a:pPr>
              <a:defRPr/>
            </a:pPr>
            <a:r>
              <a:rPr lang="de-DE" sz="1800" kern="0" dirty="0" smtClean="0">
                <a:latin typeface="Arial" panose="020B0604020202020204" pitchFamily="34" charset="0"/>
              </a:rPr>
              <a:t>Steht eine Firma kurz vor der Insolvenz, d.h. ist die Firma bald zahlungsunfähig oder überschuldet?</a:t>
            </a:r>
          </a:p>
          <a:p>
            <a:pPr>
              <a:defRPr/>
            </a:pPr>
            <a:r>
              <a:rPr lang="de-DE" sz="1800" kern="0" dirty="0" smtClean="0">
                <a:latin typeface="Arial" panose="020B0604020202020204" pitchFamily="34" charset="0"/>
              </a:rPr>
              <a:t>Ist die Finanzierung einer Firma nachhaltig?</a:t>
            </a:r>
          </a:p>
          <a:p>
            <a:pPr>
              <a:defRPr/>
            </a:pPr>
            <a:r>
              <a:rPr lang="de-DE" sz="1800" kern="0" dirty="0" smtClean="0">
                <a:latin typeface="Arial" panose="020B0604020202020204" pitchFamily="34" charset="0"/>
              </a:rPr>
              <a:t>Wer haftet für wie viel, wenn die Firma Insolvenz meldet?</a:t>
            </a: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Tree>
    <p:extLst>
      <p:ext uri="{BB962C8B-B14F-4D97-AF65-F5344CB8AC3E}">
        <p14:creationId xmlns:p14="http://schemas.microsoft.com/office/powerpoint/2010/main" val="247296666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5" y="44450"/>
            <a:ext cx="6702425" cy="960438"/>
          </a:xfrm>
        </p:spPr>
        <p:txBody>
          <a:bodyPr/>
          <a:lstStyle/>
          <a:p>
            <a:r>
              <a:rPr lang="de-DE" altLang="en-US" smtClean="0"/>
              <a:t>Aufbau einer Bilanz - Beispiel</a:t>
            </a:r>
          </a:p>
        </p:txBody>
      </p:sp>
      <p:graphicFrame>
        <p:nvGraphicFramePr>
          <p:cNvPr id="3" name="Table 2"/>
          <p:cNvGraphicFramePr>
            <a:graphicFrameLocks noGrp="1"/>
          </p:cNvGraphicFramePr>
          <p:nvPr>
            <p:extLst>
              <p:ext uri="{D42A27DB-BD31-4B8C-83A1-F6EECF244321}">
                <p14:modId xmlns:p14="http://schemas.microsoft.com/office/powerpoint/2010/main" val="3788657098"/>
              </p:ext>
            </p:extLst>
          </p:nvPr>
        </p:nvGraphicFramePr>
        <p:xfrm>
          <a:off x="1403648" y="1700808"/>
          <a:ext cx="3192016" cy="3708400"/>
        </p:xfrm>
        <a:graphic>
          <a:graphicData uri="http://schemas.openxmlformats.org/drawingml/2006/table">
            <a:tbl>
              <a:tblPr firstRow="1" bandRow="1">
                <a:tableStyleId>{5C22544A-7EE6-4342-B048-85BDC9FD1C3A}</a:tableStyleId>
              </a:tblPr>
              <a:tblGrid>
                <a:gridCol w="2615952">
                  <a:extLst>
                    <a:ext uri="{9D8B030D-6E8A-4147-A177-3AD203B41FA5}">
                      <a16:colId xmlns:a16="http://schemas.microsoft.com/office/drawing/2014/main" val="121886419"/>
                    </a:ext>
                  </a:extLst>
                </a:gridCol>
                <a:gridCol w="576064">
                  <a:extLst>
                    <a:ext uri="{9D8B030D-6E8A-4147-A177-3AD203B41FA5}">
                      <a16:colId xmlns:a16="http://schemas.microsoft.com/office/drawing/2014/main" val="574667532"/>
                    </a:ext>
                  </a:extLst>
                </a:gridCol>
              </a:tblGrid>
              <a:tr h="370840">
                <a:tc>
                  <a:txBody>
                    <a:bodyPr/>
                    <a:lstStyle/>
                    <a:p>
                      <a:r>
                        <a:rPr lang="de-DE" dirty="0" smtClean="0">
                          <a:latin typeface="Arial" panose="020B0604020202020204" pitchFamily="34" charset="0"/>
                          <a:cs typeface="Arial" panose="020B0604020202020204" pitchFamily="34" charset="0"/>
                        </a:rPr>
                        <a:t>Aktiva</a:t>
                      </a:r>
                      <a:endParaRPr lang="de-DE" dirty="0">
                        <a:latin typeface="Arial" panose="020B0604020202020204" pitchFamily="34" charset="0"/>
                        <a:cs typeface="Arial" panose="020B0604020202020204" pitchFamily="34" charset="0"/>
                      </a:endParaRPr>
                    </a:p>
                  </a:txBody>
                  <a:tcPr/>
                </a:tc>
                <a:tc>
                  <a:txBody>
                    <a:bodyPr/>
                    <a:lstStyle/>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7124784"/>
                  </a:ext>
                </a:extLst>
              </a:tr>
              <a:tr h="370840">
                <a:tc>
                  <a:txBody>
                    <a:bodyPr/>
                    <a:lstStyle/>
                    <a:p>
                      <a:r>
                        <a:rPr lang="de-DE" b="1" dirty="0" smtClean="0">
                          <a:latin typeface="Arial" panose="020B0604020202020204" pitchFamily="34" charset="0"/>
                          <a:cs typeface="Arial" panose="020B0604020202020204" pitchFamily="34" charset="0"/>
                        </a:rPr>
                        <a:t>Anlagevermögen</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141553"/>
                  </a:ext>
                </a:extLst>
              </a:tr>
              <a:tr h="370840">
                <a:tc>
                  <a:txBody>
                    <a:bodyPr/>
                    <a:lstStyle/>
                    <a:p>
                      <a:r>
                        <a:rPr lang="de-DE" dirty="0" smtClean="0">
                          <a:latin typeface="Arial" panose="020B0604020202020204" pitchFamily="34" charset="0"/>
                          <a:cs typeface="Arial" panose="020B0604020202020204" pitchFamily="34" charset="0"/>
                        </a:rPr>
                        <a:t>Grundstücke</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5292241"/>
                  </a:ext>
                </a:extLst>
              </a:tr>
              <a:tr h="370840">
                <a:tc>
                  <a:txBody>
                    <a:bodyPr/>
                    <a:lstStyle/>
                    <a:p>
                      <a:r>
                        <a:rPr lang="de-DE" dirty="0" smtClean="0">
                          <a:latin typeface="Arial" panose="020B0604020202020204" pitchFamily="34" charset="0"/>
                          <a:cs typeface="Arial" panose="020B0604020202020204" pitchFamily="34" charset="0"/>
                        </a:rPr>
                        <a:t>Maschinen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40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8177554"/>
                  </a:ext>
                </a:extLst>
              </a:tr>
              <a:tr h="370840">
                <a:tc>
                  <a:txBody>
                    <a:bodyPr/>
                    <a:lstStyle/>
                    <a:p>
                      <a:r>
                        <a:rPr lang="de-DE" dirty="0" smtClean="0">
                          <a:latin typeface="Arial" panose="020B0604020202020204" pitchFamily="34" charset="0"/>
                          <a:cs typeface="Arial" panose="020B0604020202020204" pitchFamily="34" charset="0"/>
                        </a:rPr>
                        <a:t>Fuhrpark</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1685380"/>
                  </a:ext>
                </a:extLst>
              </a:tr>
              <a:tr h="370840">
                <a:tc>
                  <a:txBody>
                    <a:bodyPr/>
                    <a:lstStyle/>
                    <a:p>
                      <a:r>
                        <a:rPr lang="de-DE" b="1" dirty="0" smtClean="0">
                          <a:latin typeface="Arial" panose="020B0604020202020204" pitchFamily="34" charset="0"/>
                          <a:cs typeface="Arial" panose="020B0604020202020204" pitchFamily="34" charset="0"/>
                        </a:rPr>
                        <a:t>Umlagevermögen</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245755"/>
                  </a:ext>
                </a:extLst>
              </a:tr>
              <a:tr h="370840">
                <a:tc>
                  <a:txBody>
                    <a:bodyPr/>
                    <a:lstStyle/>
                    <a:p>
                      <a:r>
                        <a:rPr lang="de-DE" dirty="0" smtClean="0">
                          <a:latin typeface="Arial" panose="020B0604020202020204" pitchFamily="34" charset="0"/>
                          <a:cs typeface="Arial" panose="020B0604020202020204" pitchFamily="34" charset="0"/>
                        </a:rPr>
                        <a:t>Waren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40</a:t>
                      </a:r>
                    </a:p>
                  </a:txBody>
                  <a:tcPr/>
                </a:tc>
                <a:extLst>
                  <a:ext uri="{0D108BD9-81ED-4DB2-BD59-A6C34878D82A}">
                    <a16:rowId xmlns:a16="http://schemas.microsoft.com/office/drawing/2014/main" val="1690766091"/>
                  </a:ext>
                </a:extLst>
              </a:tr>
              <a:tr h="370840">
                <a:tc>
                  <a:txBody>
                    <a:bodyPr/>
                    <a:lstStyle/>
                    <a:p>
                      <a:r>
                        <a:rPr lang="de-DE" dirty="0" smtClean="0">
                          <a:latin typeface="Arial" panose="020B0604020202020204" pitchFamily="34" charset="0"/>
                          <a:cs typeface="Arial" panose="020B0604020202020204" pitchFamily="34" charset="0"/>
                        </a:rPr>
                        <a:t>Bankguthaben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2465568"/>
                  </a:ext>
                </a:extLst>
              </a:tr>
              <a:tr h="370840">
                <a:tc>
                  <a:txBody>
                    <a:bodyPr/>
                    <a:lstStyle/>
                    <a:p>
                      <a:r>
                        <a:rPr lang="de-DE" dirty="0" smtClean="0">
                          <a:latin typeface="Arial" panose="020B0604020202020204" pitchFamily="34" charset="0"/>
                          <a:cs typeface="Arial" panose="020B0604020202020204" pitchFamily="34" charset="0"/>
                        </a:rPr>
                        <a:t>Kasse</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546246"/>
                  </a:ext>
                </a:extLst>
              </a:tr>
              <a:tr h="370840">
                <a:tc>
                  <a:txBody>
                    <a:bodyPr/>
                    <a:lstStyle/>
                    <a:p>
                      <a:r>
                        <a:rPr lang="de-DE" b="1" dirty="0" smtClean="0">
                          <a:latin typeface="Arial" panose="020B0604020202020204" pitchFamily="34" charset="0"/>
                          <a:cs typeface="Arial" panose="020B0604020202020204" pitchFamily="34" charset="0"/>
                        </a:rPr>
                        <a:t>Summe</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r"/>
                      <a:r>
                        <a:rPr lang="de-DE" b="1" dirty="0" smtClean="0">
                          <a:latin typeface="Arial" panose="020B0604020202020204" pitchFamily="34" charset="0"/>
                          <a:cs typeface="Arial" panose="020B0604020202020204" pitchFamily="34" charset="0"/>
                        </a:rPr>
                        <a:t>300</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27912898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92106113"/>
              </p:ext>
            </p:extLst>
          </p:nvPr>
        </p:nvGraphicFramePr>
        <p:xfrm>
          <a:off x="4932040" y="1700808"/>
          <a:ext cx="3408040" cy="3708400"/>
        </p:xfrm>
        <a:graphic>
          <a:graphicData uri="http://schemas.openxmlformats.org/drawingml/2006/table">
            <a:tbl>
              <a:tblPr firstRow="1" bandRow="1">
                <a:tableStyleId>{5C22544A-7EE6-4342-B048-85BDC9FD1C3A}</a:tableStyleId>
              </a:tblPr>
              <a:tblGrid>
                <a:gridCol w="2792990">
                  <a:extLst>
                    <a:ext uri="{9D8B030D-6E8A-4147-A177-3AD203B41FA5}">
                      <a16:colId xmlns:a16="http://schemas.microsoft.com/office/drawing/2014/main" val="121886419"/>
                    </a:ext>
                  </a:extLst>
                </a:gridCol>
                <a:gridCol w="615050">
                  <a:extLst>
                    <a:ext uri="{9D8B030D-6E8A-4147-A177-3AD203B41FA5}">
                      <a16:colId xmlns:a16="http://schemas.microsoft.com/office/drawing/2014/main" val="574667532"/>
                    </a:ext>
                  </a:extLst>
                </a:gridCol>
              </a:tblGrid>
              <a:tr h="370840">
                <a:tc>
                  <a:txBody>
                    <a:bodyPr/>
                    <a:lstStyle/>
                    <a:p>
                      <a:r>
                        <a:rPr lang="de-DE" dirty="0" smtClean="0">
                          <a:latin typeface="Arial" panose="020B0604020202020204" pitchFamily="34" charset="0"/>
                          <a:cs typeface="Arial" panose="020B0604020202020204" pitchFamily="34" charset="0"/>
                        </a:rPr>
                        <a:t>Passiva</a:t>
                      </a:r>
                      <a:endParaRPr lang="de-DE" dirty="0">
                        <a:latin typeface="Arial" panose="020B0604020202020204" pitchFamily="34" charset="0"/>
                        <a:cs typeface="Arial" panose="020B0604020202020204" pitchFamily="34" charset="0"/>
                      </a:endParaRPr>
                    </a:p>
                  </a:txBody>
                  <a:tcPr/>
                </a:tc>
                <a:tc>
                  <a:txBody>
                    <a:bodyPr/>
                    <a:lstStyle/>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7124784"/>
                  </a:ext>
                </a:extLst>
              </a:tr>
              <a:tr h="370840">
                <a:tc>
                  <a:txBody>
                    <a:bodyPr/>
                    <a:lstStyle/>
                    <a:p>
                      <a:r>
                        <a:rPr lang="de-DE" b="1" dirty="0" smtClean="0">
                          <a:latin typeface="Arial" panose="020B0604020202020204" pitchFamily="34" charset="0"/>
                          <a:cs typeface="Arial" panose="020B0604020202020204" pitchFamily="34" charset="0"/>
                        </a:rPr>
                        <a:t>Eigenkapital</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141553"/>
                  </a:ext>
                </a:extLst>
              </a:tr>
              <a:tr h="370840">
                <a:tc>
                  <a:txBody>
                    <a:bodyPr/>
                    <a:lstStyle/>
                    <a:p>
                      <a:r>
                        <a:rPr lang="de-DE" dirty="0" smtClean="0">
                          <a:latin typeface="Arial" panose="020B0604020202020204" pitchFamily="34" charset="0"/>
                          <a:cs typeface="Arial" panose="020B0604020202020204" pitchFamily="34" charset="0"/>
                        </a:rPr>
                        <a:t>Stammkapital</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5292241"/>
                  </a:ext>
                </a:extLst>
              </a:tr>
              <a:tr h="370840">
                <a:tc>
                  <a:txBody>
                    <a:bodyPr/>
                    <a:lstStyle/>
                    <a:p>
                      <a:r>
                        <a:rPr lang="de-DE" dirty="0" smtClean="0">
                          <a:latin typeface="Arial" panose="020B0604020202020204" pitchFamily="34" charset="0"/>
                          <a:cs typeface="Arial" panose="020B0604020202020204" pitchFamily="34" charset="0"/>
                        </a:rPr>
                        <a:t>Rücklagen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100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8177554"/>
                  </a:ext>
                </a:extLst>
              </a:tr>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1685380"/>
                  </a:ext>
                </a:extLst>
              </a:tr>
              <a:tr h="370840">
                <a:tc>
                  <a:txBody>
                    <a:bodyPr/>
                    <a:lstStyle/>
                    <a:p>
                      <a:r>
                        <a:rPr lang="de-DE" b="1" dirty="0" smtClean="0">
                          <a:latin typeface="Arial" panose="020B0604020202020204" pitchFamily="34" charset="0"/>
                          <a:cs typeface="Arial" panose="020B0604020202020204" pitchFamily="34" charset="0"/>
                        </a:rPr>
                        <a:t>Fremdkapital</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245755"/>
                  </a:ext>
                </a:extLst>
              </a:tr>
              <a:tr h="370840">
                <a:tc>
                  <a:txBody>
                    <a:bodyPr/>
                    <a:lstStyle/>
                    <a:p>
                      <a:r>
                        <a:rPr lang="de-DE" dirty="0" smtClean="0">
                          <a:latin typeface="Arial" panose="020B0604020202020204" pitchFamily="34" charset="0"/>
                          <a:cs typeface="Arial" panose="020B0604020202020204" pitchFamily="34" charset="0"/>
                        </a:rPr>
                        <a:t>Darlehen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120</a:t>
                      </a:r>
                    </a:p>
                  </a:txBody>
                  <a:tcPr/>
                </a:tc>
                <a:extLst>
                  <a:ext uri="{0D108BD9-81ED-4DB2-BD59-A6C34878D82A}">
                    <a16:rowId xmlns:a16="http://schemas.microsoft.com/office/drawing/2014/main" val="1690766091"/>
                  </a:ext>
                </a:extLst>
              </a:tr>
              <a:tr h="370840">
                <a:tc>
                  <a:txBody>
                    <a:bodyPr/>
                    <a:lstStyle/>
                    <a:p>
                      <a:r>
                        <a:rPr lang="de-DE" dirty="0" smtClean="0">
                          <a:latin typeface="Arial" panose="020B0604020202020204" pitchFamily="34" charset="0"/>
                          <a:cs typeface="Arial" panose="020B0604020202020204" pitchFamily="34" charset="0"/>
                        </a:rPr>
                        <a:t>Nicht</a:t>
                      </a:r>
                      <a:r>
                        <a:rPr lang="de-DE" baseline="0" dirty="0" smtClean="0">
                          <a:latin typeface="Arial" panose="020B0604020202020204" pitchFamily="34" charset="0"/>
                          <a:cs typeface="Arial" panose="020B0604020202020204" pitchFamily="34" charset="0"/>
                        </a:rPr>
                        <a:t> bezahlte Rechnung</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2465568"/>
                  </a:ext>
                </a:extLst>
              </a:tr>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546246"/>
                  </a:ext>
                </a:extLst>
              </a:tr>
              <a:tr h="370840">
                <a:tc>
                  <a:txBody>
                    <a:bodyPr/>
                    <a:lstStyle/>
                    <a:p>
                      <a:r>
                        <a:rPr lang="de-DE" b="1" dirty="0" smtClean="0">
                          <a:latin typeface="Arial" panose="020B0604020202020204" pitchFamily="34" charset="0"/>
                          <a:cs typeface="Arial" panose="020B0604020202020204" pitchFamily="34" charset="0"/>
                        </a:rPr>
                        <a:t>Summe</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r"/>
                      <a:r>
                        <a:rPr lang="de-DE" b="1" dirty="0" smtClean="0">
                          <a:latin typeface="Arial" panose="020B0604020202020204" pitchFamily="34" charset="0"/>
                          <a:cs typeface="Arial" panose="020B0604020202020204" pitchFamily="34" charset="0"/>
                        </a:rPr>
                        <a:t>300</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279128986"/>
                  </a:ext>
                </a:extLst>
              </a:tr>
            </a:tbl>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Aktiva vs Passiva</a:t>
            </a:r>
          </a:p>
        </p:txBody>
      </p:sp>
      <p:sp>
        <p:nvSpPr>
          <p:cNvPr id="1536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4CD255CC-ABAA-F04D-B367-D0D25BDA4D6D}"/>
              </a:ext>
            </a:extLst>
          </p:cNvPr>
          <p:cNvSpPr txBox="1">
            <a:spLocks noChangeArrowheads="1"/>
          </p:cNvSpPr>
          <p:nvPr/>
        </p:nvSpPr>
        <p:spPr>
          <a:xfrm>
            <a:off x="1476375" y="1828800"/>
            <a:ext cx="6934200" cy="4408488"/>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latin typeface="Arial" panose="020B0604020202020204" pitchFamily="34" charset="0"/>
              </a:rPr>
              <a:t>Aktiva </a:t>
            </a:r>
          </a:p>
          <a:p>
            <a:pPr marL="0" indent="0">
              <a:buFontTx/>
              <a:buNone/>
              <a:defRPr/>
            </a:pPr>
            <a:r>
              <a:rPr lang="de-DE" sz="1800" kern="0" dirty="0">
                <a:latin typeface="Arial" panose="020B0604020202020204" pitchFamily="34" charset="0"/>
              </a:rPr>
              <a:t>= Auflistung aller </a:t>
            </a:r>
            <a:r>
              <a:rPr lang="de-DE" sz="1800" kern="0" dirty="0" smtClean="0">
                <a:latin typeface="Arial" panose="020B0604020202020204" pitchFamily="34" charset="0"/>
              </a:rPr>
              <a:t>Vermögensgegenstände</a:t>
            </a:r>
            <a:r>
              <a:rPr lang="de-DE" sz="1800" kern="0" dirty="0">
                <a:latin typeface="Arial" panose="020B0604020202020204" pitchFamily="34" charset="0"/>
              </a:rPr>
              <a:t>, die in einem Betrieb vorhanden sind </a:t>
            </a:r>
          </a:p>
          <a:p>
            <a:pPr>
              <a:defRPr/>
            </a:pPr>
            <a:r>
              <a:rPr lang="de-DE" sz="1800" kern="0" dirty="0">
                <a:latin typeface="Arial" panose="020B0604020202020204" pitchFamily="34" charset="0"/>
              </a:rPr>
              <a:t>Aktivseite ist die Verwendungsseite </a:t>
            </a:r>
          </a:p>
          <a:p>
            <a:pPr marL="0" indent="0">
              <a:buFontTx/>
              <a:buNone/>
              <a:defRPr/>
            </a:pPr>
            <a:endParaRPr lang="de-DE" sz="1800" kern="0" dirty="0">
              <a:latin typeface="Arial" panose="020B0604020202020204" pitchFamily="34" charset="0"/>
            </a:endParaRPr>
          </a:p>
          <a:p>
            <a:pPr marL="0" indent="0">
              <a:buFontTx/>
              <a:buNone/>
              <a:defRPr/>
            </a:pPr>
            <a:r>
              <a:rPr lang="de-DE" sz="1800" b="1" kern="0" dirty="0">
                <a:latin typeface="Arial" panose="020B0604020202020204" pitchFamily="34" charset="0"/>
              </a:rPr>
              <a:t>Passiva</a:t>
            </a:r>
          </a:p>
          <a:p>
            <a:pPr marL="0" indent="0">
              <a:buFontTx/>
              <a:buNone/>
              <a:defRPr/>
            </a:pPr>
            <a:r>
              <a:rPr lang="de-DE" sz="1800" kern="0" dirty="0">
                <a:latin typeface="Arial" panose="020B0604020202020204" pitchFamily="34" charset="0"/>
              </a:rPr>
              <a:t>= Liste aller Posten, durch die die </a:t>
            </a:r>
            <a:r>
              <a:rPr lang="de-DE" sz="1800" kern="0" dirty="0" smtClean="0">
                <a:latin typeface="Arial" panose="020B0604020202020204" pitchFamily="34" charset="0"/>
              </a:rPr>
              <a:t>Vermögensgegenstände </a:t>
            </a:r>
            <a:r>
              <a:rPr lang="de-DE" sz="1800" kern="0" dirty="0">
                <a:latin typeface="Arial" panose="020B0604020202020204" pitchFamily="34" charset="0"/>
              </a:rPr>
              <a:t>der Aktivseite finanziert wurden</a:t>
            </a:r>
          </a:p>
          <a:p>
            <a:pPr>
              <a:defRPr/>
            </a:pPr>
            <a:r>
              <a:rPr lang="de-DE" sz="1800" kern="0" dirty="0">
                <a:latin typeface="Arial" panose="020B0604020202020204" pitchFamily="34" charset="0"/>
              </a:rPr>
              <a:t>Passivseite ist die Finanzierungseite, Mittelherkunftsseite </a:t>
            </a:r>
          </a:p>
          <a:p>
            <a:pPr marL="0" indent="0">
              <a:buFontTx/>
              <a:buNone/>
              <a:defRPr/>
            </a:pP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763713" y="-242888"/>
            <a:ext cx="6854825" cy="1176338"/>
          </a:xfrm>
        </p:spPr>
        <p:txBody>
          <a:bodyPr/>
          <a:lstStyle/>
          <a:p>
            <a:r>
              <a:rPr lang="de-DE" altLang="en-US" smtClean="0"/>
              <a:t>Anlagevermögen - Aktiva</a:t>
            </a:r>
          </a:p>
        </p:txBody>
      </p:sp>
      <p:sp>
        <p:nvSpPr>
          <p:cNvPr id="16386" name="Rectangle 1"/>
          <p:cNvSpPr>
            <a:spLocks noChangeArrowheads="1"/>
          </p:cNvSpPr>
          <p:nvPr/>
        </p:nvSpPr>
        <p:spPr bwMode="auto">
          <a:xfrm>
            <a:off x="611188" y="1092200"/>
            <a:ext cx="8367712"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I. Immaterielle Vermögensgegenstände: </a:t>
            </a:r>
            <a:r>
              <a:rPr lang="de-DE" altLang="en-US" sz="4400" dirty="0" smtClean="0">
                <a:latin typeface="Book Antiqua" panose="02040602050305030304" pitchFamily="18" charset="0"/>
              </a:rPr>
              <a:t>   </a:t>
            </a:r>
          </a:p>
          <a:p>
            <a:pPr>
              <a:spcBef>
                <a:spcPct val="0"/>
              </a:spcBef>
              <a:buClrTx/>
              <a:buFontTx/>
              <a:buNone/>
            </a:pPr>
            <a:r>
              <a:rPr lang="de-DE" altLang="en-US" sz="1600" dirty="0" smtClean="0">
                <a:latin typeface="Arial Narrow" panose="020B0606020202030204" pitchFamily="34" charset="0"/>
              </a:rPr>
              <a:t>1. Selbst geschaffene gewerbliche Schutzrechte und ähnliche Rechte und Werte; </a:t>
            </a:r>
            <a:endParaRPr lang="de-DE" altLang="en-US" sz="1200"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2. entgeltlich erworbene Konzessionen, gewerbliche Schutzrechte und ähnliche Rechte und Werte sowie </a:t>
            </a:r>
          </a:p>
          <a:p>
            <a:pPr>
              <a:spcBef>
                <a:spcPct val="0"/>
              </a:spcBef>
              <a:buClrTx/>
              <a:buFontTx/>
              <a:buNone/>
            </a:pPr>
            <a:r>
              <a:rPr lang="de-DE" altLang="en-US" sz="1600" dirty="0" smtClean="0">
                <a:latin typeface="Arial Narrow" panose="020B0606020202030204" pitchFamily="34" charset="0"/>
              </a:rPr>
              <a:t>Lizenzen an solchen Rechten und Werten; </a:t>
            </a:r>
            <a:endParaRPr lang="de-DE" altLang="en-US" sz="1200"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3. Geschäfts- oder Firmenwert; </a:t>
            </a:r>
          </a:p>
          <a:p>
            <a:pPr>
              <a:spcBef>
                <a:spcPct val="0"/>
              </a:spcBef>
              <a:buClrTx/>
              <a:buFontTx/>
              <a:buNone/>
            </a:pPr>
            <a:r>
              <a:rPr lang="de-DE" altLang="en-US" sz="1600" dirty="0" smtClean="0">
                <a:latin typeface="Arial Narrow" panose="020B0606020202030204" pitchFamily="34" charset="0"/>
              </a:rPr>
              <a:t>4. geleistete Anzahlungen; </a:t>
            </a:r>
          </a:p>
          <a:p>
            <a:pPr>
              <a:spcBef>
                <a:spcPct val="0"/>
              </a:spcBef>
              <a:buClrTx/>
              <a:buFontTx/>
              <a:buNone/>
            </a:pPr>
            <a:endParaRPr lang="de-DE" altLang="en-US" sz="1200" dirty="0" smtClean="0">
              <a:latin typeface="Book Antiqua" panose="02040602050305030304" pitchFamily="18" charset="0"/>
            </a:endParaRPr>
          </a:p>
          <a:p>
            <a:pPr>
              <a:spcBef>
                <a:spcPct val="0"/>
              </a:spcBef>
              <a:buClrTx/>
              <a:buFontTx/>
              <a:buNone/>
            </a:pPr>
            <a:r>
              <a:rPr lang="de-DE" altLang="en-US" sz="1600" b="1" dirty="0" smtClean="0">
                <a:latin typeface="Arial Narrow,Bold"/>
              </a:rPr>
              <a:t>II. Sachanlagen: </a:t>
            </a:r>
            <a:endParaRPr lang="de-DE" altLang="en-US" sz="1200" b="1"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1. Grundstücke, grundstücksgleiche Rechte und Bauten einschlie</a:t>
            </a:r>
            <a:r>
              <a:rPr lang="de-DE" altLang="en-US" sz="1600" dirty="0" smtClean="0">
                <a:latin typeface="Book Antiqua" panose="02040602050305030304" pitchFamily="18" charset="0"/>
              </a:rPr>
              <a:t>ß</a:t>
            </a:r>
            <a:r>
              <a:rPr lang="de-DE" altLang="en-US" sz="1600" dirty="0" smtClean="0">
                <a:latin typeface="Arial Narrow" panose="020B0606020202030204" pitchFamily="34" charset="0"/>
              </a:rPr>
              <a:t>lich der Bauten auf fremden Grundstücken; </a:t>
            </a:r>
          </a:p>
          <a:p>
            <a:pPr>
              <a:spcBef>
                <a:spcPct val="0"/>
              </a:spcBef>
              <a:buClrTx/>
              <a:buFontTx/>
              <a:buNone/>
            </a:pPr>
            <a:r>
              <a:rPr lang="de-DE" altLang="en-US" sz="1600" dirty="0" smtClean="0">
                <a:latin typeface="Arial Narrow" panose="020B0606020202030204" pitchFamily="34" charset="0"/>
              </a:rPr>
              <a:t>2. technische Anlagen und Maschinen;</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3. andere Anlagen, Betriebs- und Geschäftsausstattung;</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4. geleistete Anzahlungen und Anlagen im Bau; </a:t>
            </a:r>
          </a:p>
          <a:p>
            <a:pPr>
              <a:spcBef>
                <a:spcPct val="0"/>
              </a:spcBef>
              <a:buClrTx/>
              <a:buFontTx/>
              <a:buNone/>
            </a:pPr>
            <a:endParaRPr lang="de-DE" altLang="en-US" sz="1200" dirty="0" smtClean="0">
              <a:latin typeface="Book Antiqua" panose="02040602050305030304" pitchFamily="18" charset="0"/>
            </a:endParaRPr>
          </a:p>
          <a:p>
            <a:pPr>
              <a:spcBef>
                <a:spcPct val="0"/>
              </a:spcBef>
              <a:buClrTx/>
              <a:buFontTx/>
              <a:buNone/>
            </a:pPr>
            <a:r>
              <a:rPr lang="de-DE" altLang="en-US" sz="1600" b="1" dirty="0" smtClean="0">
                <a:latin typeface="Arial Narrow,Bold"/>
              </a:rPr>
              <a:t>III. Finanzanlagen: </a:t>
            </a:r>
            <a:endParaRPr lang="de-DE" altLang="en-US" sz="1200" b="1"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1. Anteile an verbundenen Unternehmen;</a:t>
            </a:r>
          </a:p>
          <a:p>
            <a:pPr>
              <a:spcBef>
                <a:spcPct val="0"/>
              </a:spcBef>
              <a:buClrTx/>
              <a:buFontTx/>
              <a:buNone/>
            </a:pPr>
            <a:r>
              <a:rPr lang="de-DE" altLang="en-US" sz="1600" dirty="0" smtClean="0">
                <a:latin typeface="Arial Narrow" panose="020B0606020202030204" pitchFamily="34" charset="0"/>
              </a:rPr>
              <a:t>2. Ausleihungen an verbundene Unternehmen;</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3. Beteiligungen;</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4. Ausleihungen an Unternehmen, mit denen ein Beteiligungsverhältnis besteht; </a:t>
            </a:r>
          </a:p>
          <a:p>
            <a:pPr>
              <a:spcBef>
                <a:spcPct val="0"/>
              </a:spcBef>
              <a:buClrTx/>
              <a:buFontTx/>
              <a:buNone/>
            </a:pPr>
            <a:r>
              <a:rPr lang="de-DE" altLang="en-US" sz="1600" dirty="0" smtClean="0">
                <a:latin typeface="Arial Narrow" panose="020B0606020202030204" pitchFamily="34" charset="0"/>
              </a:rPr>
              <a:t>5. Wertpapiere des Anlagevermögens;</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6. sonstige Ausleihungen. </a:t>
            </a:r>
            <a:endParaRPr lang="de-DE" altLang="en-US" sz="4400" dirty="0">
              <a:latin typeface="Book Antiqua" panose="02040602050305030304" pitchFamily="18" charset="0"/>
            </a:endParaRPr>
          </a:p>
        </p:txBody>
      </p:sp>
      <p:pic>
        <p:nvPicPr>
          <p:cNvPr id="16387"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1763713" y="-242888"/>
            <a:ext cx="6854825" cy="1176338"/>
          </a:xfrm>
        </p:spPr>
        <p:txBody>
          <a:bodyPr/>
          <a:lstStyle/>
          <a:p>
            <a:r>
              <a:rPr lang="de-DE" altLang="en-US" smtClean="0"/>
              <a:t>Umlagevermögen - Aktiva</a:t>
            </a:r>
          </a:p>
        </p:txBody>
      </p:sp>
      <p:sp>
        <p:nvSpPr>
          <p:cNvPr id="18434" name="Rectangle 1"/>
          <p:cNvSpPr>
            <a:spLocks noChangeArrowheads="1"/>
          </p:cNvSpPr>
          <p:nvPr/>
        </p:nvSpPr>
        <p:spPr bwMode="auto">
          <a:xfrm>
            <a:off x="1030307" y="1628800"/>
            <a:ext cx="810228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I. Vorräte: </a:t>
            </a:r>
          </a:p>
          <a:p>
            <a:pPr>
              <a:spcBef>
                <a:spcPct val="0"/>
              </a:spcBef>
              <a:buClrTx/>
              <a:buFontTx/>
              <a:buNone/>
            </a:pPr>
            <a:r>
              <a:rPr lang="de-DE" altLang="en-US" sz="1600" dirty="0" smtClean="0">
                <a:latin typeface="Arial Narrow,Bold"/>
              </a:rPr>
              <a:t>1. Roh-, Hilfs- und Betriebsstoffe;</a:t>
            </a:r>
          </a:p>
          <a:p>
            <a:pPr>
              <a:spcBef>
                <a:spcPct val="0"/>
              </a:spcBef>
              <a:buClrTx/>
              <a:buFontTx/>
              <a:buNone/>
            </a:pPr>
            <a:r>
              <a:rPr lang="de-DE" altLang="en-US" sz="1600" dirty="0" smtClean="0">
                <a:latin typeface="Arial Narrow,Bold"/>
              </a:rPr>
              <a:t>2. unfertige Erzeugnisse, unfertige Leistungen; </a:t>
            </a:r>
          </a:p>
          <a:p>
            <a:pPr>
              <a:spcBef>
                <a:spcPct val="0"/>
              </a:spcBef>
              <a:buClrTx/>
              <a:buFontTx/>
              <a:buNone/>
            </a:pPr>
            <a:r>
              <a:rPr lang="de-DE" altLang="en-US" sz="1600" dirty="0" smtClean="0">
                <a:latin typeface="Arial Narrow,Bold"/>
              </a:rPr>
              <a:t>3. fertige Erzeugnisse und Waren;</a:t>
            </a:r>
            <a:br>
              <a:rPr lang="de-DE" altLang="en-US" sz="1600" dirty="0" smtClean="0">
                <a:latin typeface="Arial Narrow,Bold"/>
              </a:rPr>
            </a:br>
            <a:r>
              <a:rPr lang="de-DE" altLang="en-US" sz="1600" dirty="0" smtClean="0">
                <a:latin typeface="Arial Narrow,Bold"/>
              </a:rPr>
              <a:t>4. geleistete Anzahlungen;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II. Forderungen und sonstige Vermögensgegenstände: </a:t>
            </a:r>
          </a:p>
          <a:p>
            <a:pPr>
              <a:spcBef>
                <a:spcPct val="0"/>
              </a:spcBef>
              <a:buClrTx/>
              <a:buFontTx/>
              <a:buNone/>
            </a:pPr>
            <a:r>
              <a:rPr lang="de-DE" altLang="en-US" sz="1600" dirty="0" smtClean="0">
                <a:latin typeface="Arial Narrow,Bold"/>
              </a:rPr>
              <a:t>1. Forderungen aus Lieferungen und Leistungen;</a:t>
            </a:r>
          </a:p>
          <a:p>
            <a:pPr>
              <a:spcBef>
                <a:spcPct val="0"/>
              </a:spcBef>
              <a:buClrTx/>
              <a:buFontTx/>
              <a:buNone/>
            </a:pPr>
            <a:r>
              <a:rPr lang="de-DE" altLang="en-US" sz="1600" dirty="0" smtClean="0">
                <a:latin typeface="Arial Narrow,Bold"/>
              </a:rPr>
              <a:t>2. Forderungen gegen verbundene Unternehmen;</a:t>
            </a:r>
          </a:p>
          <a:p>
            <a:pPr>
              <a:spcBef>
                <a:spcPct val="0"/>
              </a:spcBef>
              <a:buClrTx/>
              <a:buFontTx/>
              <a:buNone/>
            </a:pPr>
            <a:r>
              <a:rPr lang="de-DE" altLang="en-US" sz="1600" dirty="0" smtClean="0">
                <a:latin typeface="Arial Narrow,Bold"/>
              </a:rPr>
              <a:t>3. Forderungen gegen Unternehmen, mit denen ein Beteiligungsverhältnis besteht; </a:t>
            </a:r>
          </a:p>
          <a:p>
            <a:pPr>
              <a:spcBef>
                <a:spcPct val="0"/>
              </a:spcBef>
              <a:buClrTx/>
              <a:buFontTx/>
              <a:buNone/>
            </a:pPr>
            <a:r>
              <a:rPr lang="de-DE" altLang="en-US" sz="1600" dirty="0" smtClean="0">
                <a:latin typeface="Arial Narrow,Bold"/>
              </a:rPr>
              <a:t>4. sonstige Vermögensgegenstände;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III. Wertpapiere: </a:t>
            </a:r>
          </a:p>
          <a:p>
            <a:pPr>
              <a:spcBef>
                <a:spcPct val="0"/>
              </a:spcBef>
              <a:buClrTx/>
              <a:buFontTx/>
              <a:buNone/>
            </a:pPr>
            <a:r>
              <a:rPr lang="de-DE" altLang="en-US" sz="1600" dirty="0" smtClean="0">
                <a:latin typeface="Arial Narrow,Bold"/>
              </a:rPr>
              <a:t>1. Anteile an verbundenen Unternehmen; </a:t>
            </a:r>
          </a:p>
          <a:p>
            <a:pPr>
              <a:spcBef>
                <a:spcPct val="0"/>
              </a:spcBef>
              <a:buClrTx/>
              <a:buFontTx/>
              <a:buNone/>
            </a:pPr>
            <a:r>
              <a:rPr lang="de-DE" altLang="en-US" sz="1600" dirty="0" smtClean="0">
                <a:latin typeface="Arial Narrow,Bold"/>
              </a:rPr>
              <a:t>2. sonstige Wertpapiere;</a:t>
            </a:r>
          </a:p>
          <a:p>
            <a:pPr>
              <a:spcBef>
                <a:spcPct val="0"/>
              </a:spcBef>
              <a:buClrTx/>
              <a:buFontTx/>
              <a:buNone/>
            </a:pPr>
            <a:r>
              <a:rPr lang="de-DE" altLang="en-US" sz="1600" b="1" dirty="0" smtClean="0">
                <a:latin typeface="Arial Narrow,Bold"/>
              </a:rPr>
              <a:t/>
            </a:r>
            <a:br>
              <a:rPr lang="de-DE" altLang="en-US" sz="1600" b="1" dirty="0" smtClean="0">
                <a:latin typeface="Arial Narrow,Bold"/>
              </a:rPr>
            </a:br>
            <a:r>
              <a:rPr lang="de-DE" altLang="en-US" sz="1600" dirty="0" smtClean="0">
                <a:latin typeface="Arial Narrow,Bold"/>
              </a:rPr>
              <a:t>IV. Kassenbestand, Bundesbankguthaben, Guthaben bei Kreditinstituten und Schecks. </a:t>
            </a:r>
            <a:endParaRPr lang="de-DE" altLang="en-US" sz="1600" dirty="0">
              <a:latin typeface="Arial Narrow,Bold"/>
            </a:endParaRPr>
          </a:p>
        </p:txBody>
      </p:sp>
      <p:pic>
        <p:nvPicPr>
          <p:cNvPr id="18435"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763713" y="260350"/>
            <a:ext cx="6854825" cy="1176338"/>
          </a:xfrm>
        </p:spPr>
        <p:txBody>
          <a:bodyPr/>
          <a:lstStyle/>
          <a:p>
            <a:r>
              <a:rPr lang="de-DE" altLang="en-US" smtClean="0"/>
              <a:t>Eigenkapital - Passiva</a:t>
            </a:r>
          </a:p>
        </p:txBody>
      </p:sp>
      <p:sp>
        <p:nvSpPr>
          <p:cNvPr id="20482" name="Rectangle 1"/>
          <p:cNvSpPr>
            <a:spLocks noChangeArrowheads="1"/>
          </p:cNvSpPr>
          <p:nvPr/>
        </p:nvSpPr>
        <p:spPr bwMode="auto">
          <a:xfrm>
            <a:off x="530225" y="2132856"/>
            <a:ext cx="8484887"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I. Gezeichnetes Kapital; </a:t>
            </a:r>
          </a:p>
          <a:p>
            <a:pPr>
              <a:spcBef>
                <a:spcPct val="0"/>
              </a:spcBef>
              <a:buClrTx/>
              <a:buFontTx/>
              <a:buNone/>
            </a:pPr>
            <a:r>
              <a:rPr lang="de-DE" altLang="en-US" sz="1600" b="1" dirty="0" smtClean="0">
                <a:latin typeface="Arial Narrow,Bold"/>
              </a:rPr>
              <a:t>II. Kapitalrücklage;</a:t>
            </a:r>
            <a:br>
              <a:rPr lang="de-DE" altLang="en-US" sz="1600" b="1" dirty="0" smtClean="0">
                <a:latin typeface="Arial Narrow,Bold"/>
              </a:rPr>
            </a:br>
            <a:r>
              <a:rPr lang="de-DE" altLang="en-US" sz="1600" b="1" dirty="0" smtClean="0">
                <a:latin typeface="Arial Narrow,Bold"/>
              </a:rPr>
              <a:t>III. Gewinnrücklagen: </a:t>
            </a:r>
          </a:p>
          <a:p>
            <a:pPr>
              <a:spcBef>
                <a:spcPct val="0"/>
              </a:spcBef>
              <a:buClrTx/>
              <a:buFontTx/>
              <a:buNone/>
            </a:pPr>
            <a:r>
              <a:rPr lang="de-DE" altLang="en-US" sz="1600" dirty="0" smtClean="0">
                <a:latin typeface="Arial Narrow,Bold"/>
              </a:rPr>
              <a:t>1. gesetzliche Rücklage; </a:t>
            </a:r>
          </a:p>
          <a:p>
            <a:pPr>
              <a:spcBef>
                <a:spcPct val="0"/>
              </a:spcBef>
              <a:buClrTx/>
              <a:buFontTx/>
              <a:buNone/>
            </a:pPr>
            <a:r>
              <a:rPr lang="de-DE" altLang="en-US" sz="1600" dirty="0" smtClean="0">
                <a:latin typeface="Arial Narrow,Bold"/>
              </a:rPr>
              <a:t>2. Rücklage für Anteile an einem herrschenden oder mehrheitlich beteiligten Unternehmen; </a:t>
            </a:r>
          </a:p>
          <a:p>
            <a:pPr>
              <a:spcBef>
                <a:spcPct val="0"/>
              </a:spcBef>
              <a:buClrTx/>
              <a:buFontTx/>
              <a:buNone/>
            </a:pPr>
            <a:r>
              <a:rPr lang="de-DE" altLang="en-US" sz="1600" dirty="0" smtClean="0">
                <a:latin typeface="Arial Narrow,Bold"/>
              </a:rPr>
              <a:t>3. satzungsmäßige Rücklagen;</a:t>
            </a:r>
            <a:br>
              <a:rPr lang="de-DE" altLang="en-US" sz="1600" dirty="0" smtClean="0">
                <a:latin typeface="Arial Narrow,Bold"/>
              </a:rPr>
            </a:br>
            <a:r>
              <a:rPr lang="de-DE" altLang="en-US" sz="1600" dirty="0" smtClean="0">
                <a:latin typeface="Arial Narrow,Bold"/>
              </a:rPr>
              <a:t>4. andere Gewinnrücklagen;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IV. Gewinnvortrag/Verlustvortrag;</a:t>
            </a:r>
            <a:r>
              <a:rPr lang="de-DE" altLang="en-US" sz="1600" dirty="0" smtClean="0">
                <a:latin typeface="Arial Narrow,Bold"/>
              </a:rPr>
              <a:t/>
            </a:r>
            <a:br>
              <a:rPr lang="de-DE" altLang="en-US" sz="1600" dirty="0" smtClean="0">
                <a:latin typeface="Arial Narrow,Bold"/>
              </a:rPr>
            </a:br>
            <a:endParaRPr lang="de-DE" altLang="en-US" sz="1600" dirty="0" smtClean="0">
              <a:latin typeface="Arial Narrow,Bold"/>
            </a:endParaRPr>
          </a:p>
          <a:p>
            <a:pPr>
              <a:spcBef>
                <a:spcPct val="0"/>
              </a:spcBef>
              <a:buClrTx/>
              <a:buFontTx/>
              <a:buNone/>
            </a:pPr>
            <a:r>
              <a:rPr lang="de-DE" altLang="en-US" sz="1600" b="1" dirty="0" smtClean="0">
                <a:latin typeface="Arial Narrow,Bold"/>
              </a:rPr>
              <a:t>V. </a:t>
            </a:r>
            <a:r>
              <a:rPr lang="de-DE" altLang="en-US" sz="1600" b="1" dirty="0" err="1" smtClean="0">
                <a:latin typeface="Arial Narrow,Bold"/>
              </a:rPr>
              <a:t>Jahresüberschuß</a:t>
            </a:r>
            <a:r>
              <a:rPr lang="de-DE" altLang="en-US" sz="1600" b="1" dirty="0" smtClean="0">
                <a:latin typeface="Arial Narrow,Bold"/>
              </a:rPr>
              <a:t>/Jahresfehlbetrag. </a:t>
            </a:r>
          </a:p>
          <a:p>
            <a:pPr>
              <a:spcBef>
                <a:spcPct val="0"/>
              </a:spcBef>
              <a:buClrTx/>
              <a:buFontTx/>
              <a:buNone/>
            </a:pPr>
            <a:endParaRPr lang="de-DE" altLang="en-US" sz="1600" dirty="0">
              <a:latin typeface="Arial Narrow,Bold"/>
            </a:endParaRPr>
          </a:p>
        </p:txBody>
      </p:sp>
      <p:pic>
        <p:nvPicPr>
          <p:cNvPr id="20483"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763713" y="260350"/>
            <a:ext cx="6854825" cy="1176338"/>
          </a:xfrm>
        </p:spPr>
        <p:txBody>
          <a:bodyPr/>
          <a:lstStyle/>
          <a:p>
            <a:r>
              <a:rPr lang="de-DE" altLang="en-US" smtClean="0"/>
              <a:t>Fremdkapital - Passiva</a:t>
            </a:r>
          </a:p>
        </p:txBody>
      </p:sp>
      <p:sp>
        <p:nvSpPr>
          <p:cNvPr id="22530" name="Rectangle 1"/>
          <p:cNvSpPr>
            <a:spLocks noChangeArrowheads="1"/>
          </p:cNvSpPr>
          <p:nvPr/>
        </p:nvSpPr>
        <p:spPr bwMode="auto">
          <a:xfrm>
            <a:off x="251520" y="2184146"/>
            <a:ext cx="904465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Rückstellungen: </a:t>
            </a:r>
          </a:p>
          <a:p>
            <a:pPr>
              <a:spcBef>
                <a:spcPct val="0"/>
              </a:spcBef>
              <a:buClrTx/>
              <a:buFontTx/>
              <a:buNone/>
            </a:pPr>
            <a:r>
              <a:rPr lang="de-DE" altLang="en-US" sz="1600" dirty="0" smtClean="0">
                <a:latin typeface="Arial Narrow,Bold"/>
              </a:rPr>
              <a:t>1. Rückstellungen für Pensionen und </a:t>
            </a:r>
            <a:r>
              <a:rPr lang="de-DE" altLang="en-US" sz="1600" dirty="0">
                <a:latin typeface="Arial Narrow,Bold"/>
              </a:rPr>
              <a:t>ä</a:t>
            </a:r>
            <a:r>
              <a:rPr lang="de-DE" altLang="en-US" sz="1600" dirty="0" smtClean="0">
                <a:latin typeface="Arial Narrow,Bold"/>
              </a:rPr>
              <a:t>hnliche Verpflichtungen; </a:t>
            </a:r>
          </a:p>
          <a:p>
            <a:pPr>
              <a:spcBef>
                <a:spcPct val="0"/>
              </a:spcBef>
              <a:buClrTx/>
              <a:buFontTx/>
              <a:buNone/>
            </a:pPr>
            <a:r>
              <a:rPr lang="de-DE" altLang="en-US" sz="1600" dirty="0" smtClean="0">
                <a:latin typeface="Arial Narrow,Bold"/>
              </a:rPr>
              <a:t>2. Steuerrückstellungen;</a:t>
            </a:r>
            <a:br>
              <a:rPr lang="de-DE" altLang="en-US" sz="1600" dirty="0" smtClean="0">
                <a:latin typeface="Arial Narrow,Bold"/>
              </a:rPr>
            </a:br>
            <a:r>
              <a:rPr lang="de-DE" altLang="en-US" sz="1600" dirty="0" smtClean="0">
                <a:latin typeface="Arial Narrow,Bold"/>
              </a:rPr>
              <a:t>3. sonstige Rückstellungen.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Verbindlichkeiten: </a:t>
            </a:r>
          </a:p>
          <a:p>
            <a:pPr>
              <a:spcBef>
                <a:spcPct val="0"/>
              </a:spcBef>
              <a:buClrTx/>
              <a:buFontTx/>
              <a:buNone/>
            </a:pPr>
            <a:r>
              <a:rPr lang="de-DE" altLang="en-US" sz="1600" dirty="0" smtClean="0">
                <a:latin typeface="Arial Narrow,Bold"/>
              </a:rPr>
              <a:t>1. Anleihen,</a:t>
            </a:r>
          </a:p>
          <a:p>
            <a:pPr>
              <a:spcBef>
                <a:spcPct val="0"/>
              </a:spcBef>
              <a:buClrTx/>
              <a:buFontTx/>
              <a:buNone/>
            </a:pPr>
            <a:r>
              <a:rPr lang="de-DE" altLang="en-US" sz="1600" dirty="0" smtClean="0">
                <a:latin typeface="Arial Narrow,Bold"/>
              </a:rPr>
              <a:t>2. Verbindlichkeiten gegenüber Kreditinstituten;</a:t>
            </a:r>
            <a:br>
              <a:rPr lang="de-DE" altLang="en-US" sz="1600" dirty="0" smtClean="0">
                <a:latin typeface="Arial Narrow,Bold"/>
              </a:rPr>
            </a:br>
            <a:r>
              <a:rPr lang="de-DE" altLang="en-US" sz="1600" dirty="0" smtClean="0">
                <a:latin typeface="Arial Narrow,Bold"/>
              </a:rPr>
              <a:t>3. erhaltene Anzahlungen auf Bestellungen;</a:t>
            </a:r>
            <a:br>
              <a:rPr lang="de-DE" altLang="en-US" sz="1600" dirty="0" smtClean="0">
                <a:latin typeface="Arial Narrow,Bold"/>
              </a:rPr>
            </a:br>
            <a:r>
              <a:rPr lang="de-DE" altLang="en-US" sz="1600" dirty="0" smtClean="0">
                <a:latin typeface="Arial Narrow,Bold"/>
              </a:rPr>
              <a:t>4. Verbindlichkeiten aus Lieferungen und Leistungen;</a:t>
            </a:r>
          </a:p>
          <a:p>
            <a:pPr>
              <a:spcBef>
                <a:spcPct val="0"/>
              </a:spcBef>
              <a:buClrTx/>
              <a:buFontTx/>
              <a:buNone/>
            </a:pPr>
            <a:r>
              <a:rPr lang="de-DE" altLang="en-US" sz="1600" dirty="0" smtClean="0">
                <a:latin typeface="Arial Narrow,Bold"/>
              </a:rPr>
              <a:t>5. Verbindlichkeiten aus der Annahme gezogener Wechsel und der Ausstellung eigener Wechsel; </a:t>
            </a:r>
          </a:p>
          <a:p>
            <a:pPr>
              <a:spcBef>
                <a:spcPct val="0"/>
              </a:spcBef>
              <a:buClrTx/>
              <a:buFontTx/>
              <a:buNone/>
            </a:pPr>
            <a:r>
              <a:rPr lang="de-DE" altLang="en-US" sz="1600" dirty="0" smtClean="0">
                <a:latin typeface="Arial Narrow,Bold"/>
              </a:rPr>
              <a:t>6. Verbindlichkeiten gegenüber verbundenen Unternehmen;</a:t>
            </a:r>
            <a:br>
              <a:rPr lang="de-DE" altLang="en-US" sz="1600" dirty="0" smtClean="0">
                <a:latin typeface="Arial Narrow,Bold"/>
              </a:rPr>
            </a:br>
            <a:r>
              <a:rPr lang="de-DE" altLang="en-US" sz="1600" dirty="0" smtClean="0">
                <a:latin typeface="Arial Narrow,Bold"/>
              </a:rPr>
              <a:t>7. Verbindlichkeiten gegenüber Unternehmen, mit denen ein Beteiligungsverhältnis besteht;</a:t>
            </a:r>
            <a:br>
              <a:rPr lang="de-DE" altLang="en-US" sz="1600" dirty="0" smtClean="0">
                <a:latin typeface="Arial Narrow,Bold"/>
              </a:rPr>
            </a:br>
            <a:r>
              <a:rPr lang="de-DE" altLang="en-US" sz="1600" dirty="0" smtClean="0">
                <a:latin typeface="Arial Narrow,Bold"/>
              </a:rPr>
              <a:t>8. sonstige Verbindlichkeiten, </a:t>
            </a:r>
          </a:p>
          <a:p>
            <a:pPr>
              <a:spcBef>
                <a:spcPct val="0"/>
              </a:spcBef>
              <a:buClrTx/>
              <a:buFontTx/>
              <a:buNone/>
            </a:pPr>
            <a:endParaRPr lang="de-DE" altLang="en-US" sz="1600" dirty="0" smtClean="0">
              <a:latin typeface="Arial Narrow,Bold"/>
            </a:endParaRPr>
          </a:p>
        </p:txBody>
      </p:sp>
      <p:pic>
        <p:nvPicPr>
          <p:cNvPr id="22531"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763713" y="-242888"/>
            <a:ext cx="6854825" cy="1176338"/>
          </a:xfrm>
        </p:spPr>
        <p:txBody>
          <a:bodyPr/>
          <a:lstStyle/>
          <a:p>
            <a:r>
              <a:rPr lang="de-DE" altLang="en-US" smtClean="0"/>
              <a:t>Übersicht - Aktiva</a:t>
            </a:r>
          </a:p>
        </p:txBody>
      </p:sp>
      <p:pic>
        <p:nvPicPr>
          <p:cNvPr id="24578"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3174F30-CC11-554E-B648-6287D90E2CB9}"/>
              </a:ext>
            </a:extLst>
          </p:cNvPr>
          <p:cNvSpPr/>
          <p:nvPr/>
        </p:nvSpPr>
        <p:spPr>
          <a:xfrm>
            <a:off x="968375" y="1374775"/>
            <a:ext cx="7419975" cy="4524375"/>
          </a:xfrm>
          <a:prstGeom prst="rect">
            <a:avLst/>
          </a:prstGeom>
        </p:spPr>
        <p:txBody>
          <a:bodyPr>
            <a:spAutoFit/>
          </a:bodyPr>
          <a:lstStyle/>
          <a:p>
            <a:pPr>
              <a:defRPr/>
            </a:pPr>
            <a:r>
              <a:rPr lang="de-DE" sz="1800" b="1" dirty="0" smtClean="0">
                <a:latin typeface="Calibri" panose="020F0502020204030204" pitchFamily="34" charset="0"/>
              </a:rPr>
              <a:t>Linke </a:t>
            </a:r>
            <a:r>
              <a:rPr lang="de-DE" sz="1800" dirty="0" smtClean="0">
                <a:latin typeface="Calibri" panose="020F0502020204030204" pitchFamily="34" charset="0"/>
              </a:rPr>
              <a:t>Seite der Bilanz gibt an </a:t>
            </a:r>
            <a:r>
              <a:rPr lang="de-DE" sz="1800" b="1" dirty="0" smtClean="0">
                <a:latin typeface="Calibri" panose="020F0502020204030204" pitchFamily="34" charset="0"/>
              </a:rPr>
              <a:t>worin </a:t>
            </a:r>
            <a:r>
              <a:rPr lang="de-DE" sz="1800" dirty="0" smtClean="0">
                <a:latin typeface="Calibri" panose="020F0502020204030204" pitchFamily="34" charset="0"/>
              </a:rPr>
              <a:t>Mittel </a:t>
            </a:r>
            <a:r>
              <a:rPr lang="de-DE" sz="1800" b="1" dirty="0" smtClean="0">
                <a:latin typeface="Calibri" panose="020F0502020204030204" pitchFamily="34" charset="0"/>
              </a:rPr>
              <a:t>angelegt </a:t>
            </a:r>
            <a:r>
              <a:rPr lang="de-DE" sz="1800" dirty="0" smtClean="0">
                <a:latin typeface="Calibri" panose="020F0502020204030204" pitchFamily="34" charset="0"/>
              </a:rPr>
              <a:t>sind (Vermögen). Man unterscheidet zwischen Anlagevermögen und Umlaufvermögen. </a:t>
            </a:r>
          </a:p>
          <a:p>
            <a:pPr>
              <a:defRPr/>
            </a:pPr>
            <a:endParaRPr lang="de-DE" sz="1800" dirty="0" smtClean="0">
              <a:latin typeface="Calibri" panose="020F0502020204030204" pitchFamily="34" charset="0"/>
            </a:endParaRPr>
          </a:p>
          <a:p>
            <a:pPr>
              <a:defRPr/>
            </a:pPr>
            <a:r>
              <a:rPr lang="de-DE" sz="1800" b="1" dirty="0" smtClean="0">
                <a:solidFill>
                  <a:srgbClr val="C00000"/>
                </a:solidFill>
                <a:latin typeface="Calibri" panose="020F0502020204030204" pitchFamily="34" charset="0"/>
              </a:rPr>
              <a:t>Anlagevermögen </a:t>
            </a:r>
            <a:r>
              <a:rPr lang="de-DE" sz="1800" dirty="0" smtClean="0">
                <a:latin typeface="Calibri" panose="020F0502020204030204" pitchFamily="34" charset="0"/>
              </a:rPr>
              <a:t>schließt Dinge ein, die längerfristig im Unternehmen bleiben und nicht im täglichen Betrieb gehandelt werden, beispielsweise: </a:t>
            </a:r>
            <a:endParaRPr lang="de-DE" sz="4000" dirty="0" smtClean="0"/>
          </a:p>
          <a:p>
            <a:pPr marL="285750" indent="-285750">
              <a:buFont typeface="Arial" panose="020B0604020202020204" pitchFamily="34" charset="0"/>
              <a:buChar char="•"/>
              <a:defRPr/>
            </a:pPr>
            <a:r>
              <a:rPr lang="de-DE" sz="1800" dirty="0" smtClean="0">
                <a:latin typeface="Calibri" panose="020F0502020204030204" pitchFamily="34" charset="0"/>
              </a:rPr>
              <a:t>Grundstücke </a:t>
            </a:r>
            <a:endParaRPr lang="de-DE" sz="1800" dirty="0" smtClean="0">
              <a:latin typeface="SymbolMT"/>
            </a:endParaRPr>
          </a:p>
          <a:p>
            <a:pPr marL="285750" indent="-285750">
              <a:buFont typeface="Arial" panose="020B0604020202020204" pitchFamily="34" charset="0"/>
              <a:buChar char="•"/>
              <a:defRPr/>
            </a:pPr>
            <a:r>
              <a:rPr lang="de-DE" sz="1800" dirty="0" smtClean="0">
                <a:latin typeface="Calibri" panose="020F0502020204030204" pitchFamily="34" charset="0"/>
              </a:rPr>
              <a:t>Gebäude </a:t>
            </a:r>
            <a:endParaRPr lang="de-DE" sz="1800" dirty="0" smtClean="0">
              <a:latin typeface="SymbolMT"/>
            </a:endParaRPr>
          </a:p>
          <a:p>
            <a:pPr marL="285750" indent="-285750">
              <a:buFont typeface="Arial" panose="020B0604020202020204" pitchFamily="34" charset="0"/>
              <a:buChar char="•"/>
              <a:defRPr/>
            </a:pPr>
            <a:r>
              <a:rPr lang="de-DE" sz="1800" dirty="0" smtClean="0">
                <a:latin typeface="Calibri" panose="020F0502020204030204" pitchFamily="34" charset="0"/>
              </a:rPr>
              <a:t>Maschinen </a:t>
            </a:r>
            <a:endParaRPr lang="de-DE" sz="1800" dirty="0" smtClean="0">
              <a:latin typeface="SymbolMT"/>
            </a:endParaRPr>
          </a:p>
          <a:p>
            <a:pPr marL="285750" indent="-285750">
              <a:buFont typeface="Arial" panose="020B0604020202020204" pitchFamily="34" charset="0"/>
              <a:buChar char="•"/>
              <a:defRPr/>
            </a:pPr>
            <a:r>
              <a:rPr lang="de-DE" sz="1800" dirty="0" smtClean="0">
                <a:latin typeface="Calibri" panose="020F0502020204030204" pitchFamily="34" charset="0"/>
              </a:rPr>
              <a:t>Fuhrpark (=PKW, LKW) </a:t>
            </a:r>
            <a:endParaRPr lang="de-DE" sz="1800" dirty="0" smtClean="0">
              <a:latin typeface="SymbolMT"/>
            </a:endParaRPr>
          </a:p>
          <a:p>
            <a:pPr>
              <a:defRPr/>
            </a:pPr>
            <a:endParaRPr lang="de-DE" sz="1800" dirty="0" smtClean="0">
              <a:latin typeface="Calibri" panose="020F0502020204030204" pitchFamily="34" charset="0"/>
            </a:endParaRPr>
          </a:p>
          <a:p>
            <a:pPr>
              <a:defRPr/>
            </a:pPr>
            <a:r>
              <a:rPr lang="de-DE" sz="1800" b="1" dirty="0" smtClean="0">
                <a:solidFill>
                  <a:srgbClr val="C00000"/>
                </a:solidFill>
                <a:latin typeface="Calibri" panose="020F0502020204030204" pitchFamily="34" charset="0"/>
              </a:rPr>
              <a:t>Umlaufvermögen </a:t>
            </a:r>
            <a:r>
              <a:rPr lang="de-DE" sz="1800" dirty="0" smtClean="0">
                <a:latin typeface="Calibri" panose="020F0502020204030204" pitchFamily="34" charset="0"/>
              </a:rPr>
              <a:t>bezeichnet Dinge, die im täglichen Betrieb in Bewegung sind, beispielsweise: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Lagerbestand an Vorräten, Rohstoffen etc.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Unbezahlte Rechnungen unserer Kunden (=Forderungen)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Guthaben auf unserem Bankgirokonto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Bargeld in der Kasse </a:t>
            </a:r>
            <a:endParaRPr lang="de-DE" sz="1800" dirty="0">
              <a:latin typeface="SymbolMT"/>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1763713" y="-242888"/>
            <a:ext cx="6854825" cy="1176338"/>
          </a:xfrm>
        </p:spPr>
        <p:txBody>
          <a:bodyPr/>
          <a:lstStyle/>
          <a:p>
            <a:r>
              <a:rPr lang="de-DE" altLang="en-US" smtClean="0"/>
              <a:t>Übersicht - Passiva</a:t>
            </a:r>
          </a:p>
        </p:txBody>
      </p:sp>
      <p:pic>
        <p:nvPicPr>
          <p:cNvPr id="26626"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48D4A8F-BF68-1245-A558-F21C58D7894B}"/>
              </a:ext>
            </a:extLst>
          </p:cNvPr>
          <p:cNvSpPr/>
          <p:nvPr/>
        </p:nvSpPr>
        <p:spPr>
          <a:xfrm>
            <a:off x="755650" y="1484313"/>
            <a:ext cx="7704138" cy="4801314"/>
          </a:xfrm>
          <a:prstGeom prst="rect">
            <a:avLst/>
          </a:prstGeom>
        </p:spPr>
        <p:txBody>
          <a:bodyPr>
            <a:spAutoFit/>
          </a:bodyPr>
          <a:lstStyle/>
          <a:p>
            <a:pPr>
              <a:defRPr/>
            </a:pPr>
            <a:r>
              <a:rPr lang="de-DE" sz="1800" b="1" dirty="0" smtClean="0">
                <a:latin typeface="Calibri" panose="020F0502020204030204" pitchFamily="34" charset="0"/>
              </a:rPr>
              <a:t>Rechte Seite</a:t>
            </a:r>
            <a:r>
              <a:rPr lang="de-DE" sz="1800" dirty="0" smtClean="0">
                <a:latin typeface="Calibri" panose="020F0502020204030204" pitchFamily="34" charset="0"/>
              </a:rPr>
              <a:t> der Bilanz gibt an </a:t>
            </a:r>
            <a:r>
              <a:rPr lang="de-DE" sz="1800" b="1" dirty="0" smtClean="0">
                <a:latin typeface="Calibri" panose="020F0502020204030204" pitchFamily="34" charset="0"/>
              </a:rPr>
              <a:t>woher </a:t>
            </a:r>
            <a:r>
              <a:rPr lang="de-DE" sz="1800" dirty="0" smtClean="0">
                <a:latin typeface="Calibri" panose="020F0502020204030204" pitchFamily="34" charset="0"/>
              </a:rPr>
              <a:t>die Mittel </a:t>
            </a:r>
            <a:r>
              <a:rPr lang="de-DE" sz="1800" b="1" dirty="0" smtClean="0">
                <a:latin typeface="Calibri" panose="020F0502020204030204" pitchFamily="34" charset="0"/>
              </a:rPr>
              <a:t>stammen</a:t>
            </a:r>
            <a:r>
              <a:rPr lang="de-DE" sz="1800" dirty="0" smtClean="0">
                <a:latin typeface="Calibri" panose="020F0502020204030204" pitchFamily="34" charset="0"/>
              </a:rPr>
              <a:t>, Mittel in Form von Geld oder Gegenständen (z.B. Maschinen oder Autos) oder andere Werte (z.B. Rechte an Patenten). Unterscheidung nach der </a:t>
            </a:r>
            <a:r>
              <a:rPr lang="de-DE" sz="1800" b="1" dirty="0" smtClean="0">
                <a:latin typeface="Calibri" panose="020F0502020204030204" pitchFamily="34" charset="0"/>
              </a:rPr>
              <a:t>Quelle</a:t>
            </a:r>
            <a:r>
              <a:rPr lang="de-DE" sz="1800" dirty="0" smtClean="0">
                <a:latin typeface="Calibri" panose="020F0502020204030204" pitchFamily="34" charset="0"/>
              </a:rPr>
              <a:t>, aus der die Mittel stammen. </a:t>
            </a:r>
            <a:endParaRPr lang="de-DE" sz="4000" dirty="0" smtClean="0"/>
          </a:p>
          <a:p>
            <a:pPr>
              <a:defRPr/>
            </a:pPr>
            <a:endParaRPr lang="de-DE" sz="1800" b="1" dirty="0" smtClean="0">
              <a:latin typeface="Calibri" panose="020F0502020204030204" pitchFamily="34" charset="0"/>
            </a:endParaRPr>
          </a:p>
          <a:p>
            <a:pPr>
              <a:defRPr/>
            </a:pPr>
            <a:r>
              <a:rPr lang="de-DE" sz="1800" b="1" dirty="0" smtClean="0">
                <a:solidFill>
                  <a:srgbClr val="C00000"/>
                </a:solidFill>
                <a:latin typeface="Calibri" panose="020F0502020204030204" pitchFamily="34" charset="0"/>
              </a:rPr>
              <a:t>Eigenkapital</a:t>
            </a:r>
            <a:r>
              <a:rPr lang="de-DE" sz="1800" dirty="0" smtClean="0">
                <a:latin typeface="Calibri" panose="020F0502020204030204" pitchFamily="34" charset="0"/>
              </a:rPr>
              <a:t> bezeichnet alle Mittel, die von den Eigentümern eingebracht wurden oder Ihnen zuzuschreiben sind, beispielsweise: </a:t>
            </a:r>
            <a:endParaRPr lang="de-DE" sz="4000" dirty="0" smtClean="0"/>
          </a:p>
          <a:p>
            <a:pPr marL="742950" lvl="1" indent="-285750">
              <a:buFont typeface="Arial" panose="020B0604020202020204" pitchFamily="34" charset="0"/>
              <a:buChar char="•"/>
              <a:defRPr/>
            </a:pPr>
            <a:r>
              <a:rPr lang="de-DE" sz="1800" dirty="0" smtClean="0">
                <a:latin typeface="Calibri" panose="020F0502020204030204" pitchFamily="34" charset="0"/>
              </a:rPr>
              <a:t>Einlagen bei der Gründung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Gewinne aus vorigen Geschäftsjahren (dienen auch als Verlustpuffer)</a:t>
            </a:r>
            <a:endParaRPr lang="de-DE" sz="1800" dirty="0" smtClean="0">
              <a:latin typeface="SymbolMT"/>
            </a:endParaRPr>
          </a:p>
          <a:p>
            <a:pPr lvl="1">
              <a:defRPr/>
            </a:pPr>
            <a:endParaRPr lang="de-DE" sz="1800" b="1" dirty="0" smtClean="0">
              <a:latin typeface="SymbolMT"/>
            </a:endParaRPr>
          </a:p>
          <a:p>
            <a:pPr marL="9525" lvl="1">
              <a:defRPr/>
            </a:pPr>
            <a:r>
              <a:rPr lang="de-DE" sz="1800" b="1" dirty="0" smtClean="0">
                <a:solidFill>
                  <a:srgbClr val="C00000"/>
                </a:solidFill>
                <a:latin typeface="Calibri" panose="020F0502020204030204" pitchFamily="34" charset="0"/>
              </a:rPr>
              <a:t>Fremdkapital</a:t>
            </a:r>
            <a:r>
              <a:rPr lang="de-DE" sz="1800" dirty="0" smtClean="0">
                <a:latin typeface="Calibri" panose="020F0502020204030204" pitchFamily="34" charset="0"/>
              </a:rPr>
              <a:t> (=Verbindlichkeiten) bezeichnet die Mittel, die nicht von den Eigentümern stammen. Mittel von Dritten, die über eine gewisse Zeit geliehen sind und zurückbezahlt wurden, beispielsweise: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Darlehen von der Bank (=langfristiger Kredit)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Schulden aus unbezahlten Rechnungen an Lieferanten (=Verbindlichkeiten aus Lieferungen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und Leistungen)</a:t>
            </a:r>
            <a:endParaRPr lang="de-DE" sz="1800" dirty="0">
              <a:latin typeface="SymbolMT"/>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763713" y="260350"/>
            <a:ext cx="6854825" cy="1176338"/>
          </a:xfrm>
        </p:spPr>
        <p:txBody>
          <a:bodyPr/>
          <a:lstStyle/>
          <a:p>
            <a:r>
              <a:rPr lang="de-DE" altLang="en-US" smtClean="0"/>
              <a:t>Wertbewegungen in der Bilanz</a:t>
            </a:r>
            <a:br>
              <a:rPr lang="de-DE" altLang="en-US" smtClean="0"/>
            </a:br>
            <a:r>
              <a:rPr lang="de-DE" altLang="en-US" smtClean="0"/>
              <a:t>Aktivtausch</a:t>
            </a:r>
          </a:p>
        </p:txBody>
      </p:sp>
      <p:pic>
        <p:nvPicPr>
          <p:cNvPr id="28674"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1"/>
          <p:cNvSpPr>
            <a:spLocks noChangeArrowheads="1"/>
          </p:cNvSpPr>
          <p:nvPr/>
        </p:nvSpPr>
        <p:spPr bwMode="auto">
          <a:xfrm>
            <a:off x="539750" y="1436688"/>
            <a:ext cx="80787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pPr>
            <a:r>
              <a:rPr lang="en-US" altLang="en-US" sz="1800">
                <a:latin typeface="Calibri" panose="020F0502020204030204" pitchFamily="34" charset="0"/>
              </a:rPr>
              <a:t>Bilanz zeigt den Stand des Vermögens und der Schulden zu einem bestimmten Zeitpunkt an</a:t>
            </a:r>
          </a:p>
          <a:p>
            <a:pPr>
              <a:spcBef>
                <a:spcPct val="0"/>
              </a:spcBef>
              <a:buClrTx/>
            </a:pPr>
            <a:r>
              <a:rPr lang="en-US" altLang="en-US" sz="1800">
                <a:latin typeface="Calibri" panose="020F0502020204030204" pitchFamily="34" charset="0"/>
              </a:rPr>
              <a:t>Im laufenden Betrieb fallen jedoch ständig Geschäftsfälle an, durch die sich die in der Bilanz aufgeführten Positionen verändern</a:t>
            </a:r>
          </a:p>
          <a:p>
            <a:pPr>
              <a:spcBef>
                <a:spcPct val="0"/>
              </a:spcBef>
              <a:buClrTx/>
            </a:pPr>
            <a:r>
              <a:rPr lang="en-US" altLang="en-US" sz="1800">
                <a:latin typeface="Calibri" panose="020F0502020204030204" pitchFamily="34" charset="0"/>
              </a:rPr>
              <a:t>Diese werden in der Buchführung erfasst. Dabei gibt es vier grundsätzliche Arten von Geschäftsfällen: Aktivtausch, Passivtausch, Bilanzverlängerung, -verkürzung</a:t>
            </a:r>
          </a:p>
        </p:txBody>
      </p:sp>
      <p:pic>
        <p:nvPicPr>
          <p:cNvPr id="2867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3190875"/>
            <a:ext cx="5564188"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763713" y="260350"/>
            <a:ext cx="6854825" cy="1176338"/>
          </a:xfrm>
        </p:spPr>
        <p:txBody>
          <a:bodyPr/>
          <a:lstStyle/>
          <a:p>
            <a:r>
              <a:rPr lang="de-DE" altLang="en-US" smtClean="0"/>
              <a:t>Wertbewegungen in der Bilanz</a:t>
            </a:r>
            <a:br>
              <a:rPr lang="de-DE" altLang="en-US" smtClean="0"/>
            </a:br>
            <a:r>
              <a:rPr lang="de-DE" altLang="en-US" smtClean="0"/>
              <a:t>Passivtausch</a:t>
            </a:r>
          </a:p>
        </p:txBody>
      </p:sp>
      <p:pic>
        <p:nvPicPr>
          <p:cNvPr id="30722"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200" y="1773238"/>
            <a:ext cx="7504113"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Apple Gewinn- und Verlustrechnung (GuV)</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5914604" y="6476046"/>
            <a:ext cx="283410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000" noProof="1" smtClean="0">
                <a:solidFill>
                  <a:srgbClr val="000000"/>
                </a:solidFill>
                <a:latin typeface="Arial" panose="020B0604020202020204" pitchFamily="34" charset="0"/>
              </a:rPr>
              <a:t>Quelle: </a:t>
            </a:r>
            <a:r>
              <a:rPr lang="de-DE" altLang="en-US" sz="1000" noProof="1" smtClean="0">
                <a:solidFill>
                  <a:srgbClr val="000000"/>
                </a:solidFill>
                <a:latin typeface="Arial" panose="020B0604020202020204" pitchFamily="34" charset="0"/>
                <a:hlinkClick r:id="rId2"/>
              </a:rPr>
              <a:t>https</a:t>
            </a:r>
            <a:r>
              <a:rPr lang="de-DE" altLang="en-US" sz="1000" noProof="1">
                <a:solidFill>
                  <a:srgbClr val="000000"/>
                </a:solidFill>
                <a:latin typeface="Arial" panose="020B0604020202020204" pitchFamily="34" charset="0"/>
                <a:hlinkClick r:id="rId2"/>
              </a:rPr>
              <a:t>://</a:t>
            </a:r>
            <a:r>
              <a:rPr lang="de-DE" altLang="en-US" sz="1000" noProof="1" smtClean="0">
                <a:solidFill>
                  <a:srgbClr val="000000"/>
                </a:solidFill>
                <a:latin typeface="Arial" panose="020B0604020202020204" pitchFamily="34" charset="0"/>
                <a:hlinkClick r:id="rId2"/>
              </a:rPr>
              <a:t>appeconomyinsights.substack.com/</a:t>
            </a:r>
            <a:endParaRPr lang="de-DE" altLang="en-US" sz="1000" noProof="1" smtClean="0">
              <a:solidFill>
                <a:srgbClr val="000000"/>
              </a:solidFill>
              <a:latin typeface="Arial" panose="020B0604020202020204" pitchFamily="34"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1579330"/>
            <a:ext cx="8124251" cy="4559764"/>
          </a:xfrm>
          <a:prstGeom prst="rect">
            <a:avLst/>
          </a:prstGeom>
        </p:spPr>
      </p:pic>
    </p:spTree>
    <p:extLst>
      <p:ext uri="{BB962C8B-B14F-4D97-AF65-F5344CB8AC3E}">
        <p14:creationId xmlns:p14="http://schemas.microsoft.com/office/powerpoint/2010/main" val="218960790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331913" y="260350"/>
            <a:ext cx="7286625" cy="1176338"/>
          </a:xfrm>
        </p:spPr>
        <p:txBody>
          <a:bodyPr/>
          <a:lstStyle/>
          <a:p>
            <a:r>
              <a:rPr lang="de-DE" altLang="en-US" smtClean="0"/>
              <a:t>Wertbewegungen in der Bilanz</a:t>
            </a:r>
            <a:br>
              <a:rPr lang="de-DE" altLang="en-US" smtClean="0"/>
            </a:br>
            <a:r>
              <a:rPr lang="de-DE" altLang="en-US" smtClean="0"/>
              <a:t>Bilanzverlängerung (Aktiv-Passiv-Mehrung)</a:t>
            </a:r>
          </a:p>
        </p:txBody>
      </p:sp>
      <p:pic>
        <p:nvPicPr>
          <p:cNvPr id="32770"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773238"/>
            <a:ext cx="74168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1403350" y="260350"/>
            <a:ext cx="7215188" cy="1176338"/>
          </a:xfrm>
        </p:spPr>
        <p:txBody>
          <a:bodyPr/>
          <a:lstStyle/>
          <a:p>
            <a:r>
              <a:rPr lang="de-DE" altLang="en-US" smtClean="0"/>
              <a:t>Wertbewegungen in der Bilanz</a:t>
            </a:r>
            <a:br>
              <a:rPr lang="de-DE" altLang="en-US" smtClean="0"/>
            </a:br>
            <a:r>
              <a:rPr lang="de-DE" altLang="en-US" smtClean="0"/>
              <a:t>Bilanzverkürzung (Aktiv-Passiv-Minderung)</a:t>
            </a:r>
          </a:p>
        </p:txBody>
      </p:sp>
      <p:pic>
        <p:nvPicPr>
          <p:cNvPr id="34818"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88" y="1773238"/>
            <a:ext cx="7956550" cy="4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2"/>
          <p:cNvSpPr>
            <a:spLocks noChangeArrowheads="1"/>
          </p:cNvSpPr>
          <p:nvPr/>
        </p:nvSpPr>
        <p:spPr bwMode="auto">
          <a:xfrm>
            <a:off x="1403350" y="6092825"/>
            <a:ext cx="78628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dirty="0" smtClean="0">
                <a:latin typeface="Calibri" panose="020F0502020204030204" pitchFamily="34" charset="0"/>
              </a:rPr>
              <a:t>In welchem Vermögen steckt der PKW: </a:t>
            </a:r>
            <a:r>
              <a:rPr lang="de-DE" altLang="en-US" sz="1600" dirty="0" err="1" smtClean="0">
                <a:latin typeface="Calibri" panose="020F0502020204030204" pitchFamily="34" charset="0"/>
              </a:rPr>
              <a:t>Anlagev</a:t>
            </a:r>
            <a:r>
              <a:rPr lang="de-DE" altLang="en-US" sz="1600" dirty="0" smtClean="0">
                <a:latin typeface="Calibri" panose="020F0502020204030204" pitchFamily="34" charset="0"/>
              </a:rPr>
              <a:t>. </a:t>
            </a:r>
            <a:r>
              <a:rPr lang="de-DE" altLang="en-US" sz="1600" dirty="0" err="1" smtClean="0">
                <a:latin typeface="Calibri" panose="020F0502020204030204" pitchFamily="34" charset="0"/>
              </a:rPr>
              <a:t>vs</a:t>
            </a:r>
            <a:r>
              <a:rPr lang="de-DE" altLang="en-US" sz="1600" dirty="0" smtClean="0">
                <a:latin typeface="Calibri" panose="020F0502020204030204" pitchFamily="34" charset="0"/>
              </a:rPr>
              <a:t> </a:t>
            </a:r>
            <a:r>
              <a:rPr lang="de-DE" altLang="en-US" sz="1600" dirty="0" err="1" smtClean="0">
                <a:latin typeface="Calibri" panose="020F0502020204030204" pitchFamily="34" charset="0"/>
              </a:rPr>
              <a:t>Umlaufv</a:t>
            </a:r>
            <a:r>
              <a:rPr lang="de-DE" altLang="en-US" sz="1600" dirty="0" smtClean="0">
                <a:latin typeface="Calibri" panose="020F0502020204030204" pitchFamily="34" charset="0"/>
              </a:rPr>
              <a:t>.?</a:t>
            </a:r>
            <a:endParaRPr lang="de-DE" altLang="en-US" sz="1600" dirty="0">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1763713" y="260350"/>
            <a:ext cx="6854825" cy="1176338"/>
          </a:xfrm>
        </p:spPr>
        <p:txBody>
          <a:bodyPr/>
          <a:lstStyle/>
          <a:p>
            <a:r>
              <a:rPr lang="de-DE" altLang="en-US" smtClean="0"/>
              <a:t>Abschreibungen</a:t>
            </a:r>
          </a:p>
        </p:txBody>
      </p:sp>
      <p:pic>
        <p:nvPicPr>
          <p:cNvPr id="36866"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2"/>
          <p:cNvSpPr>
            <a:spLocks noChangeArrowheads="1"/>
          </p:cNvSpPr>
          <p:nvPr/>
        </p:nvSpPr>
        <p:spPr bwMode="auto">
          <a:xfrm>
            <a:off x="755650" y="1557338"/>
            <a:ext cx="7862888"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2000">
                <a:latin typeface="Calibri" panose="020F0502020204030204" pitchFamily="34" charset="0"/>
              </a:rPr>
              <a:t>Verfahren zur Erfassung der Wertminderungen und richtigen Verteilung der Anschaffungs- oder Herstellungskosten von betrieblichen Vermögensgegenständen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Lineare oder degressive Abschreibung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Planmäßige Abschreibung: Absetzung für Abnutzung (AfA)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Außerplanmäßige Abschreibung: aufgrund veränderter Marktbedingungen, Unfälle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Erfassung der Wertminderung von Anlagegütern aufgrund von Überholung und Verschleiß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Wertminderung: Laptop vs PKW</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1763713" y="260350"/>
            <a:ext cx="6854825" cy="1176338"/>
          </a:xfrm>
        </p:spPr>
        <p:txBody>
          <a:bodyPr/>
          <a:lstStyle/>
          <a:p>
            <a:r>
              <a:rPr lang="de-DE" altLang="en-US" smtClean="0"/>
              <a:t>Ursachen für Wertverfall - Abschreibungen</a:t>
            </a:r>
          </a:p>
        </p:txBody>
      </p:sp>
      <p:sp>
        <p:nvSpPr>
          <p:cNvPr id="31" name="Rectangle 30">
            <a:extLst>
              <a:ext uri="{FF2B5EF4-FFF2-40B4-BE49-F238E27FC236}">
                <a16:creationId xmlns:a16="http://schemas.microsoft.com/office/drawing/2014/main" id="{A3BB5076-7304-0649-901A-B4CEB261D564}"/>
              </a:ext>
            </a:extLst>
          </p:cNvPr>
          <p:cNvSpPr/>
          <p:nvPr/>
        </p:nvSpPr>
        <p:spPr>
          <a:xfrm>
            <a:off x="755650" y="1557338"/>
            <a:ext cx="7862888" cy="2862262"/>
          </a:xfrm>
          <a:prstGeom prst="rect">
            <a:avLst/>
          </a:prstGeom>
        </p:spPr>
        <p:txBody>
          <a:bodyPr>
            <a:spAutoFit/>
          </a:bodyPr>
          <a:lstStyle/>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technischer Verschleiß: durch Gebrauch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ruhender Verschleiß: durch Umwelteinflüsse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Katastrophenverschleiß: Feuer oder anderen Katastrophen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Technische Überholung: technische Weiterentwicklung </a:t>
            </a:r>
          </a:p>
          <a:p>
            <a:pPr>
              <a:defRPr/>
            </a:pPr>
            <a:r>
              <a:rPr lang="de-DE" sz="2000" dirty="0" smtClean="0">
                <a:latin typeface="Calibri" panose="020F0502020204030204" pitchFamily="34" charset="0"/>
              </a:rPr>
              <a:t>                   </a:t>
            </a:r>
            <a:endParaRPr lang="de-DE" sz="2000" dirty="0">
              <a:latin typeface="Calibri" panose="020F0502020204030204" pitchFamily="34" charset="0"/>
            </a:endParaRPr>
          </a:p>
        </p:txBody>
      </p:sp>
      <p:pic>
        <p:nvPicPr>
          <p:cNvPr id="389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4438650"/>
            <a:ext cx="6588125"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1835150" y="-100013"/>
            <a:ext cx="6854825" cy="1176338"/>
          </a:xfrm>
        </p:spPr>
        <p:txBody>
          <a:bodyPr/>
          <a:lstStyle/>
          <a:p>
            <a:r>
              <a:rPr lang="de-DE" altLang="en-US" smtClean="0"/>
              <a:t>Methoden der Abschreibung</a:t>
            </a:r>
          </a:p>
        </p:txBody>
      </p:sp>
      <p:pic>
        <p:nvPicPr>
          <p:cNvPr id="430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341438"/>
            <a:ext cx="4392711" cy="471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A3BB5076-7304-0649-901A-B4CEB261D564}"/>
              </a:ext>
            </a:extLst>
          </p:cNvPr>
          <p:cNvSpPr/>
          <p:nvPr/>
        </p:nvSpPr>
        <p:spPr>
          <a:xfrm>
            <a:off x="1331118" y="6237312"/>
            <a:ext cx="7862888" cy="400110"/>
          </a:xfrm>
          <a:prstGeom prst="rect">
            <a:avLst/>
          </a:prstGeom>
        </p:spPr>
        <p:txBody>
          <a:bodyPr>
            <a:spAutoFit/>
          </a:bodyPr>
          <a:lstStyle/>
          <a:p>
            <a:pPr>
              <a:defRPr/>
            </a:pPr>
            <a:r>
              <a:rPr lang="de-DE" sz="2000" dirty="0" smtClean="0">
                <a:latin typeface="Calibri" panose="020F0502020204030204" pitchFamily="34" charset="0"/>
              </a:rPr>
              <a:t>Gesetzlich erlaubt ist ab 2011 nur noch die lineare Abschreibung.                   </a:t>
            </a:r>
            <a:endParaRPr lang="de-DE" sz="2000" dirty="0">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p:sp>
        <p:nvSpPr>
          <p:cNvPr id="4" name="Rectangle 3">
            <a:extLst>
              <a:ext uri="{FF2B5EF4-FFF2-40B4-BE49-F238E27FC236}">
                <a16:creationId xmlns:a16="http://schemas.microsoft.com/office/drawing/2014/main" id="{A3BB5076-7304-0649-901A-B4CEB261D564}"/>
              </a:ext>
            </a:extLst>
          </p:cNvPr>
          <p:cNvSpPr/>
          <p:nvPr/>
        </p:nvSpPr>
        <p:spPr>
          <a:xfrm>
            <a:off x="755650" y="1557338"/>
            <a:ext cx="7862888" cy="923330"/>
          </a:xfrm>
          <a:prstGeom prst="rect">
            <a:avLst/>
          </a:prstGeom>
        </p:spPr>
        <p:txBody>
          <a:bodyPr>
            <a:spAutoFit/>
          </a:bodyPr>
          <a:lstStyle/>
          <a:p>
            <a:r>
              <a:rPr lang="de-DE" sz="1800" dirty="0">
                <a:latin typeface="Arial" panose="020B0604020202020204" pitchFamily="34" charset="0"/>
                <a:cs typeface="Arial" panose="020B0604020202020204" pitchFamily="34" charset="0"/>
              </a:rPr>
              <a:t>Die Abschreibungsdauer für Anlagegüter wird in der sogenannten </a:t>
            </a:r>
            <a:r>
              <a:rPr lang="de-DE" sz="1800" dirty="0">
                <a:latin typeface="Arial" panose="020B0604020202020204" pitchFamily="34" charset="0"/>
                <a:cs typeface="Arial" panose="020B0604020202020204" pitchFamily="34" charset="0"/>
                <a:hlinkClick r:id="rId3"/>
              </a:rPr>
              <a:t>AfA-Tabelle</a:t>
            </a:r>
            <a:r>
              <a:rPr lang="de-DE" sz="1800" dirty="0">
                <a:latin typeface="Arial" panose="020B0604020202020204" pitchFamily="34" charset="0"/>
                <a:cs typeface="Arial" panose="020B0604020202020204" pitchFamily="34" charset="0"/>
              </a:rPr>
              <a:t> (</a:t>
            </a:r>
            <a:r>
              <a:rPr lang="de-DE" sz="1800" b="1" dirty="0">
                <a:latin typeface="Arial" panose="020B0604020202020204" pitchFamily="34" charset="0"/>
                <a:cs typeface="Arial" panose="020B0604020202020204" pitchFamily="34" charset="0"/>
              </a:rPr>
              <a:t>A</a:t>
            </a:r>
            <a:r>
              <a:rPr lang="de-DE" sz="1800" dirty="0">
                <a:latin typeface="Arial" panose="020B0604020202020204" pitchFamily="34" charset="0"/>
                <a:cs typeface="Arial" panose="020B0604020202020204" pitchFamily="34" charset="0"/>
              </a:rPr>
              <a:t>bsetzung </a:t>
            </a:r>
            <a:r>
              <a:rPr lang="de-DE" sz="1800" b="1" dirty="0">
                <a:latin typeface="Arial" panose="020B0604020202020204" pitchFamily="34" charset="0"/>
                <a:cs typeface="Arial" panose="020B0604020202020204" pitchFamily="34" charset="0"/>
              </a:rPr>
              <a:t>f</a:t>
            </a:r>
            <a:r>
              <a:rPr lang="de-DE" sz="1800" dirty="0">
                <a:latin typeface="Arial" panose="020B0604020202020204" pitchFamily="34" charset="0"/>
                <a:cs typeface="Arial" panose="020B0604020202020204" pitchFamily="34" charset="0"/>
              </a:rPr>
              <a:t>ür </a:t>
            </a:r>
            <a:r>
              <a:rPr lang="de-DE" sz="1800" b="1" dirty="0">
                <a:latin typeface="Arial" panose="020B0604020202020204" pitchFamily="34" charset="0"/>
                <a:cs typeface="Arial" panose="020B0604020202020204" pitchFamily="34" charset="0"/>
              </a:rPr>
              <a:t>A</a:t>
            </a:r>
            <a:r>
              <a:rPr lang="de-DE" sz="1800" dirty="0">
                <a:latin typeface="Arial" panose="020B0604020202020204" pitchFamily="34" charset="0"/>
                <a:cs typeface="Arial" panose="020B0604020202020204" pitchFamily="34" charset="0"/>
              </a:rPr>
              <a:t>bnutzung) geregelt, die vom Finanzministerium bereitgestellt wird</a:t>
            </a:r>
            <a:r>
              <a:rPr lang="de-DE" sz="1800" dirty="0" smtClean="0">
                <a:latin typeface="Arial" panose="020B0604020202020204" pitchFamily="34" charset="0"/>
                <a:cs typeface="Arial" panose="020B0604020202020204" pitchFamily="34" charset="0"/>
              </a:rPr>
              <a:t>. Beispiel: Notebook.</a:t>
            </a:r>
            <a:endParaRPr lang="de-DE" sz="1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2852936"/>
            <a:ext cx="5652120" cy="3546044"/>
          </a:xfrm>
          <a:prstGeom prst="rect">
            <a:avLst/>
          </a:prstGeom>
        </p:spPr>
      </p:pic>
      <p:sp>
        <p:nvSpPr>
          <p:cNvPr id="5" name="TextBox 4"/>
          <p:cNvSpPr txBox="1"/>
          <p:nvPr/>
        </p:nvSpPr>
        <p:spPr>
          <a:xfrm>
            <a:off x="7236296" y="2348880"/>
            <a:ext cx="1296144" cy="461665"/>
          </a:xfrm>
          <a:prstGeom prst="rect">
            <a:avLst/>
          </a:prstGeom>
          <a:noFill/>
        </p:spPr>
        <p:txBody>
          <a:bodyPr wrap="square" rtlCol="0">
            <a:spAutoFit/>
          </a:bodyPr>
          <a:lstStyle/>
          <a:p>
            <a:r>
              <a:rPr lang="de-DE" sz="1200" dirty="0" smtClean="0">
                <a:latin typeface="Arial" panose="020B0604020202020204" pitchFamily="34" charset="0"/>
                <a:cs typeface="Arial" panose="020B0604020202020204" pitchFamily="34" charset="0"/>
              </a:rPr>
              <a:t>Nutzungsdauer (Jahre)</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862630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3BB5076-7304-0649-901A-B4CEB261D564}"/>
                  </a:ext>
                </a:extLst>
              </p:cNvPr>
              <p:cNvSpPr/>
              <p:nvPr/>
            </p:nvSpPr>
            <p:spPr>
              <a:xfrm>
                <a:off x="755650" y="1557338"/>
                <a:ext cx="7862888" cy="4006481"/>
              </a:xfrm>
              <a:prstGeom prst="rect">
                <a:avLst/>
              </a:prstGeom>
            </p:spPr>
            <p:txBody>
              <a:bodyPr>
                <a:spAutoFit/>
              </a:bodyPr>
              <a:lstStyle/>
              <a:p>
                <a:r>
                  <a:rPr lang="de-DE" sz="1800" dirty="0" smtClean="0">
                    <a:latin typeface="Arial" panose="020B0604020202020204" pitchFamily="34" charset="0"/>
                    <a:cs typeface="Arial" panose="020B0604020202020204" pitchFamily="34" charset="0"/>
                  </a:rPr>
                  <a:t>Notebook kostet 2000 €, bei Anschaffung (Zeitpunkt) </a:t>
                </a:r>
                <a:r>
                  <a:rPr lang="de-DE" sz="1800" dirty="0" err="1" smtClean="0">
                    <a:latin typeface="Arial" panose="020B0604020202020204" pitchFamily="34" charset="0"/>
                    <a:cs typeface="Arial" panose="020B0604020202020204" pitchFamily="34" charset="0"/>
                  </a:rPr>
                  <a:t>Werthöhe</a:t>
                </a:r>
                <a:r>
                  <a:rPr lang="de-DE" sz="1800" dirty="0" smtClean="0">
                    <a:latin typeface="Arial" panose="020B0604020202020204" pitchFamily="34" charset="0"/>
                    <a:cs typeface="Arial" panose="020B0604020202020204" pitchFamily="34" charset="0"/>
                  </a:rPr>
                  <a:t>: 2000 €</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Nutzungsdauer beträgt 3 Jahre.</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Gleichbleibender Abschreibungsbetrag:</a:t>
                </a:r>
              </a:p>
              <a:p>
                <a:endParaRPr lang="de-DE" sz="18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de-DE" sz="1800" b="0" i="1" smtClean="0">
                          <a:latin typeface="Cambria Math" panose="02040503050406030204" pitchFamily="18" charset="0"/>
                          <a:cs typeface="Arial" panose="020B0604020202020204" pitchFamily="34" charset="0"/>
                        </a:rPr>
                        <m:t>𝐽𝑎h𝑟𝑒𝑠𝑎𝑏𝑠𝑐h𝑟𝑒𝑖𝑏𝑢𝑛𝑔𝑠𝑏𝑒𝑡𝑟𝑎𝑔</m:t>
                      </m:r>
                      <m:r>
                        <a:rPr lang="de-DE" sz="1800" b="0" i="1" smtClean="0">
                          <a:latin typeface="Cambria Math" panose="02040503050406030204" pitchFamily="18" charset="0"/>
                          <a:cs typeface="Arial" panose="020B0604020202020204" pitchFamily="34" charset="0"/>
                        </a:rPr>
                        <m:t>= </m:t>
                      </m:r>
                      <m:f>
                        <m:fPr>
                          <m:ctrlPr>
                            <a:rPr lang="de-DE" sz="1800" b="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𝐴𝑛𝑠𝑐h𝑎𝑓𝑓𝑢𝑛𝑔𝑠𝑘𝑜𝑠𝑡𝑒𝑛</m:t>
                          </m:r>
                        </m:num>
                        <m:den>
                          <m:r>
                            <a:rPr lang="de-DE" sz="1800" b="0" i="1" smtClean="0">
                              <a:latin typeface="Cambria Math" panose="02040503050406030204" pitchFamily="18" charset="0"/>
                              <a:cs typeface="Arial" panose="020B0604020202020204" pitchFamily="34" charset="0"/>
                            </a:rPr>
                            <m:t>𝑁𝑢𝑡𝑧𝑢𝑛𝑔𝑠𝑑𝑎𝑢𝑒𝑟</m:t>
                          </m:r>
                        </m:den>
                      </m:f>
                      <m:r>
                        <a:rPr lang="de-DE" sz="1800" b="0" i="1" smtClean="0">
                          <a:latin typeface="Cambria Math" panose="02040503050406030204" pitchFamily="18" charset="0"/>
                          <a:cs typeface="Arial" panose="020B0604020202020204" pitchFamily="34" charset="0"/>
                        </a:rPr>
                        <m:t>=</m:t>
                      </m:r>
                      <m:f>
                        <m:fPr>
                          <m:ctrlPr>
                            <a:rPr lang="de-DE" sz="1800" i="1">
                              <a:latin typeface="Cambria Math" panose="02040503050406030204" pitchFamily="18" charset="0"/>
                              <a:cs typeface="Arial" panose="020B0604020202020204" pitchFamily="34" charset="0"/>
                            </a:rPr>
                          </m:ctrlPr>
                        </m:fPr>
                        <m:num>
                          <m:r>
                            <a:rPr lang="de-DE" sz="1800" i="1">
                              <a:latin typeface="Cambria Math" panose="02040503050406030204" pitchFamily="18" charset="0"/>
                              <a:cs typeface="Arial" panose="020B0604020202020204" pitchFamily="34" charset="0"/>
                            </a:rPr>
                            <m:t>2000 €</m:t>
                          </m:r>
                        </m:num>
                        <m:den>
                          <m:r>
                            <a:rPr lang="de-DE" sz="1800" i="1">
                              <a:latin typeface="Cambria Math" panose="02040503050406030204" pitchFamily="18" charset="0"/>
                              <a:cs typeface="Arial" panose="020B0604020202020204" pitchFamily="34" charset="0"/>
                            </a:rPr>
                            <m:t>3</m:t>
                          </m:r>
                        </m:den>
                      </m:f>
                      <m:r>
                        <a:rPr lang="de-DE" sz="1800" i="1">
                          <a:latin typeface="Cambria Math" panose="02040503050406030204" pitchFamily="18" charset="0"/>
                          <a:cs typeface="Arial" panose="020B0604020202020204" pitchFamily="34" charset="0"/>
                        </a:rPr>
                        <m:t>=666,67 €</m:t>
                      </m:r>
                    </m:oMath>
                  </m:oMathPara>
                </a14:m>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de-DE" sz="1800" i="1">
                          <a:latin typeface="Cambria Math" panose="02040503050406030204" pitchFamily="18" charset="0"/>
                          <a:cs typeface="Arial" panose="020B0604020202020204" pitchFamily="34" charset="0"/>
                        </a:rPr>
                        <m:t>𝐽𝑎h𝑟𝑒𝑠𝑎𝑏𝑠𝑐h𝑟𝑒𝑖𝑏𝑢𝑛𝑔𝑠𝑠𝑎𝑡𝑧</m:t>
                      </m:r>
                      <m:r>
                        <a:rPr lang="de-DE" sz="1800" i="1">
                          <a:latin typeface="Cambria Math" panose="02040503050406030204" pitchFamily="18" charset="0"/>
                          <a:cs typeface="Arial" panose="020B0604020202020204" pitchFamily="34" charset="0"/>
                        </a:rPr>
                        <m:t>= </m:t>
                      </m:r>
                      <m:f>
                        <m:fPr>
                          <m:ctrlPr>
                            <a:rPr lang="de-DE" sz="1800" i="1">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100%</m:t>
                          </m:r>
                        </m:num>
                        <m:den>
                          <m:r>
                            <a:rPr lang="de-DE" sz="1800" i="1">
                              <a:latin typeface="Cambria Math" panose="02040503050406030204" pitchFamily="18" charset="0"/>
                              <a:cs typeface="Arial" panose="020B0604020202020204" pitchFamily="34" charset="0"/>
                            </a:rPr>
                            <m:t>𝑁𝑢𝑡𝑧𝑢𝑛𝑔𝑠𝑑𝑎𝑢𝑒𝑟</m:t>
                          </m:r>
                        </m:den>
                      </m:f>
                      <m:r>
                        <a:rPr lang="de-DE" sz="1800" b="0" i="1" smtClean="0">
                          <a:latin typeface="Cambria Math" panose="02040503050406030204" pitchFamily="18" charset="0"/>
                          <a:cs typeface="Arial" panose="020B0604020202020204" pitchFamily="34" charset="0"/>
                        </a:rPr>
                        <m:t>=</m:t>
                      </m:r>
                      <m:f>
                        <m:fPr>
                          <m:ctrlPr>
                            <a:rPr lang="de-DE" sz="1800" i="1">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1</m:t>
                          </m:r>
                          <m:r>
                            <a:rPr lang="de-DE" sz="1800" i="1">
                              <a:latin typeface="Cambria Math" panose="02040503050406030204" pitchFamily="18" charset="0"/>
                              <a:cs typeface="Arial" panose="020B0604020202020204" pitchFamily="34" charset="0"/>
                            </a:rPr>
                            <m:t>0</m:t>
                          </m:r>
                          <m:r>
                            <a:rPr lang="de-DE" sz="1800" b="0" i="1" smtClean="0">
                              <a:latin typeface="Cambria Math" panose="02040503050406030204" pitchFamily="18" charset="0"/>
                              <a:cs typeface="Arial" panose="020B0604020202020204" pitchFamily="34" charset="0"/>
                            </a:rPr>
                            <m:t>0%</m:t>
                          </m:r>
                        </m:num>
                        <m:den>
                          <m:r>
                            <a:rPr lang="de-DE" sz="1800" i="1">
                              <a:latin typeface="Cambria Math" panose="02040503050406030204" pitchFamily="18" charset="0"/>
                              <a:cs typeface="Arial" panose="020B0604020202020204" pitchFamily="34" charset="0"/>
                            </a:rPr>
                            <m:t>3</m:t>
                          </m:r>
                        </m:den>
                      </m:f>
                      <m:r>
                        <a:rPr lang="de-DE" sz="1800" i="1">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33,3%</m:t>
                      </m:r>
                    </m:oMath>
                  </m:oMathPara>
                </a14:m>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A3BB5076-7304-0649-901A-B4CEB261D564}"/>
                  </a:ext>
                </a:extLst>
              </p:cNvPr>
              <p:cNvSpPr>
                <a:spLocks noRot="1" noChangeAspect="1" noMove="1" noResize="1" noEditPoints="1" noAdjustHandles="1" noChangeArrowheads="1" noChangeShapeType="1" noTextEdit="1"/>
              </p:cNvSpPr>
              <p:nvPr/>
            </p:nvSpPr>
            <p:spPr>
              <a:xfrm>
                <a:off x="755650" y="1557338"/>
                <a:ext cx="7862888" cy="4006481"/>
              </a:xfrm>
              <a:prstGeom prst="rect">
                <a:avLst/>
              </a:prstGeom>
              <a:blipFill>
                <a:blip r:embed="rId3"/>
                <a:stretch>
                  <a:fillRect l="-698" t="-760"/>
                </a:stretch>
              </a:blipFill>
            </p:spPr>
            <p:txBody>
              <a:bodyPr/>
              <a:lstStyle/>
              <a:p>
                <a:r>
                  <a:rPr lang="de-DE">
                    <a:noFill/>
                  </a:rPr>
                  <a:t> </a:t>
                </a:r>
              </a:p>
            </p:txBody>
          </p:sp>
        </mc:Fallback>
      </mc:AlternateContent>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3BB5076-7304-0649-901A-B4CEB261D564}"/>
                  </a:ext>
                </a:extLst>
              </p:cNvPr>
              <p:cNvSpPr/>
              <p:nvPr/>
            </p:nvSpPr>
            <p:spPr>
              <a:xfrm>
                <a:off x="755576" y="1470357"/>
                <a:ext cx="7862888" cy="2154501"/>
              </a:xfrm>
              <a:prstGeom prst="rect">
                <a:avLst/>
              </a:prstGeom>
            </p:spPr>
            <p:txBody>
              <a:bodyPr>
                <a:spAutoFit/>
              </a:bodyPr>
              <a:lstStyle/>
              <a:p>
                <a:r>
                  <a:rPr lang="de-DE" sz="1800" dirty="0" smtClean="0">
                    <a:latin typeface="Arial" panose="020B0604020202020204" pitchFamily="34" charset="0"/>
                    <a:cs typeface="Arial" panose="020B0604020202020204" pitchFamily="34" charset="0"/>
                  </a:rPr>
                  <a:t>Abschreibung pro Jahr „Jahresabschreibungsbetrag“ </a:t>
                </a:r>
                <a14:m>
                  <m:oMath xmlns:m="http://schemas.openxmlformats.org/officeDocument/2006/math">
                    <m:f>
                      <m:fPr>
                        <m:ctrlPr>
                          <a:rPr lang="de-DE" sz="1800" b="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2000 €</m:t>
                        </m:r>
                      </m:num>
                      <m:den>
                        <m:r>
                          <a:rPr lang="de-DE" sz="1800" b="0" i="1" smtClean="0">
                            <a:latin typeface="Cambria Math" panose="02040503050406030204" pitchFamily="18" charset="0"/>
                            <a:cs typeface="Arial" panose="020B0604020202020204" pitchFamily="34" charset="0"/>
                          </a:rPr>
                          <m:t>3</m:t>
                        </m:r>
                      </m:den>
                    </m:f>
                    <m:r>
                      <a:rPr lang="de-DE" sz="1800" b="0" i="1" smtClean="0">
                        <a:latin typeface="Cambria Math" panose="02040503050406030204" pitchFamily="18" charset="0"/>
                        <a:cs typeface="Arial" panose="020B0604020202020204" pitchFamily="34" charset="0"/>
                      </a:rPr>
                      <m:t>=666,67 €</m:t>
                    </m:r>
                  </m:oMath>
                </a14:m>
                <a:r>
                  <a:rPr lang="de-DE" sz="1800" dirty="0" smtClean="0">
                    <a:latin typeface="Arial" panose="020B0604020202020204" pitchFamily="34" charset="0"/>
                    <a:cs typeface="Arial" panose="020B0604020202020204" pitchFamily="34" charset="0"/>
                  </a:rPr>
                  <a:t>.</a:t>
                </a:r>
              </a:p>
              <a:p>
                <a:r>
                  <a:rPr lang="de-DE" sz="1800" dirty="0" smtClean="0">
                    <a:latin typeface="Arial" panose="020B0604020202020204" pitchFamily="34" charset="0"/>
                    <a:cs typeface="Arial" panose="020B0604020202020204" pitchFamily="34" charset="0"/>
                  </a:rPr>
                  <a:t>2000 €	Wert im Jahr der Anschaffung</a:t>
                </a:r>
              </a:p>
              <a:p>
                <a:r>
                  <a:rPr lang="de-DE" sz="1800" dirty="0" smtClean="0">
                    <a:latin typeface="Arial" panose="020B0604020202020204" pitchFamily="34" charset="0"/>
                    <a:cs typeface="Arial" panose="020B0604020202020204" pitchFamily="34" charset="0"/>
                  </a:rPr>
                  <a:t>666,67 € Abschreibung 1. Jahr =&gt; Restwert 1333,33 €</a:t>
                </a:r>
              </a:p>
              <a:p>
                <a:r>
                  <a:rPr lang="de-DE" sz="1800" dirty="0" smtClean="0">
                    <a:latin typeface="Arial" panose="020B0604020202020204" pitchFamily="34" charset="0"/>
                    <a:cs typeface="Arial" panose="020B0604020202020204" pitchFamily="34" charset="0"/>
                  </a:rPr>
                  <a:t>666,67 € Abschreibung 2. Jahr =&gt; Restwert 666,67 €</a:t>
                </a:r>
              </a:p>
              <a:p>
                <a:r>
                  <a:rPr lang="de-DE" sz="1800" dirty="0" smtClean="0">
                    <a:latin typeface="Arial" panose="020B0604020202020204" pitchFamily="34" charset="0"/>
                    <a:cs typeface="Arial" panose="020B0604020202020204" pitchFamily="34" charset="0"/>
                  </a:rPr>
                  <a:t>666,67 € Abschreibung 3. Jahr =&gt; Restwert 0 €</a:t>
                </a:r>
              </a:p>
              <a:p>
                <a:r>
                  <a:rPr lang="de-DE" sz="1800" dirty="0" smtClean="0">
                    <a:latin typeface="Arial" panose="020B0604020202020204" pitchFamily="34" charset="0"/>
                    <a:cs typeface="Arial" panose="020B0604020202020204" pitchFamily="34" charset="0"/>
                  </a:rPr>
                  <a:t>=&gt; Im 4. Jahr: neuer Notebook für 2000 € anschaffen</a:t>
                </a:r>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A3BB5076-7304-0649-901A-B4CEB261D564}"/>
                  </a:ext>
                </a:extLst>
              </p:cNvPr>
              <p:cNvSpPr>
                <a:spLocks noRot="1" noChangeAspect="1" noMove="1" noResize="1" noEditPoints="1" noAdjustHandles="1" noChangeArrowheads="1" noChangeShapeType="1" noTextEdit="1"/>
              </p:cNvSpPr>
              <p:nvPr/>
            </p:nvSpPr>
            <p:spPr>
              <a:xfrm>
                <a:off x="755576" y="1470357"/>
                <a:ext cx="7862888" cy="2154501"/>
              </a:xfrm>
              <a:prstGeom prst="rect">
                <a:avLst/>
              </a:prstGeom>
              <a:blipFill>
                <a:blip r:embed="rId3"/>
                <a:stretch>
                  <a:fillRect l="-698"/>
                </a:stretch>
              </a:blipFill>
            </p:spPr>
            <p:txBody>
              <a:bodyPr/>
              <a:lstStyle/>
              <a:p>
                <a:r>
                  <a:rPr lang="de-DE">
                    <a:noFill/>
                  </a:rPr>
                  <a:t> </a:t>
                </a:r>
              </a:p>
            </p:txBody>
          </p:sp>
        </mc:Fallback>
      </mc:AlternateContent>
      <p:graphicFrame>
        <p:nvGraphicFramePr>
          <p:cNvPr id="5" name="Table 4"/>
          <p:cNvGraphicFramePr>
            <a:graphicFrameLocks noGrp="1"/>
          </p:cNvGraphicFramePr>
          <p:nvPr>
            <p:extLst>
              <p:ext uri="{D42A27DB-BD31-4B8C-83A1-F6EECF244321}">
                <p14:modId xmlns:p14="http://schemas.microsoft.com/office/powerpoint/2010/main" val="637533678"/>
              </p:ext>
            </p:extLst>
          </p:nvPr>
        </p:nvGraphicFramePr>
        <p:xfrm>
          <a:off x="1547664" y="3645024"/>
          <a:ext cx="6096000" cy="296672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491669914"/>
                    </a:ext>
                  </a:extLst>
                </a:gridCol>
                <a:gridCol w="2160240">
                  <a:extLst>
                    <a:ext uri="{9D8B030D-6E8A-4147-A177-3AD203B41FA5}">
                      <a16:colId xmlns:a16="http://schemas.microsoft.com/office/drawing/2014/main" val="4232428765"/>
                    </a:ext>
                  </a:extLst>
                </a:gridCol>
                <a:gridCol w="2351584">
                  <a:extLst>
                    <a:ext uri="{9D8B030D-6E8A-4147-A177-3AD203B41FA5}">
                      <a16:colId xmlns:a16="http://schemas.microsoft.com/office/drawing/2014/main" val="3472783033"/>
                    </a:ext>
                  </a:extLst>
                </a:gridCol>
              </a:tblGrid>
              <a:tr h="370840">
                <a:tc>
                  <a:txBody>
                    <a:bodyPr/>
                    <a:lstStyle/>
                    <a:p>
                      <a:pPr algn="ctr"/>
                      <a:r>
                        <a:rPr lang="de-DE" dirty="0" smtClean="0">
                          <a:latin typeface="Arial" panose="020B0604020202020204" pitchFamily="34" charset="0"/>
                          <a:cs typeface="Arial" panose="020B0604020202020204" pitchFamily="34" charset="0"/>
                        </a:rPr>
                        <a:t>Jahr</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Wert/Restwert</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Abschreibung</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19825462"/>
                  </a:ext>
                </a:extLst>
              </a:tr>
              <a:tr h="370840">
                <a:tc>
                  <a:txBody>
                    <a:bodyPr/>
                    <a:lstStyle/>
                    <a:p>
                      <a:pPr algn="ctr"/>
                      <a:r>
                        <a:rPr lang="de-DE" dirty="0" smtClean="0">
                          <a:latin typeface="Arial" panose="020B0604020202020204" pitchFamily="34" charset="0"/>
                          <a:cs typeface="Arial" panose="020B0604020202020204" pitchFamily="34" charset="0"/>
                        </a:rPr>
                        <a:t>1</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2000 €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3001362788"/>
                  </a:ext>
                </a:extLst>
              </a:tr>
              <a:tr h="370840">
                <a:tc>
                  <a:txBody>
                    <a:bodyPr/>
                    <a:lstStyle/>
                    <a:p>
                      <a:pPr algn="ctr"/>
                      <a:r>
                        <a:rPr lang="de-DE" dirty="0" smtClean="0">
                          <a:latin typeface="Arial" panose="020B0604020202020204" pitchFamily="34" charset="0"/>
                          <a:cs typeface="Arial" panose="020B0604020202020204" pitchFamily="34" charset="0"/>
                        </a:rPr>
                        <a:t>2</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1333</a:t>
                      </a:r>
                      <a:r>
                        <a:rPr lang="de-DE" baseline="0" dirty="0" smtClean="0">
                          <a:latin typeface="Arial" panose="020B0604020202020204" pitchFamily="34" charset="0"/>
                          <a:cs typeface="Arial" panose="020B0604020202020204" pitchFamily="34" charset="0"/>
                        </a:rPr>
                        <a:t>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2439604495"/>
                  </a:ext>
                </a:extLst>
              </a:tr>
              <a:tr h="370840">
                <a:tc>
                  <a:txBody>
                    <a:bodyPr/>
                    <a:lstStyle/>
                    <a:p>
                      <a:pPr algn="ctr"/>
                      <a:r>
                        <a:rPr lang="de-DE" dirty="0" smtClean="0">
                          <a:latin typeface="Arial" panose="020B0604020202020204" pitchFamily="34" charset="0"/>
                          <a:cs typeface="Arial" panose="020B0604020202020204" pitchFamily="34" charset="0"/>
                        </a:rPr>
                        <a:t>3</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667 €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2313618910"/>
                  </a:ext>
                </a:extLst>
              </a:tr>
              <a:tr h="370840">
                <a:tc>
                  <a:txBody>
                    <a:bodyPr/>
                    <a:lstStyle/>
                    <a:p>
                      <a:pPr algn="ctr"/>
                      <a:r>
                        <a:rPr lang="de-DE" dirty="0" smtClean="0">
                          <a:latin typeface="Arial" panose="020B0604020202020204" pitchFamily="34" charset="0"/>
                          <a:cs typeface="Arial" panose="020B0604020202020204" pitchFamily="34" charset="0"/>
                        </a:rPr>
                        <a:t>4</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0 + 2000 €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3820684410"/>
                  </a:ext>
                </a:extLst>
              </a:tr>
              <a:tr h="370840">
                <a:tc>
                  <a:txBody>
                    <a:bodyPr/>
                    <a:lstStyle/>
                    <a:p>
                      <a:pPr algn="ctr"/>
                      <a:r>
                        <a:rPr lang="de-DE" dirty="0" smtClean="0">
                          <a:latin typeface="Arial" panose="020B0604020202020204" pitchFamily="34" charset="0"/>
                          <a:cs typeface="Arial" panose="020B0604020202020204" pitchFamily="34" charset="0"/>
                        </a:rPr>
                        <a:t>5</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1333 €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264464634"/>
                  </a:ext>
                </a:extLst>
              </a:tr>
              <a:tr h="370840">
                <a:tc>
                  <a:txBody>
                    <a:bodyPr/>
                    <a:lstStyle/>
                    <a:p>
                      <a:pPr algn="ctr"/>
                      <a:r>
                        <a:rPr lang="de-DE" dirty="0" smtClean="0">
                          <a:latin typeface="Arial" panose="020B0604020202020204" pitchFamily="34" charset="0"/>
                          <a:cs typeface="Arial" panose="020B0604020202020204" pitchFamily="34" charset="0"/>
                        </a:rPr>
                        <a:t>6</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667 €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3642301652"/>
                  </a:ext>
                </a:extLst>
              </a:tr>
              <a:tr h="370840">
                <a:tc>
                  <a:txBody>
                    <a:bodyPr/>
                    <a:lstStyle/>
                    <a:p>
                      <a:pPr algn="ctr"/>
                      <a:r>
                        <a:rPr lang="de-DE" dirty="0" smtClean="0">
                          <a:latin typeface="Arial" panose="020B0604020202020204" pitchFamily="34" charset="0"/>
                          <a:cs typeface="Arial" panose="020B0604020202020204" pitchFamily="34" charset="0"/>
                        </a:rPr>
                        <a:t>7</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762453259"/>
                  </a:ext>
                </a:extLst>
              </a:tr>
            </a:tbl>
          </a:graphicData>
        </a:graphic>
      </p:graphicFrame>
    </p:spTree>
    <p:extLst>
      <p:ext uri="{BB962C8B-B14F-4D97-AF65-F5344CB8AC3E}">
        <p14:creationId xmlns:p14="http://schemas.microsoft.com/office/powerpoint/2010/main" val="395524419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1908175" y="620713"/>
            <a:ext cx="6854825" cy="1176337"/>
          </a:xfrm>
        </p:spPr>
        <p:txBody>
          <a:bodyPr/>
          <a:lstStyle/>
          <a:p>
            <a:r>
              <a:rPr lang="de-DE" altLang="en-US" smtClean="0"/>
              <a:t>Kreislauf </a:t>
            </a:r>
            <a:br>
              <a:rPr lang="de-DE" altLang="en-US" smtClean="0"/>
            </a:br>
            <a:r>
              <a:rPr lang="de-DE" altLang="en-US" smtClean="0"/>
              <a:t>der Abschreibung</a:t>
            </a:r>
          </a:p>
        </p:txBody>
      </p:sp>
      <p:pic>
        <p:nvPicPr>
          <p:cNvPr id="40962" name="Picture 6"/>
          <p:cNvPicPr>
            <a:picLocks noChangeAspect="1" noChangeArrowheads="1"/>
          </p:cNvPicPr>
          <p:nvPr/>
        </p:nvPicPr>
        <p:blipFill>
          <a:blip r:embed="rId3">
            <a:extLst>
              <a:ext uri="{28A0092B-C50C-407E-A947-70E740481C1C}">
                <a14:useLocalDpi xmlns:a14="http://schemas.microsoft.com/office/drawing/2010/main" val="0"/>
              </a:ext>
            </a:extLst>
          </a:blip>
          <a:srcRect l="12402" t="9052" r="16733" b="1198"/>
          <a:stretch>
            <a:fillRect/>
          </a:stretch>
        </p:blipFill>
        <p:spPr bwMode="auto">
          <a:xfrm>
            <a:off x="2124075" y="404813"/>
            <a:ext cx="3384550" cy="606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724525" y="2708920"/>
            <a:ext cx="3163044" cy="3170099"/>
          </a:xfrm>
          <a:prstGeom prst="rect">
            <a:avLst/>
          </a:prstGeom>
          <a:noFill/>
        </p:spPr>
        <p:txBody>
          <a:bodyPr wrap="square" rtlCol="0">
            <a:spAutoFit/>
          </a:bodyPr>
          <a:lstStyle/>
          <a:p>
            <a:r>
              <a:rPr lang="de-DE" sz="2000" dirty="0" smtClean="0">
                <a:latin typeface="Arial" panose="020B0604020202020204" pitchFamily="34" charset="0"/>
                <a:cs typeface="Arial" panose="020B0604020202020204" pitchFamily="34" charset="0"/>
              </a:rPr>
              <a:t>Durch die Abschreibung werden Anschaffungsinvestitionen gegenfinanziert und neue Ersatzinvestitionen können getätigt werden.</a:t>
            </a:r>
          </a:p>
          <a:p>
            <a:endParaRPr lang="de-DE" sz="2000" dirty="0">
              <a:latin typeface="Arial" panose="020B0604020202020204" pitchFamily="34" charset="0"/>
              <a:cs typeface="Arial" panose="020B0604020202020204" pitchFamily="34" charset="0"/>
            </a:endParaRPr>
          </a:p>
          <a:p>
            <a:r>
              <a:rPr lang="de-DE" sz="2000" dirty="0" smtClean="0">
                <a:latin typeface="Arial" panose="020B0604020202020204" pitchFamily="34" charset="0"/>
                <a:cs typeface="Arial" panose="020B0604020202020204" pitchFamily="34" charset="0"/>
              </a:rPr>
              <a:t>Der Gewinn wird durch die Abschreibung auch gleichmäßig belastet.</a:t>
            </a:r>
            <a:endParaRPr lang="de-D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052710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1692275" y="381000"/>
            <a:ext cx="7200900" cy="1103313"/>
          </a:xfrm>
        </p:spPr>
        <p:txBody>
          <a:bodyPr/>
          <a:lstStyle/>
          <a:p>
            <a:r>
              <a:rPr lang="de-DE" altLang="en-US" dirty="0" smtClean="0"/>
              <a:t>Gewinn und Verlustrechnung (Erfolgsrechnung)</a:t>
            </a:r>
          </a:p>
        </p:txBody>
      </p:sp>
      <p:sp>
        <p:nvSpPr>
          <p:cNvPr id="51204" name="Rectangle 1"/>
          <p:cNvSpPr>
            <a:spLocks noChangeArrowheads="1"/>
          </p:cNvSpPr>
          <p:nvPr/>
        </p:nvSpPr>
        <p:spPr bwMode="auto">
          <a:xfrm>
            <a:off x="1763688" y="2348880"/>
            <a:ext cx="654637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285750" indent="-285750">
              <a:spcBef>
                <a:spcPct val="0"/>
              </a:spcBef>
              <a:buClrTx/>
              <a:buFont typeface="Arial" panose="020B0604020202020204" pitchFamily="34" charset="0"/>
              <a:buChar char="•"/>
            </a:pPr>
            <a:r>
              <a:rPr lang="de-DE" altLang="de-DE" sz="1800" dirty="0" smtClean="0">
                <a:solidFill>
                  <a:srgbClr val="222222"/>
                </a:solidFill>
                <a:latin typeface="Arial" panose="020B0604020202020204" pitchFamily="34" charset="0"/>
              </a:rPr>
              <a:t>Die </a:t>
            </a:r>
            <a:r>
              <a:rPr lang="de-DE" altLang="de-DE" sz="1800" b="1" dirty="0" smtClean="0">
                <a:solidFill>
                  <a:srgbClr val="C00000"/>
                </a:solidFill>
                <a:latin typeface="Arial" panose="020B0604020202020204" pitchFamily="34" charset="0"/>
              </a:rPr>
              <a:t>Gewinn </a:t>
            </a:r>
            <a:r>
              <a:rPr lang="de-DE" altLang="de-DE" sz="1800" b="1" dirty="0">
                <a:solidFill>
                  <a:srgbClr val="C00000"/>
                </a:solidFill>
                <a:latin typeface="Arial" panose="020B0604020202020204" pitchFamily="34" charset="0"/>
              </a:rPr>
              <a:t>und Verlustrechnung (</a:t>
            </a:r>
            <a:r>
              <a:rPr lang="de-DE" altLang="de-DE" sz="1800" b="1" dirty="0" smtClean="0">
                <a:solidFill>
                  <a:srgbClr val="C00000"/>
                </a:solidFill>
                <a:latin typeface="Arial" panose="020B0604020202020204" pitchFamily="34" charset="0"/>
              </a:rPr>
              <a:t>GuV)</a:t>
            </a:r>
            <a:r>
              <a:rPr lang="de-DE" altLang="de-DE" sz="1800" dirty="0" smtClean="0">
                <a:solidFill>
                  <a:srgbClr val="222222"/>
                </a:solidFill>
                <a:latin typeface="Arial" panose="020B0604020202020204" pitchFamily="34" charset="0"/>
              </a:rPr>
              <a:t> ist Bestandteil des Jahresabschlusses</a:t>
            </a:r>
            <a:r>
              <a:rPr lang="de-DE" altLang="de-DE" sz="1800" dirty="0" smtClean="0">
                <a:solidFill>
                  <a:srgbClr val="C00000"/>
                </a:solidFill>
                <a:latin typeface="Arial" panose="020B0604020202020204" pitchFamily="34" charset="0"/>
              </a:rPr>
              <a:t> </a:t>
            </a:r>
            <a:r>
              <a:rPr lang="de-DE" altLang="de-DE" sz="1800" dirty="0" smtClean="0">
                <a:solidFill>
                  <a:srgbClr val="222222"/>
                </a:solidFill>
                <a:latin typeface="Arial" panose="020B0604020202020204" pitchFamily="34" charset="0"/>
              </a:rPr>
              <a:t>und zeigt eine Gegenüberstellung der Erträge und Aufwendungen.</a:t>
            </a:r>
          </a:p>
          <a:p>
            <a:pPr marL="285750" indent="-285750">
              <a:spcBef>
                <a:spcPct val="0"/>
              </a:spcBef>
              <a:buClrTx/>
              <a:buFont typeface="Arial" panose="020B0604020202020204" pitchFamily="34" charset="0"/>
              <a:buChar char="•"/>
            </a:pPr>
            <a:endParaRPr lang="de-DE" altLang="de-DE" sz="1800" dirty="0">
              <a:solidFill>
                <a:srgbClr val="222222"/>
              </a:solidFill>
              <a:latin typeface="Arial" panose="020B0604020202020204" pitchFamily="34" charset="0"/>
            </a:endParaRPr>
          </a:p>
          <a:p>
            <a:pPr marL="285750" indent="-285750">
              <a:spcBef>
                <a:spcPct val="0"/>
              </a:spcBef>
              <a:buClrTx/>
              <a:buFont typeface="Arial" panose="020B0604020202020204" pitchFamily="34" charset="0"/>
              <a:buChar char="•"/>
            </a:pPr>
            <a:r>
              <a:rPr lang="de-DE" altLang="de-DE" sz="1800" dirty="0" smtClean="0">
                <a:solidFill>
                  <a:srgbClr val="222222"/>
                </a:solidFill>
                <a:latin typeface="Arial" panose="020B0604020202020204" pitchFamily="34" charset="0"/>
              </a:rPr>
              <a:t>Im Gegensatz zur Bilanz werden in der GuV </a:t>
            </a:r>
            <a:r>
              <a:rPr lang="de-DE" altLang="de-DE" sz="1800" b="1" dirty="0" smtClean="0">
                <a:solidFill>
                  <a:srgbClr val="C00000"/>
                </a:solidFill>
                <a:latin typeface="Arial" panose="020B0604020202020204" pitchFamily="34" charset="0"/>
              </a:rPr>
              <a:t>Flussgrößen</a:t>
            </a:r>
            <a:r>
              <a:rPr lang="de-DE" altLang="de-DE" sz="1800" dirty="0" smtClean="0">
                <a:solidFill>
                  <a:srgbClr val="222222"/>
                </a:solidFill>
                <a:latin typeface="Arial" panose="020B0604020202020204" pitchFamily="34" charset="0"/>
              </a:rPr>
              <a:t> (Änderungen der Bestände) dargestellt.</a:t>
            </a:r>
          </a:p>
          <a:p>
            <a:pPr>
              <a:spcBef>
                <a:spcPct val="0"/>
              </a:spcBef>
              <a:buClrTx/>
              <a:buNone/>
            </a:pPr>
            <a:endParaRPr lang="de-DE" altLang="de-DE" sz="1800" dirty="0" smtClean="0">
              <a:solidFill>
                <a:srgbClr val="222222"/>
              </a:solidFill>
              <a:latin typeface="Arial" panose="020B0604020202020204" pitchFamily="34" charset="0"/>
            </a:endParaRPr>
          </a:p>
          <a:p>
            <a:pPr marL="285750" indent="-285750">
              <a:spcBef>
                <a:spcPct val="0"/>
              </a:spcBef>
              <a:buClrTx/>
              <a:buFont typeface="Arial" panose="020B0604020202020204" pitchFamily="34" charset="0"/>
              <a:buChar char="•"/>
            </a:pPr>
            <a:endParaRPr lang="de-DE" altLang="de-DE" sz="1800" dirty="0">
              <a:solidFill>
                <a:srgbClr val="222222"/>
              </a:solidFill>
              <a:latin typeface="Arial" panose="020B0604020202020204" pitchFamily="34" charset="0"/>
            </a:endParaRPr>
          </a:p>
          <a:p>
            <a:pPr marL="285750" indent="-285750">
              <a:spcBef>
                <a:spcPct val="0"/>
              </a:spcBef>
              <a:buClrTx/>
              <a:buFont typeface="Arial" panose="020B0604020202020204" pitchFamily="34" charset="0"/>
              <a:buChar char="•"/>
            </a:pPr>
            <a:r>
              <a:rPr lang="de-DE" altLang="de-DE" sz="1800" dirty="0" smtClean="0">
                <a:solidFill>
                  <a:srgbClr val="222222"/>
                </a:solidFill>
                <a:latin typeface="Arial" panose="020B0604020202020204" pitchFamily="34" charset="0"/>
              </a:rPr>
              <a:t>Das </a:t>
            </a:r>
            <a:r>
              <a:rPr lang="de-DE" altLang="de-DE" sz="1800" b="1" dirty="0" smtClean="0">
                <a:solidFill>
                  <a:srgbClr val="C00000"/>
                </a:solidFill>
                <a:latin typeface="Arial" panose="020B0604020202020204" pitchFamily="34" charset="0"/>
              </a:rPr>
              <a:t>GuV</a:t>
            </a:r>
            <a:r>
              <a:rPr lang="de-DE" altLang="de-DE" sz="1800" dirty="0" smtClean="0">
                <a:solidFill>
                  <a:srgbClr val="222222"/>
                </a:solidFill>
                <a:latin typeface="Arial" panose="020B0604020202020204" pitchFamily="34" charset="0"/>
              </a:rPr>
              <a:t>-Konto findet sich auf der Passivseite der </a:t>
            </a:r>
            <a:r>
              <a:rPr lang="de-DE" altLang="de-DE" sz="1800" b="1" dirty="0" smtClean="0">
                <a:solidFill>
                  <a:srgbClr val="C00000"/>
                </a:solidFill>
                <a:latin typeface="Arial" panose="020B0604020202020204" pitchFamily="34" charset="0"/>
              </a:rPr>
              <a:t>Bilanz</a:t>
            </a:r>
            <a:r>
              <a:rPr lang="de-DE" altLang="de-DE" sz="1800" dirty="0" smtClean="0">
                <a:solidFill>
                  <a:srgbClr val="222222"/>
                </a:solidFill>
                <a:latin typeface="Arial" panose="020B0604020202020204" pitchFamily="34" charset="0"/>
              </a:rPr>
              <a:t> und ist ein Unterkonto des Eigenkapitals – somit also ein wichtiger Bestandteil für die Unternehmensplanung.</a:t>
            </a:r>
            <a:endParaRPr lang="de-DE" altLang="de-DE" sz="1800" dirty="0">
              <a:latin typeface="Book Antiqua" panose="02040602050305030304"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Tesla Gewinn- und Verlustrechnung (GuV)</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55262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www.boerse.de/fundamental-analyse/Tesla-Aktie/US88160R1014</a:t>
            </a:r>
            <a:endParaRPr lang="de-DE" altLang="en-US" sz="1600" noProof="1" smtClean="0">
              <a:solidFill>
                <a:srgbClr val="000000"/>
              </a:solidFill>
              <a:latin typeface="Arial" panose="020B0604020202020204" pitchFamily="34" charset="0"/>
            </a:endParaRPr>
          </a:p>
          <a:p>
            <a:pPr>
              <a:spcBef>
                <a:spcPct val="0"/>
              </a:spcBef>
              <a:buClrTx/>
              <a:buFontTx/>
              <a:buNone/>
            </a:pPr>
            <a:r>
              <a:rPr lang="de-DE" altLang="en-US" sz="1600" noProof="1" smtClean="0">
                <a:solidFill>
                  <a:srgbClr val="000000"/>
                </a:solidFill>
                <a:latin typeface="Arial" panose="020B0604020202020204" pitchFamily="34" charset="0"/>
              </a:rPr>
              <a:t>2020: Erster Gewinn.</a:t>
            </a: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33" y="2204864"/>
            <a:ext cx="8614767" cy="3466177"/>
          </a:xfrm>
          <a:prstGeom prst="rect">
            <a:avLst/>
          </a:prstGeom>
        </p:spPr>
      </p:pic>
    </p:spTree>
    <p:extLst>
      <p:ext uri="{BB962C8B-B14F-4D97-AF65-F5344CB8AC3E}">
        <p14:creationId xmlns:p14="http://schemas.microsoft.com/office/powerpoint/2010/main" val="98833134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1692275" y="381000"/>
            <a:ext cx="7200900" cy="1103313"/>
          </a:xfrm>
        </p:spPr>
        <p:txBody>
          <a:bodyPr/>
          <a:lstStyle/>
          <a:p>
            <a:r>
              <a:rPr lang="de-DE" altLang="en-US" dirty="0" smtClean="0"/>
              <a:t>Gewinn und Verlustrechnung: Aufbau</a:t>
            </a:r>
            <a:br>
              <a:rPr lang="de-DE" altLang="en-US" dirty="0" smtClean="0"/>
            </a:br>
            <a:r>
              <a:rPr lang="de-DE" altLang="en-US" sz="2000" dirty="0"/>
              <a:t>Gesamtkostenverfahren gemäß § 275 Abs. 2 und 3 HGB</a:t>
            </a:r>
            <a:endParaRPr lang="de-DE" altLang="en-US" sz="2000" dirty="0" smtClean="0"/>
          </a:p>
        </p:txBody>
      </p:sp>
      <p:sp>
        <p:nvSpPr>
          <p:cNvPr id="51202" name="Rectangle 44"/>
          <p:cNvSpPr>
            <a:spLocks noChangeArrowheads="1"/>
          </p:cNvSpPr>
          <p:nvPr/>
        </p:nvSpPr>
        <p:spPr bwMode="auto">
          <a:xfrm>
            <a:off x="2727325" y="3529013"/>
            <a:ext cx="3006725"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06" name="Rectangle 7"/>
          <p:cNvSpPr>
            <a:spLocks noChangeArrowheads="1"/>
          </p:cNvSpPr>
          <p:nvPr/>
        </p:nvSpPr>
        <p:spPr bwMode="auto">
          <a:xfrm>
            <a:off x="2862262" y="1716683"/>
            <a:ext cx="153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07" name="Rectangle 8"/>
          <p:cNvSpPr>
            <a:spLocks noChangeArrowheads="1"/>
          </p:cNvSpPr>
          <p:nvPr/>
        </p:nvSpPr>
        <p:spPr bwMode="auto">
          <a:xfrm>
            <a:off x="3073400" y="1716683"/>
            <a:ext cx="11541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Umsatzerlöse</a:t>
            </a:r>
            <a:endParaRPr lang="de-DE" altLang="en-US" dirty="0">
              <a:latin typeface="Book Antiqua" panose="02040602050305030304" pitchFamily="18" charset="0"/>
            </a:endParaRPr>
          </a:p>
        </p:txBody>
      </p:sp>
      <p:sp>
        <p:nvSpPr>
          <p:cNvPr id="51208" name="Rectangle 9"/>
          <p:cNvSpPr>
            <a:spLocks noChangeArrowheads="1"/>
          </p:cNvSpPr>
          <p:nvPr/>
        </p:nvSpPr>
        <p:spPr bwMode="auto">
          <a:xfrm>
            <a:off x="2862262" y="1930996"/>
            <a:ext cx="1539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FF"/>
                </a:solidFill>
                <a:latin typeface="Arial" panose="020B0604020202020204" pitchFamily="34" charset="0"/>
              </a:rPr>
              <a:t> +</a:t>
            </a:r>
            <a:endParaRPr lang="de-DE" altLang="en-US" dirty="0">
              <a:latin typeface="Book Antiqua" panose="02040602050305030304" pitchFamily="18" charset="0"/>
            </a:endParaRPr>
          </a:p>
        </p:txBody>
      </p:sp>
      <p:sp>
        <p:nvSpPr>
          <p:cNvPr id="51209" name="Rectangle 10"/>
          <p:cNvSpPr>
            <a:spLocks noChangeArrowheads="1"/>
          </p:cNvSpPr>
          <p:nvPr/>
        </p:nvSpPr>
        <p:spPr bwMode="auto">
          <a:xfrm>
            <a:off x="3073400" y="1930996"/>
            <a:ext cx="27273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Veränderung der Lagerbestände</a:t>
            </a:r>
            <a:endParaRPr lang="de-DE" altLang="en-US">
              <a:latin typeface="Book Antiqua" panose="02040602050305030304" pitchFamily="18" charset="0"/>
            </a:endParaRPr>
          </a:p>
        </p:txBody>
      </p:sp>
      <p:sp>
        <p:nvSpPr>
          <p:cNvPr id="51210" name="Rectangle 11"/>
          <p:cNvSpPr>
            <a:spLocks noChangeArrowheads="1"/>
          </p:cNvSpPr>
          <p:nvPr/>
        </p:nvSpPr>
        <p:spPr bwMode="auto">
          <a:xfrm>
            <a:off x="2862262" y="2143721"/>
            <a:ext cx="153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FF"/>
                </a:solidFill>
                <a:latin typeface="Arial" panose="020B0604020202020204" pitchFamily="34" charset="0"/>
              </a:rPr>
              <a:t> +</a:t>
            </a:r>
            <a:endParaRPr lang="de-DE" altLang="en-US" dirty="0">
              <a:latin typeface="Book Antiqua" panose="02040602050305030304" pitchFamily="18" charset="0"/>
            </a:endParaRPr>
          </a:p>
        </p:txBody>
      </p:sp>
      <p:sp>
        <p:nvSpPr>
          <p:cNvPr id="51211" name="Rectangle 12"/>
          <p:cNvSpPr>
            <a:spLocks noChangeArrowheads="1"/>
          </p:cNvSpPr>
          <p:nvPr/>
        </p:nvSpPr>
        <p:spPr bwMode="auto">
          <a:xfrm>
            <a:off x="3073400" y="2143721"/>
            <a:ext cx="24415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sonstige betriebliche Erträge</a:t>
            </a:r>
            <a:endParaRPr lang="de-DE" altLang="en-US" dirty="0">
              <a:latin typeface="Book Antiqua" panose="02040602050305030304" pitchFamily="18" charset="0"/>
            </a:endParaRPr>
          </a:p>
        </p:txBody>
      </p:sp>
      <p:sp>
        <p:nvSpPr>
          <p:cNvPr id="51212" name="Rectangle 13"/>
          <p:cNvSpPr>
            <a:spLocks noChangeArrowheads="1"/>
          </p:cNvSpPr>
          <p:nvPr/>
        </p:nvSpPr>
        <p:spPr bwMode="auto">
          <a:xfrm>
            <a:off x="3333750" y="2445346"/>
            <a:ext cx="12239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Betriebsertrag</a:t>
            </a:r>
            <a:endParaRPr lang="de-DE" altLang="en-US" dirty="0">
              <a:solidFill>
                <a:srgbClr val="C00000"/>
              </a:solidFill>
              <a:latin typeface="Book Antiqua" panose="02040602050305030304" pitchFamily="18" charset="0"/>
            </a:endParaRPr>
          </a:p>
        </p:txBody>
      </p:sp>
      <p:sp>
        <p:nvSpPr>
          <p:cNvPr id="51213" name="Rectangle 14"/>
          <p:cNvSpPr>
            <a:spLocks noChangeArrowheads="1"/>
          </p:cNvSpPr>
          <p:nvPr/>
        </p:nvSpPr>
        <p:spPr bwMode="auto">
          <a:xfrm>
            <a:off x="2905125" y="2756496"/>
            <a:ext cx="1095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4" name="Rectangle 15"/>
          <p:cNvSpPr>
            <a:spLocks noChangeArrowheads="1"/>
          </p:cNvSpPr>
          <p:nvPr/>
        </p:nvSpPr>
        <p:spPr bwMode="auto">
          <a:xfrm>
            <a:off x="3073400" y="2756496"/>
            <a:ext cx="53816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Materialaufwand (Betriebsertrag - Materialaufwand = Rohertrag)</a:t>
            </a:r>
            <a:endParaRPr lang="de-DE" altLang="en-US">
              <a:latin typeface="Book Antiqua" panose="02040602050305030304" pitchFamily="18" charset="0"/>
            </a:endParaRPr>
          </a:p>
        </p:txBody>
      </p:sp>
      <p:sp>
        <p:nvSpPr>
          <p:cNvPr id="51215" name="Rectangle 16"/>
          <p:cNvSpPr>
            <a:spLocks noChangeArrowheads="1"/>
          </p:cNvSpPr>
          <p:nvPr/>
        </p:nvSpPr>
        <p:spPr bwMode="auto">
          <a:xfrm>
            <a:off x="2905125" y="2969221"/>
            <a:ext cx="1095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6" name="Rectangle 17"/>
          <p:cNvSpPr>
            <a:spLocks noChangeArrowheads="1"/>
          </p:cNvSpPr>
          <p:nvPr/>
        </p:nvSpPr>
        <p:spPr bwMode="auto">
          <a:xfrm>
            <a:off x="3073400" y="2969221"/>
            <a:ext cx="146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Personalaufwand</a:t>
            </a:r>
            <a:endParaRPr lang="de-DE" altLang="en-US">
              <a:latin typeface="Book Antiqua" panose="02040602050305030304" pitchFamily="18" charset="0"/>
            </a:endParaRPr>
          </a:p>
        </p:txBody>
      </p:sp>
      <p:sp>
        <p:nvSpPr>
          <p:cNvPr id="51217" name="Rectangle 18"/>
          <p:cNvSpPr>
            <a:spLocks noChangeArrowheads="1"/>
          </p:cNvSpPr>
          <p:nvPr/>
        </p:nvSpPr>
        <p:spPr bwMode="auto">
          <a:xfrm>
            <a:off x="2905125" y="3183533"/>
            <a:ext cx="1095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8" name="Rectangle 19"/>
          <p:cNvSpPr>
            <a:spLocks noChangeArrowheads="1"/>
          </p:cNvSpPr>
          <p:nvPr/>
        </p:nvSpPr>
        <p:spPr bwMode="auto">
          <a:xfrm>
            <a:off x="3073400" y="3183533"/>
            <a:ext cx="13970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Abschreibungen</a:t>
            </a:r>
            <a:endParaRPr lang="de-DE" altLang="en-US" dirty="0">
              <a:latin typeface="Book Antiqua" panose="02040602050305030304" pitchFamily="18" charset="0"/>
            </a:endParaRPr>
          </a:p>
        </p:txBody>
      </p:sp>
      <p:sp>
        <p:nvSpPr>
          <p:cNvPr id="51219" name="Rectangle 20"/>
          <p:cNvSpPr>
            <a:spLocks noChangeArrowheads="1"/>
          </p:cNvSpPr>
          <p:nvPr/>
        </p:nvSpPr>
        <p:spPr bwMode="auto">
          <a:xfrm>
            <a:off x="2905125" y="3396258"/>
            <a:ext cx="1095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FF0000"/>
                </a:solidFill>
                <a:latin typeface="Arial" panose="020B0604020202020204" pitchFamily="34" charset="0"/>
              </a:rPr>
              <a:t> -</a:t>
            </a:r>
            <a:endParaRPr lang="de-DE" altLang="en-US" dirty="0">
              <a:latin typeface="Book Antiqua" panose="02040602050305030304" pitchFamily="18" charset="0"/>
            </a:endParaRPr>
          </a:p>
        </p:txBody>
      </p:sp>
      <p:sp>
        <p:nvSpPr>
          <p:cNvPr id="51220" name="Rectangle 21"/>
          <p:cNvSpPr>
            <a:spLocks noChangeArrowheads="1"/>
          </p:cNvSpPr>
          <p:nvPr/>
        </p:nvSpPr>
        <p:spPr bwMode="auto">
          <a:xfrm>
            <a:off x="3073400" y="3396258"/>
            <a:ext cx="3097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sonstige betriebliche Aufwendungen</a:t>
            </a:r>
          </a:p>
        </p:txBody>
      </p:sp>
      <p:sp>
        <p:nvSpPr>
          <p:cNvPr id="51221" name="Rectangle 22"/>
          <p:cNvSpPr>
            <a:spLocks noChangeArrowheads="1"/>
          </p:cNvSpPr>
          <p:nvPr/>
        </p:nvSpPr>
        <p:spPr bwMode="auto">
          <a:xfrm>
            <a:off x="3073400" y="3984129"/>
            <a:ext cx="57515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Betriebsergebnis (EBIT</a:t>
            </a:r>
            <a:r>
              <a:rPr lang="de-DE" altLang="en-US" sz="1400" b="1" dirty="0" smtClean="0">
                <a:solidFill>
                  <a:srgbClr val="C00000"/>
                </a:solidFill>
                <a:latin typeface="Arial" panose="020B0604020202020204" pitchFamily="34" charset="0"/>
              </a:rPr>
              <a:t>) = Betriebsertrag - Betriebsaufwendungen   </a:t>
            </a:r>
            <a:endParaRPr lang="de-DE" altLang="en-US" b="1" dirty="0">
              <a:solidFill>
                <a:srgbClr val="C00000"/>
              </a:solidFill>
              <a:latin typeface="Book Antiqua" panose="02040602050305030304" pitchFamily="18" charset="0"/>
            </a:endParaRPr>
          </a:p>
        </p:txBody>
      </p:sp>
      <p:sp>
        <p:nvSpPr>
          <p:cNvPr id="51222" name="Rectangle 23"/>
          <p:cNvSpPr>
            <a:spLocks noChangeArrowheads="1"/>
          </p:cNvSpPr>
          <p:nvPr/>
        </p:nvSpPr>
        <p:spPr bwMode="auto">
          <a:xfrm>
            <a:off x="2755900" y="4381500"/>
            <a:ext cx="152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23" name="Rectangle 24"/>
          <p:cNvSpPr>
            <a:spLocks noChangeArrowheads="1"/>
          </p:cNvSpPr>
          <p:nvPr/>
        </p:nvSpPr>
        <p:spPr bwMode="auto">
          <a:xfrm>
            <a:off x="2905125" y="4381500"/>
            <a:ext cx="50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t>
            </a:r>
            <a:endParaRPr lang="de-DE" altLang="en-US">
              <a:latin typeface="Book Antiqua" panose="02040602050305030304" pitchFamily="18" charset="0"/>
            </a:endParaRPr>
          </a:p>
        </p:txBody>
      </p:sp>
      <p:sp>
        <p:nvSpPr>
          <p:cNvPr id="51224" name="Rectangle 25"/>
          <p:cNvSpPr>
            <a:spLocks noChangeArrowheads="1"/>
          </p:cNvSpPr>
          <p:nvPr/>
        </p:nvSpPr>
        <p:spPr bwMode="auto">
          <a:xfrm>
            <a:off x="2954337" y="4381500"/>
            <a:ext cx="587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a:t>
            </a:r>
            <a:endParaRPr lang="de-DE" altLang="en-US">
              <a:latin typeface="Book Antiqua" panose="02040602050305030304" pitchFamily="18" charset="0"/>
            </a:endParaRPr>
          </a:p>
        </p:txBody>
      </p:sp>
      <p:sp>
        <p:nvSpPr>
          <p:cNvPr id="51225" name="Rectangle 26"/>
          <p:cNvSpPr>
            <a:spLocks noChangeArrowheads="1"/>
          </p:cNvSpPr>
          <p:nvPr/>
        </p:nvSpPr>
        <p:spPr bwMode="auto">
          <a:xfrm>
            <a:off x="3073400" y="4381500"/>
            <a:ext cx="12985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Finanzergebnis</a:t>
            </a:r>
            <a:endParaRPr lang="de-DE" altLang="en-US" dirty="0">
              <a:latin typeface="Book Antiqua" panose="02040602050305030304" pitchFamily="18" charset="0"/>
            </a:endParaRPr>
          </a:p>
        </p:txBody>
      </p:sp>
      <p:sp>
        <p:nvSpPr>
          <p:cNvPr id="51226" name="Rectangle 27"/>
          <p:cNvSpPr>
            <a:spLocks noChangeArrowheads="1"/>
          </p:cNvSpPr>
          <p:nvPr/>
        </p:nvSpPr>
        <p:spPr bwMode="auto">
          <a:xfrm>
            <a:off x="3333750" y="4691062"/>
            <a:ext cx="4470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Ergebnis der gewöhnlichen Geschäftstätigkeit (EGT)</a:t>
            </a:r>
            <a:endParaRPr lang="de-DE" altLang="en-US" b="1" dirty="0">
              <a:solidFill>
                <a:srgbClr val="C00000"/>
              </a:solidFill>
              <a:latin typeface="Book Antiqua" panose="02040602050305030304" pitchFamily="18" charset="0"/>
            </a:endParaRPr>
          </a:p>
        </p:txBody>
      </p:sp>
      <p:sp>
        <p:nvSpPr>
          <p:cNvPr id="51227" name="Rectangle 28"/>
          <p:cNvSpPr>
            <a:spLocks noChangeArrowheads="1"/>
          </p:cNvSpPr>
          <p:nvPr/>
        </p:nvSpPr>
        <p:spPr bwMode="auto">
          <a:xfrm>
            <a:off x="2755900" y="5126037"/>
            <a:ext cx="1524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28" name="Rectangle 29"/>
          <p:cNvSpPr>
            <a:spLocks noChangeArrowheads="1"/>
          </p:cNvSpPr>
          <p:nvPr/>
        </p:nvSpPr>
        <p:spPr bwMode="auto">
          <a:xfrm>
            <a:off x="2905125" y="5126037"/>
            <a:ext cx="50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t>
            </a:r>
            <a:endParaRPr lang="de-DE" altLang="en-US">
              <a:latin typeface="Book Antiqua" panose="02040602050305030304" pitchFamily="18" charset="0"/>
            </a:endParaRPr>
          </a:p>
        </p:txBody>
      </p:sp>
      <p:sp>
        <p:nvSpPr>
          <p:cNvPr id="51229" name="Rectangle 30"/>
          <p:cNvSpPr>
            <a:spLocks noChangeArrowheads="1"/>
          </p:cNvSpPr>
          <p:nvPr/>
        </p:nvSpPr>
        <p:spPr bwMode="auto">
          <a:xfrm>
            <a:off x="2954337" y="5126037"/>
            <a:ext cx="587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a:t>
            </a:r>
            <a:endParaRPr lang="de-DE" altLang="en-US">
              <a:latin typeface="Book Antiqua" panose="02040602050305030304" pitchFamily="18" charset="0"/>
            </a:endParaRPr>
          </a:p>
        </p:txBody>
      </p:sp>
      <p:sp>
        <p:nvSpPr>
          <p:cNvPr id="51230" name="Rectangle 31"/>
          <p:cNvSpPr>
            <a:spLocks noChangeArrowheads="1"/>
          </p:cNvSpPr>
          <p:nvPr/>
        </p:nvSpPr>
        <p:spPr bwMode="auto">
          <a:xfrm>
            <a:off x="3073400" y="5126037"/>
            <a:ext cx="2343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außerordentliches Ergebnis</a:t>
            </a:r>
            <a:endParaRPr lang="de-DE" altLang="en-US">
              <a:latin typeface="Book Antiqua" panose="02040602050305030304" pitchFamily="18" charset="0"/>
            </a:endParaRPr>
          </a:p>
        </p:txBody>
      </p:sp>
      <p:sp>
        <p:nvSpPr>
          <p:cNvPr id="51231" name="Rectangle 32"/>
          <p:cNvSpPr>
            <a:spLocks noChangeArrowheads="1"/>
          </p:cNvSpPr>
          <p:nvPr/>
        </p:nvSpPr>
        <p:spPr bwMode="auto">
          <a:xfrm>
            <a:off x="2905125" y="5338762"/>
            <a:ext cx="1095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32" name="Rectangle 33"/>
          <p:cNvSpPr>
            <a:spLocks noChangeArrowheads="1"/>
          </p:cNvSpPr>
          <p:nvPr/>
        </p:nvSpPr>
        <p:spPr bwMode="auto">
          <a:xfrm>
            <a:off x="3073400" y="5338762"/>
            <a:ext cx="12700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Steueraufwand</a:t>
            </a:r>
            <a:endParaRPr lang="de-DE" altLang="en-US">
              <a:latin typeface="Book Antiqua" panose="02040602050305030304" pitchFamily="18" charset="0"/>
            </a:endParaRPr>
          </a:p>
        </p:txBody>
      </p:sp>
      <p:sp>
        <p:nvSpPr>
          <p:cNvPr id="51233" name="Rectangle 34"/>
          <p:cNvSpPr>
            <a:spLocks noChangeArrowheads="1"/>
          </p:cNvSpPr>
          <p:nvPr/>
        </p:nvSpPr>
        <p:spPr bwMode="auto">
          <a:xfrm>
            <a:off x="3333750" y="5637212"/>
            <a:ext cx="3270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Jahresüberschuss / Jahresfehlbetrag  </a:t>
            </a:r>
            <a:endParaRPr lang="de-DE" altLang="en-US" dirty="0">
              <a:solidFill>
                <a:srgbClr val="C00000"/>
              </a:solidFill>
              <a:latin typeface="Book Antiqua" panose="02040602050305030304" pitchFamily="18" charset="0"/>
            </a:endParaRPr>
          </a:p>
        </p:txBody>
      </p:sp>
      <p:sp>
        <p:nvSpPr>
          <p:cNvPr id="51234" name="Rectangle 35"/>
          <p:cNvSpPr>
            <a:spLocks noChangeArrowheads="1"/>
          </p:cNvSpPr>
          <p:nvPr/>
        </p:nvSpPr>
        <p:spPr bwMode="auto">
          <a:xfrm>
            <a:off x="6543675" y="5637212"/>
            <a:ext cx="9445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 =&gt; Bilanz)</a:t>
            </a:r>
            <a:endParaRPr lang="de-DE" altLang="en-US" dirty="0">
              <a:latin typeface="Book Antiqua" panose="02040602050305030304" pitchFamily="18" charset="0"/>
            </a:endParaRPr>
          </a:p>
        </p:txBody>
      </p:sp>
      <p:sp>
        <p:nvSpPr>
          <p:cNvPr id="51235" name="Rectangle 36"/>
          <p:cNvSpPr>
            <a:spLocks noChangeArrowheads="1"/>
          </p:cNvSpPr>
          <p:nvPr/>
        </p:nvSpPr>
        <p:spPr bwMode="auto">
          <a:xfrm>
            <a:off x="2862262" y="5967412"/>
            <a:ext cx="153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36" name="Rectangle 37"/>
          <p:cNvSpPr>
            <a:spLocks noChangeArrowheads="1"/>
          </p:cNvSpPr>
          <p:nvPr/>
        </p:nvSpPr>
        <p:spPr bwMode="auto">
          <a:xfrm>
            <a:off x="3073400" y="5967412"/>
            <a:ext cx="273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Entnahmen aus Gewinnrücklage</a:t>
            </a:r>
            <a:endParaRPr lang="de-DE" altLang="en-US">
              <a:latin typeface="Book Antiqua" panose="02040602050305030304" pitchFamily="18" charset="0"/>
            </a:endParaRPr>
          </a:p>
        </p:txBody>
      </p:sp>
      <p:sp>
        <p:nvSpPr>
          <p:cNvPr id="51237" name="Rectangle 38"/>
          <p:cNvSpPr>
            <a:spLocks noChangeArrowheads="1"/>
          </p:cNvSpPr>
          <p:nvPr/>
        </p:nvSpPr>
        <p:spPr bwMode="auto">
          <a:xfrm>
            <a:off x="2905125" y="6181725"/>
            <a:ext cx="1095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38" name="Rectangle 39"/>
          <p:cNvSpPr>
            <a:spLocks noChangeArrowheads="1"/>
          </p:cNvSpPr>
          <p:nvPr/>
        </p:nvSpPr>
        <p:spPr bwMode="auto">
          <a:xfrm>
            <a:off x="3073400" y="6181725"/>
            <a:ext cx="2892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Einstellungen in Gewinnrücklagen</a:t>
            </a:r>
            <a:endParaRPr lang="de-DE" altLang="en-US">
              <a:latin typeface="Book Antiqua" panose="02040602050305030304" pitchFamily="18" charset="0"/>
            </a:endParaRPr>
          </a:p>
        </p:txBody>
      </p:sp>
      <p:sp>
        <p:nvSpPr>
          <p:cNvPr id="51239" name="Rectangle 40"/>
          <p:cNvSpPr>
            <a:spLocks noChangeArrowheads="1"/>
          </p:cNvSpPr>
          <p:nvPr/>
        </p:nvSpPr>
        <p:spPr bwMode="auto">
          <a:xfrm>
            <a:off x="3333750" y="6489700"/>
            <a:ext cx="2406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Bilanzgewinn / Bilanzverlust</a:t>
            </a:r>
            <a:endParaRPr lang="de-DE" altLang="en-US" dirty="0">
              <a:solidFill>
                <a:srgbClr val="C00000"/>
              </a:solidFill>
              <a:latin typeface="Book Antiqua" panose="02040602050305030304" pitchFamily="18" charset="0"/>
            </a:endParaRPr>
          </a:p>
        </p:txBody>
      </p:sp>
      <p:sp>
        <p:nvSpPr>
          <p:cNvPr id="51240" name="Line 41"/>
          <p:cNvSpPr>
            <a:spLocks noChangeShapeType="1"/>
          </p:cNvSpPr>
          <p:nvPr/>
        </p:nvSpPr>
        <p:spPr bwMode="auto">
          <a:xfrm>
            <a:off x="3043237" y="2348508"/>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1" name="Rectangle 42"/>
          <p:cNvSpPr>
            <a:spLocks noChangeArrowheads="1"/>
          </p:cNvSpPr>
          <p:nvPr/>
        </p:nvSpPr>
        <p:spPr bwMode="auto">
          <a:xfrm>
            <a:off x="3043237" y="2348508"/>
            <a:ext cx="3006725"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2" name="Line 43"/>
          <p:cNvSpPr>
            <a:spLocks noChangeShapeType="1"/>
          </p:cNvSpPr>
          <p:nvPr/>
        </p:nvSpPr>
        <p:spPr bwMode="auto">
          <a:xfrm>
            <a:off x="3043237" y="3601046"/>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3" name="Line 45"/>
          <p:cNvSpPr>
            <a:spLocks noChangeShapeType="1"/>
          </p:cNvSpPr>
          <p:nvPr/>
        </p:nvSpPr>
        <p:spPr bwMode="auto">
          <a:xfrm>
            <a:off x="3043237" y="4578350"/>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4" name="Rectangle 46"/>
          <p:cNvSpPr>
            <a:spLocks noChangeArrowheads="1"/>
          </p:cNvSpPr>
          <p:nvPr/>
        </p:nvSpPr>
        <p:spPr bwMode="auto">
          <a:xfrm>
            <a:off x="3043237" y="4578350"/>
            <a:ext cx="300672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5" name="Line 47"/>
          <p:cNvSpPr>
            <a:spLocks noChangeShapeType="1"/>
          </p:cNvSpPr>
          <p:nvPr/>
        </p:nvSpPr>
        <p:spPr bwMode="auto">
          <a:xfrm>
            <a:off x="3043237" y="5537200"/>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6" name="Rectangle 48"/>
          <p:cNvSpPr>
            <a:spLocks noChangeArrowheads="1"/>
          </p:cNvSpPr>
          <p:nvPr/>
        </p:nvSpPr>
        <p:spPr bwMode="auto">
          <a:xfrm>
            <a:off x="3043237" y="5537200"/>
            <a:ext cx="30067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7" name="Line 49"/>
          <p:cNvSpPr>
            <a:spLocks noChangeShapeType="1"/>
          </p:cNvSpPr>
          <p:nvPr/>
        </p:nvSpPr>
        <p:spPr bwMode="auto">
          <a:xfrm>
            <a:off x="3043237" y="6378575"/>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8" name="Rectangle 50"/>
          <p:cNvSpPr>
            <a:spLocks noChangeArrowheads="1"/>
          </p:cNvSpPr>
          <p:nvPr/>
        </p:nvSpPr>
        <p:spPr bwMode="auto">
          <a:xfrm>
            <a:off x="3043237" y="6378575"/>
            <a:ext cx="30067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0" name="Rectangle 13"/>
          <p:cNvSpPr>
            <a:spLocks noChangeArrowheads="1"/>
          </p:cNvSpPr>
          <p:nvPr/>
        </p:nvSpPr>
        <p:spPr bwMode="auto">
          <a:xfrm>
            <a:off x="3333750" y="3628629"/>
            <a:ext cx="19765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smtClean="0">
                <a:solidFill>
                  <a:srgbClr val="C00000"/>
                </a:solidFill>
                <a:latin typeface="Arial" panose="020B0604020202020204" pitchFamily="34" charset="0"/>
              </a:rPr>
              <a:t>Betriebsaufwendungen</a:t>
            </a:r>
            <a:endParaRPr lang="de-DE" altLang="en-US"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77680478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1835150" y="-100013"/>
            <a:ext cx="6854825" cy="1176338"/>
          </a:xfrm>
        </p:spPr>
        <p:txBody>
          <a:bodyPr/>
          <a:lstStyle/>
          <a:p>
            <a:r>
              <a:rPr lang="de-DE" altLang="en-US" dirty="0" smtClean="0"/>
              <a:t>GuV Beispiel: Bäckerei</a:t>
            </a:r>
          </a:p>
        </p:txBody>
      </p:sp>
      <p:graphicFrame>
        <p:nvGraphicFramePr>
          <p:cNvPr id="7" name="Table 6"/>
          <p:cNvGraphicFramePr>
            <a:graphicFrameLocks noGrp="1"/>
          </p:cNvGraphicFramePr>
          <p:nvPr>
            <p:extLst>
              <p:ext uri="{D42A27DB-BD31-4B8C-83A1-F6EECF244321}">
                <p14:modId xmlns:p14="http://schemas.microsoft.com/office/powerpoint/2010/main" val="148730103"/>
              </p:ext>
            </p:extLst>
          </p:nvPr>
        </p:nvGraphicFramePr>
        <p:xfrm>
          <a:off x="2051720" y="2636912"/>
          <a:ext cx="4992216" cy="3708400"/>
        </p:xfrm>
        <a:graphic>
          <a:graphicData uri="http://schemas.openxmlformats.org/drawingml/2006/table">
            <a:tbl>
              <a:tblPr firstRow="1" bandRow="1">
                <a:tableStyleId>{5C22544A-7EE6-4342-B048-85BDC9FD1C3A}</a:tableStyleId>
              </a:tblPr>
              <a:tblGrid>
                <a:gridCol w="4091269">
                  <a:extLst>
                    <a:ext uri="{9D8B030D-6E8A-4147-A177-3AD203B41FA5}">
                      <a16:colId xmlns:a16="http://schemas.microsoft.com/office/drawing/2014/main" val="121886419"/>
                    </a:ext>
                  </a:extLst>
                </a:gridCol>
                <a:gridCol w="900947">
                  <a:extLst>
                    <a:ext uri="{9D8B030D-6E8A-4147-A177-3AD203B41FA5}">
                      <a16:colId xmlns:a16="http://schemas.microsoft.com/office/drawing/2014/main" val="574667532"/>
                    </a:ext>
                  </a:extLst>
                </a:gridCol>
              </a:tblGrid>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[T€]</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7124784"/>
                  </a:ext>
                </a:extLst>
              </a:tr>
              <a:tr h="370840">
                <a:tc>
                  <a:txBody>
                    <a:bodyPr/>
                    <a:lstStyle/>
                    <a:p>
                      <a:r>
                        <a:rPr lang="de-DE" b="0" dirty="0" smtClean="0">
                          <a:latin typeface="Arial" panose="020B0604020202020204" pitchFamily="34" charset="0"/>
                          <a:cs typeface="Arial" panose="020B0604020202020204" pitchFamily="34" charset="0"/>
                        </a:rPr>
                        <a:t>Umsatzerlöse</a:t>
                      </a:r>
                      <a:endParaRPr lang="de-DE" b="0"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141553"/>
                  </a:ext>
                </a:extLst>
              </a:tr>
              <a:tr h="370840">
                <a:tc>
                  <a:txBody>
                    <a:bodyPr/>
                    <a:lstStyle/>
                    <a:p>
                      <a:r>
                        <a:rPr lang="de-DE" b="1" dirty="0" smtClean="0">
                          <a:latin typeface="Arial" panose="020B0604020202020204" pitchFamily="34" charset="0"/>
                          <a:cs typeface="Arial" panose="020B0604020202020204" pitchFamily="34" charset="0"/>
                        </a:rPr>
                        <a:t>Betriebsertrag</a:t>
                      </a:r>
                      <a:endParaRPr lang="de-DE" b="1" dirty="0">
                        <a:latin typeface="Arial" panose="020B0604020202020204" pitchFamily="34" charset="0"/>
                        <a:cs typeface="Arial" panose="020B0604020202020204" pitchFamily="34" charset="0"/>
                      </a:endParaRPr>
                    </a:p>
                  </a:txBody>
                  <a:tcPr/>
                </a:tc>
                <a:tc>
                  <a:txBody>
                    <a:bodyPr/>
                    <a:lstStyle/>
                    <a:p>
                      <a:pPr algn="r"/>
                      <a:r>
                        <a:rPr lang="de-DE" b="1" dirty="0" smtClean="0">
                          <a:latin typeface="Arial" panose="020B0604020202020204" pitchFamily="34" charset="0"/>
                          <a:cs typeface="Arial" panose="020B0604020202020204" pitchFamily="34" charset="0"/>
                        </a:rPr>
                        <a:t>150</a:t>
                      </a:r>
                      <a:endParaRPr lang="de-DE"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5292241"/>
                  </a:ext>
                </a:extLst>
              </a:tr>
              <a:tr h="370840">
                <a:tc>
                  <a:txBody>
                    <a:bodyPr/>
                    <a:lstStyle/>
                    <a:p>
                      <a:r>
                        <a:rPr lang="de-DE" dirty="0" smtClean="0">
                          <a:latin typeface="Arial" panose="020B0604020202020204" pitchFamily="34" charset="0"/>
                          <a:cs typeface="Arial" panose="020B0604020202020204" pitchFamily="34" charset="0"/>
                        </a:rPr>
                        <a:t>Materialaufwand</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25</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8177554"/>
                  </a:ext>
                </a:extLst>
              </a:tr>
              <a:tr h="370840">
                <a:tc>
                  <a:txBody>
                    <a:bodyPr/>
                    <a:lstStyle/>
                    <a:p>
                      <a:r>
                        <a:rPr lang="de-DE" dirty="0" smtClean="0">
                          <a:latin typeface="Arial" panose="020B0604020202020204" pitchFamily="34" charset="0"/>
                          <a:cs typeface="Arial" panose="020B0604020202020204" pitchFamily="34" charset="0"/>
                        </a:rPr>
                        <a:t>Personalaufwand</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1685380"/>
                  </a:ext>
                </a:extLst>
              </a:tr>
              <a:tr h="370840">
                <a:tc>
                  <a:txBody>
                    <a:bodyPr/>
                    <a:lstStyle/>
                    <a:p>
                      <a:r>
                        <a:rPr lang="de-DE" b="0" dirty="0" smtClean="0">
                          <a:latin typeface="Arial" panose="020B0604020202020204" pitchFamily="34" charset="0"/>
                          <a:cs typeface="Arial" panose="020B0604020202020204" pitchFamily="34" charset="0"/>
                        </a:rPr>
                        <a:t>Abschreibungen</a:t>
                      </a:r>
                      <a:endParaRPr lang="de-DE" b="0"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20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245755"/>
                  </a:ext>
                </a:extLst>
              </a:tr>
              <a:tr h="370840">
                <a:tc>
                  <a:txBody>
                    <a:bodyPr/>
                    <a:lstStyle/>
                    <a:p>
                      <a:r>
                        <a:rPr lang="de-DE" b="1" dirty="0" smtClean="0">
                          <a:latin typeface="Arial" panose="020B0604020202020204" pitchFamily="34" charset="0"/>
                          <a:cs typeface="Arial" panose="020B0604020202020204" pitchFamily="34" charset="0"/>
                        </a:rPr>
                        <a:t>Betriebsaufwendungen</a:t>
                      </a:r>
                      <a:endParaRPr lang="de-DE" b="1" dirty="0">
                        <a:latin typeface="Arial" panose="020B0604020202020204" pitchFamily="34" charset="0"/>
                        <a:cs typeface="Arial" panose="020B0604020202020204" pitchFamily="34" charset="0"/>
                      </a:endParaRPr>
                    </a:p>
                  </a:txBody>
                  <a:tcPr/>
                </a:tc>
                <a:tc>
                  <a:txBody>
                    <a:bodyPr/>
                    <a:lstStyle/>
                    <a:p>
                      <a:pPr algn="r"/>
                      <a:r>
                        <a:rPr lang="de-DE" b="1" dirty="0" smtClean="0">
                          <a:latin typeface="Arial" panose="020B0604020202020204" pitchFamily="34" charset="0"/>
                          <a:cs typeface="Arial" panose="020B0604020202020204" pitchFamily="34" charset="0"/>
                        </a:rPr>
                        <a:t>95</a:t>
                      </a:r>
                    </a:p>
                  </a:txBody>
                  <a:tcPr/>
                </a:tc>
                <a:extLst>
                  <a:ext uri="{0D108BD9-81ED-4DB2-BD59-A6C34878D82A}">
                    <a16:rowId xmlns:a16="http://schemas.microsoft.com/office/drawing/2014/main" val="1690766091"/>
                  </a:ext>
                </a:extLst>
              </a:tr>
              <a:tr h="370840">
                <a:tc>
                  <a:txBody>
                    <a:bodyPr/>
                    <a:lstStyle/>
                    <a:p>
                      <a:r>
                        <a:rPr lang="de-DE" b="1" dirty="0" smtClean="0">
                          <a:latin typeface="Arial" panose="020B0604020202020204" pitchFamily="34" charset="0"/>
                          <a:cs typeface="Arial" panose="020B0604020202020204" pitchFamily="34" charset="0"/>
                        </a:rPr>
                        <a:t>Betriebsergebnis</a:t>
                      </a:r>
                      <a:endParaRPr lang="de-DE" b="1" dirty="0">
                        <a:latin typeface="Arial" panose="020B0604020202020204" pitchFamily="34" charset="0"/>
                        <a:cs typeface="Arial" panose="020B0604020202020204" pitchFamily="34" charset="0"/>
                      </a:endParaRPr>
                    </a:p>
                  </a:txBody>
                  <a:tcPr/>
                </a:tc>
                <a:tc>
                  <a:txBody>
                    <a:bodyPr/>
                    <a:lstStyle/>
                    <a:p>
                      <a:pPr algn="r"/>
                      <a:r>
                        <a:rPr lang="de-DE" b="1" dirty="0" smtClean="0">
                          <a:latin typeface="Arial" panose="020B0604020202020204" pitchFamily="34" charset="0"/>
                          <a:cs typeface="Arial" panose="020B0604020202020204" pitchFamily="34" charset="0"/>
                        </a:rPr>
                        <a:t>55</a:t>
                      </a:r>
                      <a:endParaRPr lang="de-DE"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2465568"/>
                  </a:ext>
                </a:extLst>
              </a:tr>
              <a:tr h="370840">
                <a:tc>
                  <a:txBody>
                    <a:bodyPr/>
                    <a:lstStyle/>
                    <a:p>
                      <a:r>
                        <a:rPr lang="de-DE" dirty="0" smtClean="0">
                          <a:latin typeface="Arial" panose="020B0604020202020204" pitchFamily="34" charset="0"/>
                          <a:cs typeface="Arial" panose="020B0604020202020204" pitchFamily="34" charset="0"/>
                        </a:rPr>
                        <a:t>Steueraufwand</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15</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546246"/>
                  </a:ext>
                </a:extLst>
              </a:tr>
              <a:tr h="370840">
                <a:tc>
                  <a:txBody>
                    <a:bodyPr/>
                    <a:lstStyle/>
                    <a:p>
                      <a:r>
                        <a:rPr lang="de-DE" b="1" dirty="0" smtClean="0">
                          <a:latin typeface="Arial" panose="020B0604020202020204" pitchFamily="34" charset="0"/>
                          <a:cs typeface="Arial" panose="020B0604020202020204" pitchFamily="34" charset="0"/>
                        </a:rPr>
                        <a:t>Jahresüberschuss</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r"/>
                      <a:r>
                        <a:rPr lang="de-DE" b="1" dirty="0" smtClean="0">
                          <a:latin typeface="Arial" panose="020B0604020202020204" pitchFamily="34" charset="0"/>
                          <a:cs typeface="Arial" panose="020B0604020202020204" pitchFamily="34" charset="0"/>
                        </a:rPr>
                        <a:t>40</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279128986"/>
                  </a:ext>
                </a:extLst>
              </a:tr>
            </a:tbl>
          </a:graphicData>
        </a:graphic>
      </p:graphicFrame>
      <p:sp>
        <p:nvSpPr>
          <p:cNvPr id="8" name="Rectangle 1"/>
          <p:cNvSpPr>
            <a:spLocks noChangeArrowheads="1"/>
          </p:cNvSpPr>
          <p:nvPr/>
        </p:nvSpPr>
        <p:spPr bwMode="auto">
          <a:xfrm>
            <a:off x="971600" y="1556792"/>
            <a:ext cx="727280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None/>
            </a:pPr>
            <a:r>
              <a:rPr lang="de-DE" altLang="de-DE" sz="1800" dirty="0" smtClean="0">
                <a:latin typeface="Arial" panose="020B0604020202020204" pitchFamily="34" charset="0"/>
                <a:cs typeface="Arial" panose="020B0604020202020204" pitchFamily="34" charset="0"/>
              </a:rPr>
              <a:t>Eine Bäckerei backt 50.000 Leibe Brot pro Jahr, Preis 3€ pro Leib, Materialkosten 0,5€ pro Leib, Personalkosten 50.000€ pro Jahr, Ofen mit Anschaffungskosten 100.000€ und Nutzungsdauer 5 Jahre.</a:t>
            </a:r>
            <a:endParaRPr lang="de-DE" alt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45445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1835150" y="-100013"/>
            <a:ext cx="6854825" cy="1176338"/>
          </a:xfrm>
        </p:spPr>
        <p:txBody>
          <a:bodyPr/>
          <a:lstStyle/>
          <a:p>
            <a:r>
              <a:rPr lang="de-DE" altLang="en-US" dirty="0" smtClean="0"/>
              <a:t>Unterschied zwischen GuV &amp; Bilanz </a:t>
            </a:r>
          </a:p>
        </p:txBody>
      </p:sp>
      <p:sp>
        <p:nvSpPr>
          <p:cNvPr id="5" name="TextBox 4"/>
          <p:cNvSpPr txBox="1"/>
          <p:nvPr/>
        </p:nvSpPr>
        <p:spPr>
          <a:xfrm>
            <a:off x="1331640" y="2060848"/>
            <a:ext cx="2592288" cy="3024336"/>
          </a:xfrm>
          <a:prstGeom prst="rect">
            <a:avLst/>
          </a:prstGeom>
          <a:solidFill>
            <a:schemeClr val="accent5">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GuV</a:t>
            </a:r>
          </a:p>
          <a:p>
            <a:endParaRPr lang="de-DE" sz="1800" dirty="0">
              <a:latin typeface="Arial" panose="020B0604020202020204" pitchFamily="34" charset="0"/>
              <a:cs typeface="Arial" panose="020B0604020202020204" pitchFamily="34" charset="0"/>
            </a:endParaRPr>
          </a:p>
          <a:p>
            <a:pPr marL="285750" indent="-285750">
              <a:buFontTx/>
              <a:buChar char="-"/>
            </a:pPr>
            <a:r>
              <a:rPr lang="de-DE" sz="1800" dirty="0" smtClean="0">
                <a:latin typeface="Arial" panose="020B0604020202020204" pitchFamily="34" charset="0"/>
                <a:cs typeface="Arial" panose="020B0604020202020204" pitchFamily="34" charset="0"/>
              </a:rPr>
              <a:t>Erfolge</a:t>
            </a:r>
          </a:p>
          <a:p>
            <a:pPr marL="285750" indent="-285750">
              <a:buFontTx/>
              <a:buChar char="-"/>
            </a:pPr>
            <a:r>
              <a:rPr lang="de-DE" sz="1800" dirty="0" smtClean="0">
                <a:latin typeface="Arial" panose="020B0604020202020204" pitchFamily="34" charset="0"/>
                <a:cs typeface="Arial" panose="020B0604020202020204" pitchFamily="34" charset="0"/>
              </a:rPr>
              <a:t>Ertrag – Aufwand</a:t>
            </a:r>
          </a:p>
          <a:p>
            <a:pPr marL="285750" indent="-285750">
              <a:buFontTx/>
              <a:buChar char="-"/>
            </a:pPr>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Analogie: Fluss, Stromaufnahme (Gehälter &amp; Mieten)</a:t>
            </a:r>
            <a:endParaRPr lang="de-DE" sz="1800" dirty="0">
              <a:latin typeface="Arial" panose="020B0604020202020204" pitchFamily="34" charset="0"/>
              <a:cs typeface="Arial" panose="020B0604020202020204" pitchFamily="34" charset="0"/>
            </a:endParaRPr>
          </a:p>
        </p:txBody>
      </p:sp>
      <p:sp>
        <p:nvSpPr>
          <p:cNvPr id="6" name="TextBox 5"/>
          <p:cNvSpPr txBox="1"/>
          <p:nvPr/>
        </p:nvSpPr>
        <p:spPr>
          <a:xfrm>
            <a:off x="5234045" y="2060848"/>
            <a:ext cx="2592288" cy="3024336"/>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Bilanz</a:t>
            </a:r>
          </a:p>
          <a:p>
            <a:endParaRPr lang="de-DE" sz="1800" dirty="0">
              <a:latin typeface="Arial" panose="020B0604020202020204" pitchFamily="34" charset="0"/>
              <a:cs typeface="Arial" panose="020B0604020202020204" pitchFamily="34" charset="0"/>
            </a:endParaRPr>
          </a:p>
          <a:p>
            <a:pPr marL="285750" indent="-285750">
              <a:buFontTx/>
              <a:buChar char="-"/>
            </a:pPr>
            <a:r>
              <a:rPr lang="de-DE" sz="1800" dirty="0" smtClean="0">
                <a:latin typeface="Arial" panose="020B0604020202020204" pitchFamily="34" charset="0"/>
                <a:cs typeface="Arial" panose="020B0604020202020204" pitchFamily="34" charset="0"/>
              </a:rPr>
              <a:t>Bestände</a:t>
            </a:r>
          </a:p>
          <a:p>
            <a:pPr marL="285750" indent="-285750">
              <a:buFontTx/>
              <a:buChar char="-"/>
            </a:pPr>
            <a:r>
              <a:rPr lang="de-DE" sz="1800" dirty="0" smtClean="0">
                <a:latin typeface="Arial" panose="020B0604020202020204" pitchFamily="34" charset="0"/>
                <a:cs typeface="Arial" panose="020B0604020202020204" pitchFamily="34" charset="0"/>
              </a:rPr>
              <a:t>Aktiva &amp; Passiva</a:t>
            </a:r>
          </a:p>
          <a:p>
            <a:pPr marL="285750" indent="-285750">
              <a:buFontTx/>
              <a:buChar char="-"/>
            </a:pPr>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Analogie: See, Momentaufnahme (Vermögen &amp; Schulden)</a:t>
            </a:r>
            <a:endParaRPr lang="de-DE" sz="1800" dirty="0">
              <a:latin typeface="Arial" panose="020B0604020202020204" pitchFamily="34" charset="0"/>
              <a:cs typeface="Arial" panose="020B0604020202020204" pitchFamily="34" charset="0"/>
            </a:endParaRPr>
          </a:p>
        </p:txBody>
      </p:sp>
      <p:sp>
        <p:nvSpPr>
          <p:cNvPr id="2" name="TextBox 1"/>
          <p:cNvSpPr txBox="1"/>
          <p:nvPr/>
        </p:nvSpPr>
        <p:spPr>
          <a:xfrm>
            <a:off x="1043608" y="5661248"/>
            <a:ext cx="3240360" cy="338554"/>
          </a:xfrm>
          <a:prstGeom prst="rect">
            <a:avLst/>
          </a:prstGeom>
          <a:noFill/>
        </p:spPr>
        <p:txBody>
          <a:bodyPr wrap="square" rtlCol="0">
            <a:spAutoFit/>
          </a:bodyPr>
          <a:lstStyle/>
          <a:p>
            <a:r>
              <a:rPr lang="de-DE" sz="1600" dirty="0" smtClean="0">
                <a:latin typeface="Arial" panose="020B0604020202020204" pitchFamily="34" charset="0"/>
                <a:cs typeface="Arial" panose="020B0604020202020204" pitchFamily="34" charset="0"/>
              </a:rPr>
              <a:t>Ist das Unternehmen profitabel?</a:t>
            </a:r>
            <a:endParaRPr lang="de-DE" sz="1600" dirty="0">
              <a:latin typeface="Arial" panose="020B0604020202020204" pitchFamily="34" charset="0"/>
              <a:cs typeface="Arial" panose="020B0604020202020204" pitchFamily="34" charset="0"/>
            </a:endParaRPr>
          </a:p>
        </p:txBody>
      </p:sp>
      <p:sp>
        <p:nvSpPr>
          <p:cNvPr id="7" name="TextBox 6"/>
          <p:cNvSpPr txBox="1"/>
          <p:nvPr/>
        </p:nvSpPr>
        <p:spPr>
          <a:xfrm>
            <a:off x="5076056" y="5661248"/>
            <a:ext cx="3240360" cy="338554"/>
          </a:xfrm>
          <a:prstGeom prst="rect">
            <a:avLst/>
          </a:prstGeom>
          <a:noFill/>
        </p:spPr>
        <p:txBody>
          <a:bodyPr wrap="square" rtlCol="0">
            <a:spAutoFit/>
          </a:bodyPr>
          <a:lstStyle/>
          <a:p>
            <a:r>
              <a:rPr lang="de-DE" sz="1600" dirty="0" smtClean="0">
                <a:latin typeface="Arial" panose="020B0604020202020204" pitchFamily="34" charset="0"/>
                <a:cs typeface="Arial" panose="020B0604020202020204" pitchFamily="34" charset="0"/>
              </a:rPr>
              <a:t>Ist </a:t>
            </a:r>
            <a:r>
              <a:rPr lang="de-DE" sz="1600" smtClean="0">
                <a:latin typeface="Arial" panose="020B0604020202020204" pitchFamily="34" charset="0"/>
                <a:cs typeface="Arial" panose="020B0604020202020204" pitchFamily="34" charset="0"/>
              </a:rPr>
              <a:t>das Unternehmen gesund</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903391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de-DE" altLang="en-US" smtClean="0"/>
              <a:t>Bilanzanalyse: Finanzielle Lage</a:t>
            </a:r>
            <a:endParaRPr lang="de-DE" altLang="en-US" noProof="1" smtClean="0"/>
          </a:p>
        </p:txBody>
      </p:sp>
      <p:sp>
        <p:nvSpPr>
          <p:cNvPr id="54274" name="Rectangle 3"/>
          <p:cNvSpPr>
            <a:spLocks noGrp="1" noChangeArrowheads="1"/>
          </p:cNvSpPr>
          <p:nvPr>
            <p:ph type="body" idx="1"/>
          </p:nvPr>
        </p:nvSpPr>
        <p:spPr>
          <a:xfrm>
            <a:off x="1908175" y="1484313"/>
            <a:ext cx="6911975" cy="4968875"/>
          </a:xfrm>
        </p:spPr>
        <p:txBody>
          <a:bodyPr/>
          <a:lstStyle/>
          <a:p>
            <a:pPr>
              <a:lnSpc>
                <a:spcPct val="80000"/>
              </a:lnSpc>
              <a:buFontTx/>
              <a:buNone/>
            </a:pPr>
            <a:r>
              <a:rPr lang="de-DE" altLang="en-US" sz="1400" noProof="1" smtClean="0">
                <a:latin typeface="Arial" panose="020B0604020202020204" pitchFamily="34" charset="0"/>
              </a:rPr>
              <a:t>a)</a:t>
            </a:r>
            <a:r>
              <a:rPr lang="de-DE" altLang="en-US" sz="1600" noProof="1" smtClean="0">
                <a:latin typeface="Arial" panose="020B0604020202020204" pitchFamily="34" charset="0"/>
              </a:rPr>
              <a:t> </a:t>
            </a:r>
            <a:r>
              <a:rPr lang="de-DE" altLang="en-US" sz="1600" b="1" u="sng" noProof="1" smtClean="0">
                <a:latin typeface="Arial" panose="020B0604020202020204" pitchFamily="34" charset="0"/>
              </a:rPr>
              <a:t>Liquidität</a:t>
            </a:r>
            <a:endParaRPr lang="de-DE" altLang="en-US" sz="1600" noProof="1" smtClean="0">
              <a:latin typeface="Arial" panose="020B0604020202020204" pitchFamily="34" charset="0"/>
            </a:endParaRPr>
          </a:p>
          <a:p>
            <a:pPr>
              <a:lnSpc>
                <a:spcPct val="80000"/>
              </a:lnSpc>
            </a:pPr>
            <a:r>
              <a:rPr lang="de-DE" altLang="en-US" sz="1600" dirty="0" smtClean="0">
                <a:latin typeface="Arial" panose="020B0604020202020204" pitchFamily="34" charset="0"/>
              </a:rPr>
              <a:t>S</a:t>
            </a:r>
            <a:r>
              <a:rPr lang="de-DE" altLang="en-US" sz="1600" noProof="1" smtClean="0">
                <a:latin typeface="Arial" panose="020B0604020202020204" pitchFamily="34" charset="0"/>
              </a:rPr>
              <a:t>ind die kurzfristigen Verbindlichkeiten durch die flüssigen Mittel gedeckt?</a:t>
            </a:r>
          </a:p>
          <a:p>
            <a:pPr>
              <a:lnSpc>
                <a:spcPct val="80000"/>
              </a:lnSpc>
            </a:pPr>
            <a:r>
              <a:rPr lang="de-DE" altLang="en-US" sz="1600" dirty="0" smtClean="0">
                <a:latin typeface="Arial" panose="020B0604020202020204" pitchFamily="34" charset="0"/>
              </a:rPr>
              <a:t>Reicht das </a:t>
            </a:r>
            <a:r>
              <a:rPr lang="de-DE" altLang="en-US" sz="1600" noProof="1" smtClean="0">
                <a:latin typeface="Arial" panose="020B0604020202020204" pitchFamily="34" charset="0"/>
              </a:rPr>
              <a:t>Umlaufvermögen zur Rückzahlung der kurzfristigen Verbindlichkeiten </a:t>
            </a:r>
            <a:r>
              <a:rPr lang="de-DE" altLang="en-US" sz="1600" dirty="0" smtClean="0">
                <a:latin typeface="Arial" panose="020B0604020202020204" pitchFamily="34" charset="0"/>
              </a:rPr>
              <a:t>aus?</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ist die Kapitalgebundenheit beim Produktionsprozeß und beim Lagerbestand zu beurteilen? </a:t>
            </a:r>
          </a:p>
          <a:p>
            <a:pPr>
              <a:lnSpc>
                <a:spcPct val="80000"/>
              </a:lnSpc>
            </a:pPr>
            <a:r>
              <a:rPr lang="de-DE" altLang="en-US" sz="1600" noProof="1" smtClean="0">
                <a:latin typeface="Arial" panose="020B0604020202020204" pitchFamily="34" charset="0"/>
              </a:rPr>
              <a:t>Wie wird das Zahlungsziel der Kunden eingehalten? (Debitorenziel)</a:t>
            </a:r>
          </a:p>
          <a:p>
            <a:pPr>
              <a:lnSpc>
                <a:spcPct val="80000"/>
              </a:lnSpc>
            </a:pPr>
            <a:r>
              <a:rPr lang="de-DE" altLang="en-US" sz="1600" noProof="1" smtClean="0">
                <a:latin typeface="Arial" panose="020B0604020202020204" pitchFamily="34" charset="0"/>
              </a:rPr>
              <a:t>Wie schnell ist der Debitorenbestand verflüssigbar?</a:t>
            </a:r>
          </a:p>
          <a:p>
            <a:pPr>
              <a:lnSpc>
                <a:spcPct val="80000"/>
              </a:lnSpc>
            </a:pPr>
            <a:r>
              <a:rPr lang="de-DE" altLang="en-US" sz="1600" noProof="1" smtClean="0">
                <a:latin typeface="Arial" panose="020B0604020202020204" pitchFamily="34" charset="0"/>
              </a:rPr>
              <a:t>Inwieweit wurden durch den Umsatzprozeß liquide Mittel zur weiteren Verwendung generiert? (Umsatzrendite)</a:t>
            </a:r>
            <a:endParaRPr lang="de-DE" altLang="en-US" sz="1600" dirty="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b) </a:t>
            </a:r>
            <a:r>
              <a:rPr lang="de-DE" altLang="en-US" sz="1600" b="1" u="sng" noProof="1" smtClean="0">
                <a:latin typeface="Arial" panose="020B0604020202020204" pitchFamily="34" charset="0"/>
              </a:rPr>
              <a:t>Stabilität und Solidität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a:t>
            </a:r>
            <a:r>
              <a:rPr lang="de-DE" altLang="en-US" sz="1600" dirty="0" smtClean="0">
                <a:latin typeface="Arial" panose="020B0604020202020204" pitchFamily="34" charset="0"/>
              </a:rPr>
              <a:t>hoch sind der </a:t>
            </a:r>
            <a:r>
              <a:rPr lang="de-DE" altLang="en-US" sz="1600" noProof="1" smtClean="0">
                <a:latin typeface="Arial" panose="020B0604020202020204" pitchFamily="34" charset="0"/>
              </a:rPr>
              <a:t>Verschuldungsgrad</a:t>
            </a:r>
            <a:r>
              <a:rPr lang="de-DE" altLang="en-US" sz="1600" dirty="0" smtClean="0">
                <a:latin typeface="Arial" panose="020B0604020202020204" pitchFamily="34" charset="0"/>
              </a:rPr>
              <a:t> und der </a:t>
            </a:r>
            <a:r>
              <a:rPr lang="de-DE" altLang="en-US" sz="1600" noProof="1" smtClean="0">
                <a:latin typeface="Arial" panose="020B0604020202020204" pitchFamily="34" charset="0"/>
              </a:rPr>
              <a:t>Eigenfinanzierungsgrad</a:t>
            </a:r>
            <a:r>
              <a:rPr lang="de-DE" altLang="en-US" sz="1600" dirty="0" smtClean="0">
                <a:latin typeface="Arial" panose="020B0604020202020204" pitchFamily="34" charset="0"/>
              </a:rPr>
              <a:t>? </a:t>
            </a:r>
            <a:r>
              <a:rPr lang="de-DE" altLang="en-US" sz="1600" noProof="1" smtClean="0">
                <a:latin typeface="Arial" panose="020B0604020202020204" pitchFamily="34" charset="0"/>
              </a:rPr>
              <a:t>Wie hoch ist die Risiko</a:t>
            </a:r>
            <a:r>
              <a:rPr lang="de-DE" altLang="en-US" sz="1600" dirty="0" smtClean="0">
                <a:latin typeface="Arial" panose="020B0604020202020204" pitchFamily="34" charset="0"/>
              </a:rPr>
              <a:t>-Exposition</a:t>
            </a:r>
            <a:r>
              <a:rPr lang="de-DE" altLang="en-US" sz="1600" noProof="1" smtClean="0">
                <a:latin typeface="Arial" panose="020B0604020202020204" pitchFamily="34" charset="0"/>
              </a:rPr>
              <a:t> der Unternehmung?</a:t>
            </a:r>
          </a:p>
          <a:p>
            <a:pPr>
              <a:lnSpc>
                <a:spcPct val="80000"/>
              </a:lnSpc>
            </a:pPr>
            <a:r>
              <a:rPr lang="de-DE" altLang="en-US" sz="1600" dirty="0" smtClean="0">
                <a:latin typeface="Arial" panose="020B0604020202020204" pitchFamily="34" charset="0"/>
              </a:rPr>
              <a:t>Wird die</a:t>
            </a:r>
            <a:r>
              <a:rPr lang="de-DE" altLang="en-US" sz="1600" noProof="1" smtClean="0">
                <a:latin typeface="Arial" panose="020B0604020202020204" pitchFamily="34" charset="0"/>
              </a:rPr>
              <a:t> goldene Bilanzregel</a:t>
            </a:r>
            <a:r>
              <a:rPr lang="de-DE" altLang="en-US" sz="1600" dirty="0" smtClean="0">
                <a:latin typeface="Arial" panose="020B0604020202020204" pitchFamily="34" charset="0"/>
              </a:rPr>
              <a:t> eingehalten?</a:t>
            </a:r>
          </a:p>
          <a:p>
            <a:pPr>
              <a:lnSpc>
                <a:spcPct val="80000"/>
              </a:lnSpc>
            </a:pPr>
            <a:endParaRPr lang="de-DE" altLang="en-US" sz="1600" dirty="0"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c) </a:t>
            </a:r>
            <a:r>
              <a:rPr lang="de-DE" altLang="en-US" sz="1600" b="1" u="sng" noProof="1" smtClean="0">
                <a:latin typeface="Arial" panose="020B0604020202020204" pitchFamily="34" charset="0"/>
              </a:rPr>
              <a:t>Investition und Finanzierung</a:t>
            </a:r>
            <a:endParaRPr lang="de-DE" altLang="en-US" sz="1600" b="1"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wurden die Investitionen </a:t>
            </a:r>
            <a:r>
              <a:rPr lang="de-DE" altLang="en-US" sz="1600" dirty="0" smtClean="0">
                <a:latin typeface="Arial" panose="020B0604020202020204" pitchFamily="34" charset="0"/>
              </a:rPr>
              <a:t>finanziert</a:t>
            </a:r>
            <a:r>
              <a:rPr lang="de-DE" altLang="en-US" sz="1600" noProof="1" smtClean="0">
                <a:latin typeface="Arial" panose="020B0604020202020204" pitchFamily="34" charset="0"/>
              </a:rPr>
              <a:t>? (Selbstfinanzierungskraft)</a:t>
            </a:r>
          </a:p>
          <a:p>
            <a:pPr>
              <a:lnSpc>
                <a:spcPct val="80000"/>
              </a:lnSpc>
            </a:pPr>
            <a:endParaRPr lang="de-DE" altLang="en-US" sz="1600" noProof="1" smtClean="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smtClean="0"/>
              <a:t>Bilanzanalyse - Liquidität, Selbstfinanzierung</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933575" y="1497013"/>
            <a:ext cx="6429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noProof="1">
                <a:solidFill>
                  <a:srgbClr val="000000"/>
                </a:solidFill>
                <a:latin typeface="Arial" panose="020B0604020202020204" pitchFamily="34" charset="0"/>
              </a:rPr>
              <a:t>Liquiditätskennzahlen </a:t>
            </a:r>
          </a:p>
          <a:p>
            <a:pPr>
              <a:spcBef>
                <a:spcPct val="0"/>
              </a:spcBef>
              <a:buClrTx/>
              <a:buFontTx/>
              <a:buNone/>
            </a:pPr>
            <a:r>
              <a:rPr lang="de-DE" altLang="en-US" sz="1600" noProof="1">
                <a:solidFill>
                  <a:srgbClr val="000000"/>
                </a:solidFill>
                <a:latin typeface="Arial" panose="020B0604020202020204" pitchFamily="34" charset="0"/>
              </a:rPr>
              <a:t>(Liquidität bezeichnet die Verfügbarkeit über genügend Zahlungsmittel)</a:t>
            </a:r>
            <a:endParaRPr lang="de-DE" altLang="en-US" noProof="1">
              <a:latin typeface="Book Antiqua" panose="02040602050305030304" pitchFamily="18" charset="0"/>
            </a:endParaRPr>
          </a:p>
        </p:txBody>
      </p:sp>
      <p:sp>
        <p:nvSpPr>
          <p:cNvPr id="56324" name="Rectangle 7176"/>
          <p:cNvSpPr>
            <a:spLocks noChangeArrowheads="1"/>
          </p:cNvSpPr>
          <p:nvPr/>
        </p:nvSpPr>
        <p:spPr bwMode="auto">
          <a:xfrm>
            <a:off x="5624513" y="2317750"/>
            <a:ext cx="13192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Zahlungsmittel</a:t>
            </a:r>
            <a:endParaRPr lang="de-DE" altLang="en-US" noProof="1">
              <a:latin typeface="Book Antiqua" panose="02040602050305030304" pitchFamily="18" charset="0"/>
            </a:endParaRPr>
          </a:p>
        </p:txBody>
      </p:sp>
      <p:sp>
        <p:nvSpPr>
          <p:cNvPr id="56325" name="Rectangle 7177"/>
          <p:cNvSpPr>
            <a:spLocks noChangeArrowheads="1"/>
          </p:cNvSpPr>
          <p:nvPr/>
        </p:nvSpPr>
        <p:spPr bwMode="auto">
          <a:xfrm>
            <a:off x="2484438" y="2563813"/>
            <a:ext cx="1952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1. Grades =</a:t>
            </a:r>
            <a:endParaRPr lang="de-DE" altLang="en-US" noProof="1">
              <a:latin typeface="Book Antiqua" panose="02040602050305030304" pitchFamily="18" charset="0"/>
            </a:endParaRPr>
          </a:p>
        </p:txBody>
      </p:sp>
      <p:sp>
        <p:nvSpPr>
          <p:cNvPr id="56326" name="Rectangle 7178"/>
          <p:cNvSpPr>
            <a:spLocks noChangeArrowheads="1"/>
          </p:cNvSpPr>
          <p:nvPr/>
        </p:nvSpPr>
        <p:spPr bwMode="auto">
          <a:xfrm>
            <a:off x="4643438" y="2563813"/>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 </a:t>
            </a:r>
            <a:endParaRPr lang="de-DE" altLang="en-US" noProof="1">
              <a:latin typeface="Book Antiqua" panose="02040602050305030304" pitchFamily="18" charset="0"/>
            </a:endParaRPr>
          </a:p>
        </p:txBody>
      </p:sp>
      <p:sp>
        <p:nvSpPr>
          <p:cNvPr id="56327" name="Rectangle 7179"/>
          <p:cNvSpPr>
            <a:spLocks noChangeArrowheads="1"/>
          </p:cNvSpPr>
          <p:nvPr/>
        </p:nvSpPr>
        <p:spPr bwMode="auto">
          <a:xfrm>
            <a:off x="2484438" y="2811463"/>
            <a:ext cx="8397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20%)</a:t>
            </a:r>
            <a:endParaRPr lang="de-DE" altLang="en-US" noProof="1">
              <a:latin typeface="Book Antiqua" panose="02040602050305030304" pitchFamily="18" charset="0"/>
            </a:endParaRPr>
          </a:p>
        </p:txBody>
      </p:sp>
      <p:sp>
        <p:nvSpPr>
          <p:cNvPr id="56328" name="Rectangle 7180"/>
          <p:cNvSpPr>
            <a:spLocks noChangeArrowheads="1"/>
          </p:cNvSpPr>
          <p:nvPr/>
        </p:nvSpPr>
        <p:spPr bwMode="auto">
          <a:xfrm>
            <a:off x="5197475" y="2679700"/>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29" name="Rectangle 7181"/>
          <p:cNvSpPr>
            <a:spLocks noChangeArrowheads="1"/>
          </p:cNvSpPr>
          <p:nvPr/>
        </p:nvSpPr>
        <p:spPr bwMode="auto">
          <a:xfrm>
            <a:off x="4608513" y="3471863"/>
            <a:ext cx="3338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Zahlungsmittel + kurzfr. Forderungen</a:t>
            </a:r>
            <a:endParaRPr lang="de-DE" altLang="en-US" noProof="1">
              <a:latin typeface="Book Antiqua" panose="02040602050305030304" pitchFamily="18" charset="0"/>
            </a:endParaRPr>
          </a:p>
        </p:txBody>
      </p:sp>
      <p:sp>
        <p:nvSpPr>
          <p:cNvPr id="56330" name="Rectangle 7182"/>
          <p:cNvSpPr>
            <a:spLocks noChangeArrowheads="1"/>
          </p:cNvSpPr>
          <p:nvPr/>
        </p:nvSpPr>
        <p:spPr bwMode="auto">
          <a:xfrm>
            <a:off x="2484438" y="3687763"/>
            <a:ext cx="1952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2. Grades =</a:t>
            </a:r>
            <a:endParaRPr lang="de-DE" altLang="en-US" noProof="1">
              <a:latin typeface="Book Antiqua" panose="02040602050305030304" pitchFamily="18" charset="0"/>
            </a:endParaRPr>
          </a:p>
        </p:txBody>
      </p:sp>
      <p:sp>
        <p:nvSpPr>
          <p:cNvPr id="56331" name="Rectangle 7184"/>
          <p:cNvSpPr>
            <a:spLocks noChangeArrowheads="1"/>
          </p:cNvSpPr>
          <p:nvPr/>
        </p:nvSpPr>
        <p:spPr bwMode="auto">
          <a:xfrm>
            <a:off x="2484438" y="3935413"/>
            <a:ext cx="1511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100%)</a:t>
            </a:r>
            <a:endParaRPr lang="de-DE" altLang="en-US" noProof="1">
              <a:latin typeface="Book Antiqua" panose="02040602050305030304" pitchFamily="18" charset="0"/>
            </a:endParaRPr>
          </a:p>
        </p:txBody>
      </p:sp>
      <p:sp>
        <p:nvSpPr>
          <p:cNvPr id="56332" name="Rectangle 7185"/>
          <p:cNvSpPr>
            <a:spLocks noChangeArrowheads="1"/>
          </p:cNvSpPr>
          <p:nvPr/>
        </p:nvSpPr>
        <p:spPr bwMode="auto">
          <a:xfrm>
            <a:off x="5197475" y="3860800"/>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33" name="Rectangle 7186"/>
          <p:cNvSpPr>
            <a:spLocks noChangeArrowheads="1"/>
          </p:cNvSpPr>
          <p:nvPr/>
        </p:nvSpPr>
        <p:spPr bwMode="auto">
          <a:xfrm>
            <a:off x="5510213" y="4564063"/>
            <a:ext cx="1546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Umlaufvermögen</a:t>
            </a:r>
            <a:endParaRPr lang="de-DE" altLang="en-US" noProof="1">
              <a:latin typeface="Book Antiqua" panose="02040602050305030304" pitchFamily="18" charset="0"/>
            </a:endParaRPr>
          </a:p>
        </p:txBody>
      </p:sp>
      <p:sp>
        <p:nvSpPr>
          <p:cNvPr id="56334" name="Rectangle 7187"/>
          <p:cNvSpPr>
            <a:spLocks noChangeArrowheads="1"/>
          </p:cNvSpPr>
          <p:nvPr/>
        </p:nvSpPr>
        <p:spPr bwMode="auto">
          <a:xfrm>
            <a:off x="2498725" y="4811713"/>
            <a:ext cx="19383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3. Grades =</a:t>
            </a:r>
            <a:endParaRPr lang="de-DE" altLang="en-US" noProof="1">
              <a:latin typeface="Book Antiqua" panose="02040602050305030304" pitchFamily="18" charset="0"/>
            </a:endParaRPr>
          </a:p>
        </p:txBody>
      </p:sp>
      <p:sp>
        <p:nvSpPr>
          <p:cNvPr id="56335" name="Rectangle 7189"/>
          <p:cNvSpPr>
            <a:spLocks noChangeArrowheads="1"/>
          </p:cNvSpPr>
          <p:nvPr/>
        </p:nvSpPr>
        <p:spPr bwMode="auto">
          <a:xfrm>
            <a:off x="2484438" y="5059363"/>
            <a:ext cx="1439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200%)</a:t>
            </a:r>
            <a:endParaRPr lang="de-DE" altLang="en-US" noProof="1">
              <a:latin typeface="Book Antiqua" panose="02040602050305030304" pitchFamily="18" charset="0"/>
            </a:endParaRPr>
          </a:p>
        </p:txBody>
      </p:sp>
      <p:sp>
        <p:nvSpPr>
          <p:cNvPr id="56336" name="Rectangle 7190"/>
          <p:cNvSpPr>
            <a:spLocks noChangeArrowheads="1"/>
          </p:cNvSpPr>
          <p:nvPr/>
        </p:nvSpPr>
        <p:spPr bwMode="auto">
          <a:xfrm>
            <a:off x="5197475" y="5059363"/>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37" name="Rectangle 7191"/>
          <p:cNvSpPr>
            <a:spLocks noChangeArrowheads="1"/>
          </p:cNvSpPr>
          <p:nvPr/>
        </p:nvSpPr>
        <p:spPr bwMode="auto">
          <a:xfrm>
            <a:off x="1908175" y="5949950"/>
            <a:ext cx="6624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Working Capital = kurzfr. Umlaufvermögen - kurzfr. Verbindlichkeiten</a:t>
            </a:r>
            <a:r>
              <a:rPr lang="de-DE" altLang="en-US" sz="1600">
                <a:solidFill>
                  <a:srgbClr val="000000"/>
                </a:solidFill>
                <a:latin typeface="Arial" panose="020B0604020202020204" pitchFamily="34" charset="0"/>
              </a:rPr>
              <a:t> </a:t>
            </a:r>
            <a:endParaRPr lang="de-DE" altLang="en-US" sz="1600" noProof="1">
              <a:solidFill>
                <a:srgbClr val="000000"/>
              </a:solidFill>
              <a:latin typeface="Arial" panose="020B0604020202020204" pitchFamily="34" charset="0"/>
            </a:endParaRPr>
          </a:p>
        </p:txBody>
      </p:sp>
      <p:sp>
        <p:nvSpPr>
          <p:cNvPr id="56338" name="Line 7193"/>
          <p:cNvSpPr>
            <a:spLocks noChangeShapeType="1"/>
          </p:cNvSpPr>
          <p:nvPr/>
        </p:nvSpPr>
        <p:spPr bwMode="auto">
          <a:xfrm>
            <a:off x="5003800" y="2636838"/>
            <a:ext cx="2447925"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6339" name="Line 7194"/>
          <p:cNvSpPr>
            <a:spLocks noChangeShapeType="1"/>
          </p:cNvSpPr>
          <p:nvPr/>
        </p:nvSpPr>
        <p:spPr bwMode="auto">
          <a:xfrm>
            <a:off x="4500563" y="3789363"/>
            <a:ext cx="3527425"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41" name="Line 7196"/>
          <p:cNvSpPr>
            <a:spLocks noChangeShapeType="1"/>
          </p:cNvSpPr>
          <p:nvPr/>
        </p:nvSpPr>
        <p:spPr bwMode="auto">
          <a:xfrm>
            <a:off x="5148263" y="4941888"/>
            <a:ext cx="2303462"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de-DE" altLang="en-US" smtClean="0"/>
              <a:t>Bilanzanalyse: Erfolgsanalyse</a:t>
            </a:r>
            <a:endParaRPr lang="de-DE" altLang="en-US" sz="1800" noProof="1" smtClean="0"/>
          </a:p>
        </p:txBody>
      </p:sp>
      <p:sp>
        <p:nvSpPr>
          <p:cNvPr id="55298" name="Rectangle 3"/>
          <p:cNvSpPr>
            <a:spLocks noGrp="1" noChangeArrowheads="1"/>
          </p:cNvSpPr>
          <p:nvPr>
            <p:ph type="body" idx="1"/>
          </p:nvPr>
        </p:nvSpPr>
        <p:spPr>
          <a:xfrm>
            <a:off x="1908175" y="1484313"/>
            <a:ext cx="6911975" cy="4968875"/>
          </a:xfrm>
        </p:spPr>
        <p:txBody>
          <a:bodyPr/>
          <a:lstStyle/>
          <a:p>
            <a:pPr>
              <a:lnSpc>
                <a:spcPct val="80000"/>
              </a:lnSpc>
              <a:buFontTx/>
              <a:buNone/>
            </a:pPr>
            <a:r>
              <a:rPr lang="de-DE" altLang="en-US" sz="1600" noProof="1" smtClean="0">
                <a:latin typeface="Arial" panose="020B0604020202020204" pitchFamily="34" charset="0"/>
              </a:rPr>
              <a:t>a) </a:t>
            </a:r>
            <a:r>
              <a:rPr lang="de-DE" altLang="en-US" sz="1600" b="1" u="sng" noProof="1" smtClean="0">
                <a:latin typeface="Arial" panose="020B0604020202020204" pitchFamily="34" charset="0"/>
              </a:rPr>
              <a:t>Erfolg und Rentabilität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Ist überhaupt ein Erfolg entstanden? </a:t>
            </a:r>
            <a:r>
              <a:rPr lang="de-DE" altLang="en-US" sz="1600" smtClean="0">
                <a:latin typeface="Arial" panose="020B0604020202020204" pitchFamily="34" charset="0"/>
              </a:rPr>
              <a:t>(Vergleich </a:t>
            </a:r>
            <a:r>
              <a:rPr lang="de-DE" altLang="en-US" sz="1600" noProof="1" smtClean="0">
                <a:latin typeface="Arial" panose="020B0604020202020204" pitchFamily="34" charset="0"/>
              </a:rPr>
              <a:t>gegenüber früheren Jahren </a:t>
            </a:r>
            <a:r>
              <a:rPr lang="de-DE" altLang="en-US" sz="1600" smtClean="0">
                <a:latin typeface="Arial" panose="020B0604020202020204" pitchFamily="34" charset="0"/>
              </a:rPr>
              <a:t>und </a:t>
            </a:r>
            <a:r>
              <a:rPr lang="de-DE" altLang="en-US" sz="1600" noProof="1" smtClean="0">
                <a:latin typeface="Arial" panose="020B0604020202020204" pitchFamily="34" charset="0"/>
              </a:rPr>
              <a:t>anderen Unternehmen derselben Branche</a:t>
            </a:r>
            <a:r>
              <a:rPr lang="de-DE" altLang="en-US" sz="1600" smtClean="0">
                <a:latin typeface="Arial" panose="020B0604020202020204" pitchFamily="34" charset="0"/>
              </a:rPr>
              <a: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a:t>
            </a:r>
            <a:r>
              <a:rPr lang="de-DE" altLang="en-US" sz="1600" smtClean="0">
                <a:latin typeface="Arial" panose="020B0604020202020204" pitchFamily="34" charset="0"/>
              </a:rPr>
              <a:t>hoch </a:t>
            </a:r>
            <a:r>
              <a:rPr lang="de-DE" altLang="en-US" sz="1600" noProof="1" smtClean="0">
                <a:latin typeface="Arial" panose="020B0604020202020204" pitchFamily="34" charset="0"/>
              </a:rPr>
              <a:t>ist die Eigenkapitalrentabilität?</a:t>
            </a:r>
            <a:r>
              <a:rPr lang="de-DE" altLang="en-US" sz="1600" smtClean="0">
                <a:latin typeface="Arial" panose="020B0604020202020204" pitchFamily="34" charset="0"/>
              </a:rPr>
              <a:t> </a:t>
            </a:r>
            <a:r>
              <a:rPr lang="de-DE" altLang="en-US" sz="1600" noProof="1" smtClean="0">
                <a:latin typeface="Arial" panose="020B0604020202020204" pitchFamily="34" charset="0"/>
              </a:rPr>
              <a:t>Ist die Gesamtkapitalrentabilität im Vergleich zu anderen Anlagemöglichkeiten genug hoch?</a:t>
            </a:r>
            <a:endParaRPr lang="de-DE" altLang="en-US" sz="160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b) </a:t>
            </a:r>
            <a:r>
              <a:rPr lang="de-DE" altLang="en-US" sz="1600" b="1" u="sng" noProof="1" smtClean="0">
                <a:latin typeface="Arial" panose="020B0604020202020204" pitchFamily="34" charset="0"/>
              </a:rPr>
              <a:t>Erfolgsquellen</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In welchen Verhältnis stehen die Erfolgsquellen zueinander (Betriebserfolg, sonstige oder außerordentliche Erträge) ?</a:t>
            </a:r>
          </a:p>
          <a:p>
            <a:pPr>
              <a:lnSpc>
                <a:spcPct val="80000"/>
              </a:lnSpc>
            </a:pPr>
            <a:r>
              <a:rPr lang="de-DE" altLang="en-US" sz="1600" noProof="1" smtClean="0">
                <a:latin typeface="Arial" panose="020B0604020202020204" pitchFamily="34" charset="0"/>
              </a:rPr>
              <a:t>Wie hat sich der Betriebserfolg entwickelt?</a:t>
            </a:r>
          </a:p>
          <a:p>
            <a:pPr>
              <a:lnSpc>
                <a:spcPct val="80000"/>
              </a:lnSpc>
            </a:pPr>
            <a:r>
              <a:rPr lang="de-DE" altLang="en-US" sz="1600" noProof="1" smtClean="0">
                <a:latin typeface="Arial" panose="020B0604020202020204" pitchFamily="34" charset="0"/>
              </a:rPr>
              <a:t>Welcher Teil der Leistung geht auf den Umsatz zurück?</a:t>
            </a:r>
          </a:p>
          <a:p>
            <a:pPr>
              <a:lnSpc>
                <a:spcPct val="80000"/>
              </a:lnSpc>
            </a:pPr>
            <a:r>
              <a:rPr lang="de-DE" altLang="en-US" sz="1600" noProof="1" smtClean="0">
                <a:latin typeface="Arial" panose="020B0604020202020204" pitchFamily="34" charset="0"/>
              </a:rPr>
              <a:t>Wie hat sich der Umsatz entwickelt?</a:t>
            </a:r>
          </a:p>
          <a:p>
            <a:pPr>
              <a:lnSpc>
                <a:spcPct val="80000"/>
              </a:lnSpc>
            </a:pPr>
            <a:r>
              <a:rPr lang="de-DE" altLang="en-US" sz="1600" noProof="1" smtClean="0">
                <a:latin typeface="Arial" panose="020B0604020202020204" pitchFamily="34" charset="0"/>
              </a:rPr>
              <a:t>Wie haben sich Materialaufwand und Personalaufwand im Verhältnis zur Umsatzentwicklung verändert?</a:t>
            </a:r>
          </a:p>
          <a:p>
            <a:pPr>
              <a:lnSpc>
                <a:spcPct val="80000"/>
              </a:lnSpc>
            </a:pPr>
            <a:r>
              <a:rPr lang="de-DE" altLang="en-US" sz="1600" noProof="1" smtClean="0">
                <a:latin typeface="Arial" panose="020B0604020202020204" pitchFamily="34" charset="0"/>
              </a:rPr>
              <a:t>Wie haben sich die Abschreibungen verändert?</a:t>
            </a:r>
            <a:endParaRPr lang="de-DE" altLang="en-US" sz="160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c) </a:t>
            </a:r>
            <a:r>
              <a:rPr lang="de-DE" altLang="en-US" sz="1600" b="1" u="sng" noProof="1" smtClean="0">
                <a:latin typeface="Arial" panose="020B0604020202020204" pitchFamily="34" charset="0"/>
              </a:rPr>
              <a:t>Erfolgsverwendung</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Welche Teil</a:t>
            </a:r>
            <a:r>
              <a:rPr lang="de-DE" altLang="en-US" sz="1600" smtClean="0">
                <a:latin typeface="Arial" panose="020B0604020202020204" pitchFamily="34" charset="0"/>
              </a:rPr>
              <a:t>e</a:t>
            </a:r>
            <a:r>
              <a:rPr lang="de-DE" altLang="en-US" sz="1600" noProof="1" smtClean="0">
                <a:latin typeface="Arial" panose="020B0604020202020204" pitchFamily="34" charset="0"/>
              </a:rPr>
              <a:t> des Erfolgs wurde</a:t>
            </a:r>
            <a:r>
              <a:rPr lang="de-DE" altLang="en-US" sz="1600" smtClean="0">
                <a:latin typeface="Arial" panose="020B0604020202020204" pitchFamily="34" charset="0"/>
              </a:rPr>
              <a:t>n</a:t>
            </a:r>
            <a:r>
              <a:rPr lang="de-DE" altLang="en-US" sz="1600" noProof="1" smtClean="0">
                <a:latin typeface="Arial" panose="020B0604020202020204" pitchFamily="34" charset="0"/>
              </a:rPr>
              <a:t> ausgeschüttet</a:t>
            </a:r>
            <a:r>
              <a:rPr lang="de-DE" altLang="en-US" sz="1600" smtClean="0">
                <a:latin typeface="Arial" panose="020B0604020202020204" pitchFamily="34" charset="0"/>
              </a:rPr>
              <a:t> bzw. zurückbehalten</a:t>
            </a:r>
            <a:r>
              <a:rPr lang="de-DE" altLang="en-US" sz="1600" noProof="1" smtClean="0">
                <a:latin typeface="Arial" panose="020B0604020202020204" pitchFamily="34" charset="0"/>
              </a:rPr>
              <a:t>?</a:t>
            </a:r>
          </a:p>
          <a:p>
            <a:pPr>
              <a:lnSpc>
                <a:spcPct val="80000"/>
              </a:lnSpc>
            </a:pPr>
            <a:r>
              <a:rPr lang="de-DE" altLang="en-US" sz="1600" noProof="1" smtClean="0">
                <a:latin typeface="Arial" panose="020B0604020202020204" pitchFamily="34" charset="0"/>
              </a:rPr>
              <a:t>Werden die Ausschüttungen konstant gehalten?</a:t>
            </a:r>
            <a:endParaRPr lang="de-DE" altLang="en-US" sz="1600" smtClean="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1908175" y="-26988"/>
            <a:ext cx="6767513" cy="960438"/>
          </a:xfrm>
        </p:spPr>
        <p:txBody>
          <a:bodyPr/>
          <a:lstStyle/>
          <a:p>
            <a:r>
              <a:rPr lang="de-DE" altLang="en-US" smtClean="0"/>
              <a:t>Bilanzanalyse - Rentabilität, Kapitalstruktur</a:t>
            </a:r>
          </a:p>
        </p:txBody>
      </p:sp>
      <p:sp>
        <p:nvSpPr>
          <p:cNvPr id="57346" name="Rectangle 5"/>
          <p:cNvSpPr>
            <a:spLocks noChangeArrowheads="1"/>
          </p:cNvSpPr>
          <p:nvPr/>
        </p:nvSpPr>
        <p:spPr bwMode="auto">
          <a:xfrm>
            <a:off x="2486025" y="3213100"/>
            <a:ext cx="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1600">
              <a:latin typeface="Book Antiqua" panose="02040602050305030304" pitchFamily="18" charset="0"/>
            </a:endParaRPr>
          </a:p>
        </p:txBody>
      </p:sp>
      <p:sp>
        <p:nvSpPr>
          <p:cNvPr id="57347" name="Rectangle 6"/>
          <p:cNvSpPr>
            <a:spLocks noChangeArrowheads="1"/>
          </p:cNvSpPr>
          <p:nvPr/>
        </p:nvSpPr>
        <p:spPr bwMode="auto">
          <a:xfrm>
            <a:off x="5942013" y="3284538"/>
            <a:ext cx="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1600">
              <a:latin typeface="Book Antiqua" panose="02040602050305030304" pitchFamily="18" charset="0"/>
            </a:endParaRPr>
          </a:p>
        </p:txBody>
      </p:sp>
      <p:sp>
        <p:nvSpPr>
          <p:cNvPr id="57348" name="Rectangle 7"/>
          <p:cNvSpPr>
            <a:spLocks noChangeArrowheads="1"/>
          </p:cNvSpPr>
          <p:nvPr/>
        </p:nvSpPr>
        <p:spPr bwMode="auto">
          <a:xfrm>
            <a:off x="3505200" y="4976813"/>
            <a:ext cx="136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Jahresüberschuß</a:t>
            </a:r>
            <a:endParaRPr lang="de-DE" altLang="en-US" sz="1400">
              <a:latin typeface="Book Antiqua" panose="02040602050305030304" pitchFamily="18" charset="0"/>
            </a:endParaRPr>
          </a:p>
        </p:txBody>
      </p:sp>
      <p:sp>
        <p:nvSpPr>
          <p:cNvPr id="57349" name="Rectangle 8"/>
          <p:cNvSpPr>
            <a:spLocks noChangeArrowheads="1"/>
          </p:cNvSpPr>
          <p:nvPr/>
        </p:nvSpPr>
        <p:spPr bwMode="auto">
          <a:xfrm>
            <a:off x="7286625" y="3944938"/>
            <a:ext cx="10239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Fremdkapital</a:t>
            </a:r>
            <a:endParaRPr lang="de-DE" altLang="en-US" sz="1400">
              <a:latin typeface="Book Antiqua" panose="02040602050305030304" pitchFamily="18" charset="0"/>
            </a:endParaRPr>
          </a:p>
        </p:txBody>
      </p:sp>
      <p:sp>
        <p:nvSpPr>
          <p:cNvPr id="57350" name="Rectangle 9"/>
          <p:cNvSpPr>
            <a:spLocks noChangeArrowheads="1"/>
          </p:cNvSpPr>
          <p:nvPr/>
        </p:nvSpPr>
        <p:spPr bwMode="auto">
          <a:xfrm>
            <a:off x="1404938" y="5086350"/>
            <a:ext cx="3395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Eigenkapitalrentabilität = ------------------------</a:t>
            </a:r>
            <a:endParaRPr lang="de-DE" altLang="en-US" sz="1400">
              <a:latin typeface="Book Antiqua" panose="02040602050305030304" pitchFamily="18" charset="0"/>
            </a:endParaRPr>
          </a:p>
        </p:txBody>
      </p:sp>
      <p:sp>
        <p:nvSpPr>
          <p:cNvPr id="57351" name="Rectangle 11"/>
          <p:cNvSpPr>
            <a:spLocks noChangeArrowheads="1"/>
          </p:cNvSpPr>
          <p:nvPr/>
        </p:nvSpPr>
        <p:spPr bwMode="auto">
          <a:xfrm>
            <a:off x="5365750" y="4149725"/>
            <a:ext cx="29035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Verschuldungsgrad = --------------------</a:t>
            </a:r>
            <a:endParaRPr lang="de-DE" altLang="en-US" sz="1400">
              <a:latin typeface="Book Antiqua" panose="02040602050305030304" pitchFamily="18" charset="0"/>
            </a:endParaRPr>
          </a:p>
        </p:txBody>
      </p:sp>
      <p:sp>
        <p:nvSpPr>
          <p:cNvPr id="57352" name="Rectangle 13"/>
          <p:cNvSpPr>
            <a:spLocks noChangeArrowheads="1"/>
          </p:cNvSpPr>
          <p:nvPr/>
        </p:nvSpPr>
        <p:spPr bwMode="auto">
          <a:xfrm>
            <a:off x="3690938" y="5238750"/>
            <a:ext cx="9667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a:t>
            </a:r>
            <a:endParaRPr lang="de-DE" altLang="en-US" sz="1400">
              <a:latin typeface="Book Antiqua" panose="02040602050305030304" pitchFamily="18" charset="0"/>
            </a:endParaRPr>
          </a:p>
        </p:txBody>
      </p:sp>
      <p:sp>
        <p:nvSpPr>
          <p:cNvPr id="57353" name="Rectangle 14"/>
          <p:cNvSpPr>
            <a:spLocks noChangeArrowheads="1"/>
          </p:cNvSpPr>
          <p:nvPr/>
        </p:nvSpPr>
        <p:spPr bwMode="auto">
          <a:xfrm>
            <a:off x="7286625" y="4325938"/>
            <a:ext cx="9667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a:t>
            </a:r>
            <a:endParaRPr lang="de-DE" altLang="en-US" sz="1400">
              <a:latin typeface="Book Antiqua" panose="02040602050305030304" pitchFamily="18" charset="0"/>
            </a:endParaRPr>
          </a:p>
        </p:txBody>
      </p:sp>
      <p:sp>
        <p:nvSpPr>
          <p:cNvPr id="57354" name="Rectangle 15"/>
          <p:cNvSpPr>
            <a:spLocks noChangeArrowheads="1"/>
          </p:cNvSpPr>
          <p:nvPr/>
        </p:nvSpPr>
        <p:spPr bwMode="auto">
          <a:xfrm>
            <a:off x="3200400" y="5884863"/>
            <a:ext cx="136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Jahresüberschuß</a:t>
            </a:r>
            <a:endParaRPr lang="de-DE" altLang="en-US" sz="1400">
              <a:latin typeface="Book Antiqua" panose="02040602050305030304" pitchFamily="18" charset="0"/>
            </a:endParaRPr>
          </a:p>
        </p:txBody>
      </p:sp>
      <p:sp>
        <p:nvSpPr>
          <p:cNvPr id="57355" name="Rectangle 16"/>
          <p:cNvSpPr>
            <a:spLocks noChangeArrowheads="1"/>
          </p:cNvSpPr>
          <p:nvPr/>
        </p:nvSpPr>
        <p:spPr bwMode="auto">
          <a:xfrm>
            <a:off x="7042150" y="4776788"/>
            <a:ext cx="15652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 +</a:t>
            </a:r>
            <a:br>
              <a:rPr lang="de-DE" altLang="en-US" sz="1400">
                <a:solidFill>
                  <a:srgbClr val="000000"/>
                </a:solidFill>
                <a:latin typeface="Arial" panose="020B0604020202020204" pitchFamily="34" charset="0"/>
              </a:rPr>
            </a:br>
            <a:r>
              <a:rPr lang="de-DE" altLang="en-US" sz="1400">
                <a:solidFill>
                  <a:srgbClr val="000000"/>
                </a:solidFill>
                <a:latin typeface="Arial" panose="020B0604020202020204" pitchFamily="34" charset="0"/>
              </a:rPr>
              <a:t>langfr. Fremdkapital</a:t>
            </a:r>
            <a:endParaRPr lang="de-DE" altLang="en-US" sz="1400">
              <a:latin typeface="Book Antiqua" panose="02040602050305030304" pitchFamily="18" charset="0"/>
            </a:endParaRPr>
          </a:p>
        </p:txBody>
      </p:sp>
      <p:sp>
        <p:nvSpPr>
          <p:cNvPr id="57356" name="Rectangle 17"/>
          <p:cNvSpPr>
            <a:spLocks noChangeArrowheads="1"/>
          </p:cNvSpPr>
          <p:nvPr/>
        </p:nvSpPr>
        <p:spPr bwMode="auto">
          <a:xfrm>
            <a:off x="1404938" y="6021388"/>
            <a:ext cx="31877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Umsatzrentabilität =   -------------------------</a:t>
            </a:r>
            <a:endParaRPr lang="de-DE" altLang="en-US" sz="1400">
              <a:latin typeface="Book Antiqua" panose="02040602050305030304" pitchFamily="18" charset="0"/>
            </a:endParaRPr>
          </a:p>
        </p:txBody>
      </p:sp>
      <p:sp>
        <p:nvSpPr>
          <p:cNvPr id="57357" name="Rectangle 19"/>
          <p:cNvSpPr>
            <a:spLocks noChangeArrowheads="1"/>
          </p:cNvSpPr>
          <p:nvPr/>
        </p:nvSpPr>
        <p:spPr bwMode="auto">
          <a:xfrm>
            <a:off x="5365750" y="5157788"/>
            <a:ext cx="3225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Anlagendeckung = -----------------------------</a:t>
            </a:r>
            <a:endParaRPr lang="de-DE" altLang="en-US" sz="1400">
              <a:latin typeface="Book Antiqua" panose="02040602050305030304" pitchFamily="18" charset="0"/>
            </a:endParaRPr>
          </a:p>
        </p:txBody>
      </p:sp>
      <p:sp>
        <p:nvSpPr>
          <p:cNvPr id="57358" name="Rectangle 21"/>
          <p:cNvSpPr>
            <a:spLocks noChangeArrowheads="1"/>
          </p:cNvSpPr>
          <p:nvPr/>
        </p:nvSpPr>
        <p:spPr bwMode="auto">
          <a:xfrm>
            <a:off x="3538538" y="6249988"/>
            <a:ext cx="601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a:t>
            </a:r>
            <a:endParaRPr lang="de-DE" altLang="en-US" sz="1400">
              <a:latin typeface="Book Antiqua" panose="02040602050305030304" pitchFamily="18" charset="0"/>
            </a:endParaRPr>
          </a:p>
        </p:txBody>
      </p:sp>
      <p:sp>
        <p:nvSpPr>
          <p:cNvPr id="57359" name="Rectangle 22"/>
          <p:cNvSpPr>
            <a:spLocks noChangeArrowheads="1"/>
          </p:cNvSpPr>
          <p:nvPr/>
        </p:nvSpPr>
        <p:spPr bwMode="auto">
          <a:xfrm>
            <a:off x="7118350" y="5310188"/>
            <a:ext cx="1339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Anlagevermögen</a:t>
            </a:r>
            <a:endParaRPr lang="de-DE" altLang="en-US" sz="1400">
              <a:latin typeface="Book Antiqua" panose="02040602050305030304" pitchFamily="18" charset="0"/>
            </a:endParaRPr>
          </a:p>
        </p:txBody>
      </p:sp>
      <p:sp>
        <p:nvSpPr>
          <p:cNvPr id="57360" name="Rectangle 24"/>
          <p:cNvSpPr>
            <a:spLocks noChangeArrowheads="1"/>
          </p:cNvSpPr>
          <p:nvPr/>
        </p:nvSpPr>
        <p:spPr bwMode="auto">
          <a:xfrm>
            <a:off x="7194550" y="5797550"/>
            <a:ext cx="1339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Anlagevermögen</a:t>
            </a:r>
            <a:endParaRPr lang="de-DE" altLang="en-US" sz="1400">
              <a:latin typeface="Book Antiqua" panose="02040602050305030304" pitchFamily="18" charset="0"/>
            </a:endParaRPr>
          </a:p>
        </p:txBody>
      </p:sp>
      <p:sp>
        <p:nvSpPr>
          <p:cNvPr id="57361" name="Rectangle 27"/>
          <p:cNvSpPr>
            <a:spLocks noChangeArrowheads="1"/>
          </p:cNvSpPr>
          <p:nvPr/>
        </p:nvSpPr>
        <p:spPr bwMode="auto">
          <a:xfrm>
            <a:off x="5365750" y="5949950"/>
            <a:ext cx="32845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Vermögensaufbau =  ---------------------------</a:t>
            </a:r>
            <a:endParaRPr lang="de-DE" altLang="en-US" sz="1400">
              <a:latin typeface="Book Antiqua" panose="02040602050305030304" pitchFamily="18" charset="0"/>
            </a:endParaRPr>
          </a:p>
        </p:txBody>
      </p:sp>
      <p:sp>
        <p:nvSpPr>
          <p:cNvPr id="57362" name="Rectangle 31"/>
          <p:cNvSpPr>
            <a:spLocks noChangeArrowheads="1"/>
          </p:cNvSpPr>
          <p:nvPr/>
        </p:nvSpPr>
        <p:spPr bwMode="auto">
          <a:xfrm>
            <a:off x="7194550" y="6102350"/>
            <a:ext cx="13493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Umlaufvermögen</a:t>
            </a:r>
            <a:endParaRPr lang="de-DE" altLang="en-US" sz="1400">
              <a:latin typeface="Book Antiqua" panose="02040602050305030304" pitchFamily="18" charset="0"/>
            </a:endParaRPr>
          </a:p>
        </p:txBody>
      </p:sp>
      <p:graphicFrame>
        <p:nvGraphicFramePr>
          <p:cNvPr id="251969" name="Group 65">
            <a:extLst>
              <a:ext uri="{FF2B5EF4-FFF2-40B4-BE49-F238E27FC236}">
                <a16:creationId xmlns:a16="http://schemas.microsoft.com/office/drawing/2014/main" id="{B622C7C9-A2AC-5844-8B6B-E4E3BEA0AC22}"/>
              </a:ext>
            </a:extLst>
          </p:cNvPr>
          <p:cNvGraphicFramePr>
            <a:graphicFrameLocks noGrp="1"/>
          </p:cNvGraphicFramePr>
          <p:nvPr>
            <p:ph idx="1"/>
          </p:nvPr>
        </p:nvGraphicFramePr>
        <p:xfrm>
          <a:off x="1044575" y="2997200"/>
          <a:ext cx="7920038" cy="3671888"/>
        </p:xfrm>
        <a:graphic>
          <a:graphicData uri="http://schemas.openxmlformats.org/drawingml/2006/table">
            <a:tbl>
              <a:tblPr/>
              <a:tblGrid>
                <a:gridCol w="3960813">
                  <a:extLst>
                    <a:ext uri="{9D8B030D-6E8A-4147-A177-3AD203B41FA5}">
                      <a16:colId xmlns:a16="http://schemas.microsoft.com/office/drawing/2014/main" val="20000"/>
                    </a:ext>
                  </a:extLst>
                </a:gridCol>
                <a:gridCol w="3959225">
                  <a:extLst>
                    <a:ext uri="{9D8B030D-6E8A-4147-A177-3AD203B41FA5}">
                      <a16:colId xmlns:a16="http://schemas.microsoft.com/office/drawing/2014/main" val="20001"/>
                    </a:ext>
                  </a:extLst>
                </a:gridCol>
              </a:tblGrid>
              <a:tr h="719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a:ln>
                            <a:noFill/>
                          </a:ln>
                          <a:solidFill>
                            <a:srgbClr val="000000"/>
                          </a:solidFill>
                          <a:effectLst/>
                          <a:latin typeface="Arial" charset="0"/>
                        </a:rPr>
                        <a:t>  Rentabilitätskennzahlen</a:t>
                      </a:r>
                      <a:endParaRPr kumimoji="0" lang="de-DE" sz="2000" b="0" i="0" u="none" strike="noStrike" cap="none" normalizeH="0" baseline="0" noProof="1">
                        <a:ln>
                          <a:noFill/>
                        </a:ln>
                        <a:solidFill>
                          <a:schemeClr val="tx1"/>
                        </a:solidFill>
                        <a:effectLst/>
                        <a:latin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a:ln>
                            <a:noFill/>
                          </a:ln>
                          <a:solidFill>
                            <a:srgbClr val="000000"/>
                          </a:solidFill>
                          <a:effectLst/>
                          <a:latin typeface="Arial" charset="0"/>
                        </a:rPr>
                        <a:t>   Kapitalstruktur</a:t>
                      </a:r>
                      <a:endParaRPr kumimoji="0" lang="de-DE" sz="2000" b="0" i="0" u="none" strike="noStrike" cap="none" normalizeH="0" baseline="0" noProof="1">
                        <a:ln>
                          <a:noFill/>
                        </a:ln>
                        <a:solidFill>
                          <a:schemeClr val="tx1"/>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7380" name="Rectangle 66"/>
          <p:cNvSpPr>
            <a:spLocks noChangeArrowheads="1"/>
          </p:cNvSpPr>
          <p:nvPr/>
        </p:nvSpPr>
        <p:spPr bwMode="auto">
          <a:xfrm>
            <a:off x="3843338" y="3925888"/>
            <a:ext cx="601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a:t>
            </a:r>
            <a:endParaRPr lang="de-DE" altLang="en-US" sz="1400">
              <a:latin typeface="Book Antiqua" panose="02040602050305030304" pitchFamily="18" charset="0"/>
            </a:endParaRPr>
          </a:p>
        </p:txBody>
      </p:sp>
      <p:sp>
        <p:nvSpPr>
          <p:cNvPr id="57381" name="Rectangle 67"/>
          <p:cNvSpPr>
            <a:spLocks noChangeArrowheads="1"/>
          </p:cNvSpPr>
          <p:nvPr/>
        </p:nvSpPr>
        <p:spPr bwMode="auto">
          <a:xfrm>
            <a:off x="1404938" y="4078288"/>
            <a:ext cx="33369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Umschlagshäufigkeit  =   -----------------------</a:t>
            </a:r>
            <a:endParaRPr lang="de-DE" altLang="en-US" sz="1400">
              <a:latin typeface="Book Antiqua" panose="02040602050305030304" pitchFamily="18" charset="0"/>
            </a:endParaRPr>
          </a:p>
        </p:txBody>
      </p:sp>
      <p:sp>
        <p:nvSpPr>
          <p:cNvPr id="57382" name="Rectangle 68"/>
          <p:cNvSpPr>
            <a:spLocks noChangeArrowheads="1"/>
          </p:cNvSpPr>
          <p:nvPr/>
        </p:nvSpPr>
        <p:spPr bwMode="auto">
          <a:xfrm>
            <a:off x="1404938" y="4306888"/>
            <a:ext cx="18034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des Gesamtkapitals     </a:t>
            </a:r>
            <a:endParaRPr lang="de-DE" altLang="en-US" sz="1400">
              <a:latin typeface="Book Antiqua" panose="02040602050305030304" pitchFamily="18" charset="0"/>
            </a:endParaRPr>
          </a:p>
        </p:txBody>
      </p:sp>
      <p:sp>
        <p:nvSpPr>
          <p:cNvPr id="57383" name="Rectangle 69"/>
          <p:cNvSpPr>
            <a:spLocks noChangeArrowheads="1"/>
          </p:cNvSpPr>
          <p:nvPr/>
        </p:nvSpPr>
        <p:spPr bwMode="auto">
          <a:xfrm>
            <a:off x="3614738" y="4230688"/>
            <a:ext cx="1133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Gesamtkapital</a:t>
            </a:r>
            <a:endParaRPr lang="de-DE" altLang="en-US" sz="1400">
              <a:latin typeface="Book Antiqua" panose="02040602050305030304" pitchFamily="18" charset="0"/>
            </a:endParaRPr>
          </a:p>
        </p:txBody>
      </p:sp>
      <p:sp>
        <p:nvSpPr>
          <p:cNvPr id="2" name="Rectangle 1">
            <a:extLst>
              <a:ext uri="{FF2B5EF4-FFF2-40B4-BE49-F238E27FC236}">
                <a16:creationId xmlns:a16="http://schemas.microsoft.com/office/drawing/2014/main" id="{51A65F43-FD70-1A4B-BA5B-3967C967FE7C}"/>
              </a:ext>
            </a:extLst>
          </p:cNvPr>
          <p:cNvSpPr/>
          <p:nvPr/>
        </p:nvSpPr>
        <p:spPr>
          <a:xfrm>
            <a:off x="1547813" y="836613"/>
            <a:ext cx="8208962" cy="2124075"/>
          </a:xfrm>
          <a:prstGeom prst="rect">
            <a:avLst/>
          </a:prstGeom>
        </p:spPr>
        <p:txBody>
          <a:bodyPr>
            <a:spAutoFit/>
          </a:bodyPr>
          <a:lstStyle/>
          <a:p>
            <a:pPr>
              <a:defRPr/>
            </a:pPr>
            <a:r>
              <a:rPr lang="de-DE" sz="1600" dirty="0" smtClean="0">
                <a:solidFill>
                  <a:srgbClr val="000000"/>
                </a:solidFill>
                <a:latin typeface="Arial" panose="020B0604020202020204" pitchFamily="34" charset="0"/>
              </a:rPr>
              <a:t>Wie gut nutzt die Unternehmensführung das gesamte eingesetzte Vermögen zur Ergebniserzielung?</a:t>
            </a:r>
          </a:p>
          <a:p>
            <a:pPr marL="285750" indent="-285750">
              <a:buFont typeface="Arial" panose="020B0604020202020204" pitchFamily="34" charset="0"/>
              <a:buChar char="•"/>
              <a:defRPr/>
            </a:pPr>
            <a:r>
              <a:rPr lang="de-DE" sz="1600" dirty="0" smtClean="0">
                <a:solidFill>
                  <a:srgbClr val="000000"/>
                </a:solidFill>
                <a:latin typeface="Arial" panose="020B0604020202020204" pitchFamily="34" charset="0"/>
              </a:rPr>
              <a:t>In welcher Höhe verzinst sich das Eigenkapital?</a:t>
            </a:r>
          </a:p>
          <a:p>
            <a:pPr marL="285750" indent="-285750">
              <a:buFont typeface="Arial" panose="020B0604020202020204" pitchFamily="34" charset="0"/>
              <a:buChar char="•"/>
              <a:defRPr/>
            </a:pPr>
            <a:r>
              <a:rPr lang="de-DE" sz="1600" dirty="0" smtClean="0">
                <a:solidFill>
                  <a:srgbClr val="000000"/>
                </a:solidFill>
                <a:latin typeface="Arial" panose="020B0604020202020204" pitchFamily="34" charset="0"/>
              </a:rPr>
              <a:t>Wie groß ist die Vorteilhaftigkeit einer einzelnen Investition? </a:t>
            </a:r>
          </a:p>
          <a:p>
            <a:pPr>
              <a:defRPr/>
            </a:pPr>
            <a:endParaRPr lang="de-DE" sz="1000" dirty="0" smtClean="0">
              <a:solidFill>
                <a:srgbClr val="000000"/>
              </a:solidFill>
              <a:latin typeface="Arial" panose="020B0604020202020204" pitchFamily="34" charset="0"/>
            </a:endParaRPr>
          </a:p>
          <a:p>
            <a:pPr>
              <a:defRPr/>
            </a:pPr>
            <a:r>
              <a:rPr lang="de-DE" sz="1600" dirty="0" smtClean="0">
                <a:solidFill>
                  <a:srgbClr val="000000"/>
                </a:solidFill>
                <a:latin typeface="Arial" panose="020B0604020202020204" pitchFamily="34" charset="0"/>
              </a:rPr>
              <a:t>Rentabilitätskennzahlen geben die passende Antwort</a:t>
            </a:r>
          </a:p>
          <a:p>
            <a:pPr>
              <a:defRPr/>
            </a:pPr>
            <a:endParaRPr lang="de-DE" sz="700" dirty="0" smtClean="0">
              <a:solidFill>
                <a:srgbClr val="000000"/>
              </a:solidFill>
              <a:latin typeface="Arial" panose="020B0604020202020204" pitchFamily="34" charset="0"/>
            </a:endParaRPr>
          </a:p>
          <a:p>
            <a:pPr>
              <a:defRPr/>
            </a:pPr>
            <a:r>
              <a:rPr lang="de-DE" sz="1600" dirty="0" smtClean="0">
                <a:solidFill>
                  <a:srgbClr val="000000"/>
                </a:solidFill>
                <a:latin typeface="Arial" panose="020B0604020202020204" pitchFamily="34" charset="0"/>
              </a:rPr>
              <a:t>Kapitalstruktur ist die Zusammensetzung des Gesamtkapitals eines Unternehmens aus EK und FK</a:t>
            </a:r>
            <a:endParaRPr lang="de-DE" sz="1600" dirty="0">
              <a:solidFill>
                <a:srgbClr val="000000"/>
              </a:solidFill>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908175" y="381000"/>
            <a:ext cx="6911975" cy="960438"/>
          </a:xfrm>
        </p:spPr>
        <p:txBody>
          <a:bodyPr/>
          <a:lstStyle/>
          <a:p>
            <a:r>
              <a:rPr lang="de-DE" altLang="en-US" smtClean="0"/>
              <a:t>Eigenkapital – Fremdkapital</a:t>
            </a:r>
          </a:p>
        </p:txBody>
      </p:sp>
      <p:graphicFrame>
        <p:nvGraphicFramePr>
          <p:cNvPr id="270453" name="Group 117">
            <a:extLst>
              <a:ext uri="{FF2B5EF4-FFF2-40B4-BE49-F238E27FC236}">
                <a16:creationId xmlns:a16="http://schemas.microsoft.com/office/drawing/2014/main" id="{2A8E3B35-CB65-AF44-9A77-333F2F25217A}"/>
              </a:ext>
            </a:extLst>
          </p:cNvPr>
          <p:cNvGraphicFramePr>
            <a:graphicFrameLocks noGrp="1"/>
          </p:cNvGraphicFramePr>
          <p:nvPr>
            <p:ph idx="1"/>
          </p:nvPr>
        </p:nvGraphicFramePr>
        <p:xfrm>
          <a:off x="1258888" y="1557338"/>
          <a:ext cx="7559675" cy="4616450"/>
        </p:xfrm>
        <a:graphic>
          <a:graphicData uri="http://schemas.openxmlformats.org/drawingml/2006/table">
            <a:tbl>
              <a:tblPr/>
              <a:tblGrid>
                <a:gridCol w="1873250">
                  <a:extLst>
                    <a:ext uri="{9D8B030D-6E8A-4147-A177-3AD203B41FA5}">
                      <a16:colId xmlns:a16="http://schemas.microsoft.com/office/drawing/2014/main" val="20000"/>
                    </a:ext>
                  </a:extLst>
                </a:gridCol>
                <a:gridCol w="2843212">
                  <a:extLst>
                    <a:ext uri="{9D8B030D-6E8A-4147-A177-3AD203B41FA5}">
                      <a16:colId xmlns:a16="http://schemas.microsoft.com/office/drawing/2014/main" val="20001"/>
                    </a:ext>
                  </a:extLst>
                </a:gridCol>
                <a:gridCol w="2843213">
                  <a:extLst>
                    <a:ext uri="{9D8B030D-6E8A-4147-A177-3AD203B41FA5}">
                      <a16:colId xmlns:a16="http://schemas.microsoft.com/office/drawing/2014/main" val="20002"/>
                    </a:ext>
                  </a:extLst>
                </a:gridCol>
              </a:tblGrid>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1600" b="0" i="0" u="none" strike="noStrike" cap="none" normalizeH="0" baseline="0" noProof="1">
                        <a:ln>
                          <a:noFill/>
                        </a:ln>
                        <a:solidFill>
                          <a:schemeClr val="tx1"/>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1" i="0" u="none" strike="noStrike" cap="none" normalizeH="0" baseline="0">
                          <a:ln>
                            <a:noFill/>
                          </a:ln>
                          <a:solidFill>
                            <a:srgbClr val="000000"/>
                          </a:solidFill>
                          <a:effectLst/>
                          <a:latin typeface="Arial" charset="0"/>
                        </a:rPr>
                        <a:t>Eigenkapital</a:t>
                      </a:r>
                      <a:endParaRPr kumimoji="0" lang="de-DE" sz="1600" b="1"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1" i="0" u="none" strike="noStrike" cap="none" normalizeH="0" baseline="0">
                          <a:ln>
                            <a:noFill/>
                          </a:ln>
                          <a:solidFill>
                            <a:srgbClr val="000000"/>
                          </a:solidFill>
                          <a:effectLst/>
                          <a:latin typeface="Arial" charset="0"/>
                        </a:rPr>
                        <a:t>Fremdkapital</a:t>
                      </a:r>
                      <a:endParaRPr kumimoji="0" lang="de-DE" sz="1600" b="1"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Rechtsstellung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Risikokapital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Gläubigerkapital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Fristigkeit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im Prinzip unbefristet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grundsätzlich befristet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Mitsprache</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gegeben</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ausgeschlossen</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Haftung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Un- / beschränkt</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Keine Haftung</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603333">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Ertragsanteil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volle Teilhabe am Gewinn und Verlust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vom Gewinn unabhängige Zinszahlung</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823073">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Vermögensanteil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dirty="0">
                          <a:ln>
                            <a:noFill/>
                          </a:ln>
                          <a:solidFill>
                            <a:srgbClr val="000000"/>
                          </a:solidFill>
                          <a:effectLst/>
                          <a:latin typeface="Arial" charset="0"/>
                        </a:rPr>
                        <a:t>Anteil am Liquidationserlös</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fester Rückzahlungsan-spruch in Höhe der Forderung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Liquiditätswirkung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Liquiditätsstärkung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Liquiditätsschwächung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589044">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Kapitalstruktur</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Basis für Verschuldungskapazität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reduziert Bonität</a:t>
                      </a:r>
                      <a:br>
                        <a:rPr kumimoji="0" lang="de-DE" sz="1600" b="0" i="0" u="none" strike="noStrike" cap="none" normalizeH="0" baseline="0">
                          <a:ln>
                            <a:noFill/>
                          </a:ln>
                          <a:solidFill>
                            <a:srgbClr val="000000"/>
                          </a:solidFill>
                          <a:effectLst/>
                          <a:latin typeface="Arial" charset="0"/>
                        </a:rPr>
                      </a:b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589044">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Gewinnsteuern</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Ausschüttungen nicht abzugsberechtigt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dirty="0">
                          <a:ln>
                            <a:noFill/>
                          </a:ln>
                          <a:solidFill>
                            <a:srgbClr val="000000"/>
                          </a:solidFill>
                          <a:effectLst/>
                          <a:latin typeface="Arial" charset="0"/>
                        </a:rPr>
                        <a:t>Kreditkosten mindern Steuerbasis</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Tesla Gewinn- und Verlustrechnung (GuV)</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55262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www.boerse.de/fundamental-analyse/Tesla-Aktie/US88160R1014</a:t>
            </a:r>
            <a:endParaRPr lang="de-DE" altLang="en-US" sz="1600" noProof="1" smtClean="0">
              <a:solidFill>
                <a:srgbClr val="000000"/>
              </a:solidFill>
              <a:latin typeface="Arial" panose="020B0604020202020204" pitchFamily="34" charset="0"/>
            </a:endParaRPr>
          </a:p>
          <a:p>
            <a:pPr>
              <a:spcBef>
                <a:spcPct val="0"/>
              </a:spcBef>
              <a:buClrTx/>
              <a:buFontTx/>
              <a:buNone/>
            </a:pPr>
            <a:r>
              <a:rPr lang="de-DE" altLang="en-US" sz="1600" noProof="1" smtClean="0">
                <a:solidFill>
                  <a:srgbClr val="000000"/>
                </a:solidFill>
                <a:latin typeface="Arial" panose="020B0604020202020204" pitchFamily="34" charset="0"/>
              </a:rPr>
              <a:t>2020: Erster Gewinn.</a:t>
            </a: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905" y="2252948"/>
            <a:ext cx="8973095" cy="3587823"/>
          </a:xfrm>
          <a:prstGeom prst="rect">
            <a:avLst/>
          </a:prstGeom>
        </p:spPr>
      </p:pic>
    </p:spTree>
    <p:extLst>
      <p:ext uri="{BB962C8B-B14F-4D97-AF65-F5344CB8AC3E}">
        <p14:creationId xmlns:p14="http://schemas.microsoft.com/office/powerpoint/2010/main" val="174723396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Tesla Bilanz</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716715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www.boerse.de/fundamental-analyse/Tesla-Aktie/US88160R1014</a:t>
            </a:r>
            <a:endParaRPr lang="de-DE" altLang="en-US" sz="1600" noProof="1" smtClean="0">
              <a:solidFill>
                <a:srgbClr val="000000"/>
              </a:solidFill>
              <a:latin typeface="Arial" panose="020B0604020202020204" pitchFamily="34" charset="0"/>
            </a:endParaRPr>
          </a:p>
          <a:p>
            <a:pPr>
              <a:spcBef>
                <a:spcPct val="0"/>
              </a:spcBef>
              <a:buClrTx/>
              <a:buFontTx/>
              <a:buNone/>
            </a:pPr>
            <a:r>
              <a:rPr lang="de-DE" altLang="en-US" sz="1600" noProof="1" smtClean="0">
                <a:solidFill>
                  <a:srgbClr val="000000"/>
                </a:solidFill>
                <a:latin typeface="Arial" panose="020B0604020202020204" pitchFamily="34" charset="0"/>
              </a:rPr>
              <a:t>Warum steigt 2020 das Eigenkapital?</a:t>
            </a:r>
            <a:r>
              <a:rPr lang="de-DE" altLang="en-US" sz="1600" noProof="1">
                <a:solidFill>
                  <a:srgbClr val="000000"/>
                </a:solidFill>
                <a:latin typeface="Arial" panose="020B0604020202020204" pitchFamily="34" charset="0"/>
              </a:rPr>
              <a:t> </a:t>
            </a:r>
            <a:r>
              <a:rPr lang="de-DE" altLang="en-US" sz="1600" noProof="1" smtClean="0">
                <a:solidFill>
                  <a:srgbClr val="000000"/>
                </a:solidFill>
                <a:latin typeface="Arial" panose="020B0604020202020204" pitchFamily="34" charset="0"/>
              </a:rPr>
              <a:t>Ausgabe neuer Aktien = Kapitalerhöhung</a:t>
            </a:r>
            <a:endParaRPr lang="de-DE" altLang="en-US" noProof="1">
              <a:latin typeface="Book Antiqua" panose="02040602050305030304" pitchFamily="18"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2071641"/>
            <a:ext cx="7740650" cy="4650461"/>
          </a:xfrm>
          <a:prstGeom prst="rect">
            <a:avLst/>
          </a:prstGeom>
        </p:spPr>
      </p:pic>
    </p:spTree>
    <p:extLst>
      <p:ext uri="{BB962C8B-B14F-4D97-AF65-F5344CB8AC3E}">
        <p14:creationId xmlns:p14="http://schemas.microsoft.com/office/powerpoint/2010/main" val="33567430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Tesla Bilanz</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716715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www.boerse.de/fundamental-analyse/Tesla-Aktie/US88160R1014</a:t>
            </a:r>
            <a:endParaRPr lang="de-DE" altLang="en-US" sz="1600" noProof="1" smtClean="0">
              <a:solidFill>
                <a:srgbClr val="000000"/>
              </a:solidFill>
              <a:latin typeface="Arial" panose="020B0604020202020204" pitchFamily="34" charset="0"/>
            </a:endParaRPr>
          </a:p>
          <a:p>
            <a:pPr>
              <a:spcBef>
                <a:spcPct val="0"/>
              </a:spcBef>
              <a:buClrTx/>
              <a:buFontTx/>
              <a:buNone/>
            </a:pPr>
            <a:r>
              <a:rPr lang="de-DE" altLang="en-US" sz="1600" noProof="1" smtClean="0">
                <a:solidFill>
                  <a:srgbClr val="000000"/>
                </a:solidFill>
                <a:latin typeface="Arial" panose="020B0604020202020204" pitchFamily="34" charset="0"/>
              </a:rPr>
              <a:t>Warum steigt 2020 das Eigenkapital?</a:t>
            </a:r>
            <a:r>
              <a:rPr lang="de-DE" altLang="en-US" sz="1600" noProof="1">
                <a:solidFill>
                  <a:srgbClr val="000000"/>
                </a:solidFill>
                <a:latin typeface="Arial" panose="020B0604020202020204" pitchFamily="34" charset="0"/>
              </a:rPr>
              <a:t> </a:t>
            </a:r>
            <a:r>
              <a:rPr lang="de-DE" altLang="en-US" sz="1600" noProof="1" smtClean="0">
                <a:solidFill>
                  <a:srgbClr val="000000"/>
                </a:solidFill>
                <a:latin typeface="Arial" panose="020B0604020202020204" pitchFamily="34" charset="0"/>
              </a:rPr>
              <a:t>Ausgabe neuer Aktien = Kapitalerhöhung</a:t>
            </a:r>
            <a:endParaRPr lang="de-DE" altLang="en-US" noProof="1">
              <a:latin typeface="Book Antiqua" panose="02040602050305030304" pitchFamily="18"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324" y="2105549"/>
            <a:ext cx="7605389" cy="4581128"/>
          </a:xfrm>
          <a:prstGeom prst="rect">
            <a:avLst/>
          </a:prstGeom>
        </p:spPr>
      </p:pic>
    </p:spTree>
    <p:extLst>
      <p:ext uri="{BB962C8B-B14F-4D97-AF65-F5344CB8AC3E}">
        <p14:creationId xmlns:p14="http://schemas.microsoft.com/office/powerpoint/2010/main" val="312956435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Lufthansa Gewinn- und Verlustrechnung (GuV)</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9424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www.boerse.de/fundamental-analyse/Lufthansa-Aktie/DE0008232125</a:t>
            </a:r>
            <a:endParaRPr lang="de-DE" altLang="en-US" sz="1600" noProof="1" smtClean="0">
              <a:solidFill>
                <a:srgbClr val="000000"/>
              </a:solidFill>
              <a:latin typeface="Arial" panose="020B0604020202020204" pitchFamily="34" charset="0"/>
            </a:endParaRPr>
          </a:p>
          <a:p>
            <a:pPr>
              <a:spcBef>
                <a:spcPct val="0"/>
              </a:spcBef>
              <a:buClrTx/>
              <a:buFontTx/>
              <a:buNone/>
            </a:pPr>
            <a:endParaRPr lang="de-DE" altLang="en-US" sz="1600" noProof="1" smtClean="0">
              <a:solidFill>
                <a:srgbClr val="000000"/>
              </a:solidFill>
              <a:latin typeface="Arial" panose="020B0604020202020204" pitchFamily="34"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385877"/>
            <a:ext cx="8172400" cy="3423264"/>
          </a:xfrm>
          <a:prstGeom prst="rect">
            <a:avLst/>
          </a:prstGeom>
        </p:spPr>
      </p:pic>
    </p:spTree>
    <p:extLst>
      <p:ext uri="{BB962C8B-B14F-4D97-AF65-F5344CB8AC3E}">
        <p14:creationId xmlns:p14="http://schemas.microsoft.com/office/powerpoint/2010/main" val="32859306"/>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Lufthansa Bilanz</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9424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www.boerse.de/fundamental-analyse/Lufthansa-Aktie/DE0008232125</a:t>
            </a:r>
            <a:endParaRPr lang="de-DE" altLang="en-US" sz="1600" noProof="1" smtClean="0">
              <a:solidFill>
                <a:srgbClr val="000000"/>
              </a:solidFill>
              <a:latin typeface="Arial" panose="020B0604020202020204" pitchFamily="34" charset="0"/>
            </a:endParaRPr>
          </a:p>
          <a:p>
            <a:pPr>
              <a:spcBef>
                <a:spcPct val="0"/>
              </a:spcBef>
              <a:buClrTx/>
              <a:buFontTx/>
              <a:buNone/>
            </a:pPr>
            <a:endParaRPr lang="de-DE" altLang="en-US" sz="1600" noProof="1" smtClean="0">
              <a:solidFill>
                <a:srgbClr val="000000"/>
              </a:solidFill>
              <a:latin typeface="Arial" panose="020B0604020202020204" pitchFamily="34"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350" y="2182462"/>
            <a:ext cx="7020272" cy="4162775"/>
          </a:xfrm>
          <a:prstGeom prst="rect">
            <a:avLst/>
          </a:prstGeom>
        </p:spPr>
      </p:pic>
    </p:spTree>
    <p:extLst>
      <p:ext uri="{BB962C8B-B14F-4D97-AF65-F5344CB8AC3E}">
        <p14:creationId xmlns:p14="http://schemas.microsoft.com/office/powerpoint/2010/main" val="142479801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Lufthansa Rentabilität</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9424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www.boerse.de/fundamental-analyse/Lufthansa-Aktie/DE0008232125</a:t>
            </a:r>
            <a:endParaRPr lang="de-DE" altLang="en-US" sz="1600" noProof="1" smtClean="0">
              <a:solidFill>
                <a:srgbClr val="000000"/>
              </a:solidFill>
              <a:latin typeface="Arial" panose="020B0604020202020204" pitchFamily="34" charset="0"/>
            </a:endParaRPr>
          </a:p>
          <a:p>
            <a:pPr>
              <a:spcBef>
                <a:spcPct val="0"/>
              </a:spcBef>
              <a:buClrTx/>
              <a:buFontTx/>
              <a:buNone/>
            </a:pPr>
            <a:endParaRPr lang="de-DE" altLang="en-US" sz="1600" noProof="1" smtClean="0">
              <a:solidFill>
                <a:srgbClr val="000000"/>
              </a:solidFill>
              <a:latin typeface="Arial" panose="020B0604020202020204" pitchFamily="34"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741365"/>
            <a:ext cx="8067932" cy="3132521"/>
          </a:xfrm>
          <a:prstGeom prst="rect">
            <a:avLst/>
          </a:prstGeom>
        </p:spPr>
      </p:pic>
    </p:spTree>
    <p:extLst>
      <p:ext uri="{BB962C8B-B14F-4D97-AF65-F5344CB8AC3E}">
        <p14:creationId xmlns:p14="http://schemas.microsoft.com/office/powerpoint/2010/main" val="354745326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719412"/>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Sie möchten ein Haus kaufen. Für den Kaufpreis von €300.000 nehmen Sie einen Kredit von der Bank von €200.000 auf und finanzieren den Rest aus Ihren Ersparnissen.</a:t>
            </a:r>
          </a:p>
        </p:txBody>
      </p:sp>
      <p:sp>
        <p:nvSpPr>
          <p:cNvPr id="4" name="TextBox 3"/>
          <p:cNvSpPr txBox="1"/>
          <p:nvPr/>
        </p:nvSpPr>
        <p:spPr>
          <a:xfrm>
            <a:off x="1763688" y="3284983"/>
            <a:ext cx="1656184" cy="2376265"/>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€300.000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803873"/>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€100.000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5" y="4067001"/>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5678" y="3269908"/>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Entspricht dem Wert des Hauses minus Darlehen</a:t>
            </a: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4444733"/>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Muss an die Bank zurückgezahlt werden</a:t>
            </a:r>
          </a:p>
        </p:txBody>
      </p:sp>
      <p:sp>
        <p:nvSpPr>
          <p:cNvPr id="15" name="Rectangle 3">
            <a:extLst>
              <a:ext uri="{FF2B5EF4-FFF2-40B4-BE49-F238E27FC236}">
                <a16:creationId xmlns:a16="http://schemas.microsoft.com/office/drawing/2014/main" id="{F2C7D504-C239-2E4B-A1DC-55D2C824F43F}"/>
              </a:ext>
            </a:extLst>
          </p:cNvPr>
          <p:cNvSpPr txBox="1">
            <a:spLocks noChangeArrowheads="1"/>
          </p:cNvSpPr>
          <p:nvPr/>
        </p:nvSpPr>
        <p:spPr>
          <a:xfrm>
            <a:off x="1888038" y="2724006"/>
            <a:ext cx="1375087"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lgn="ctr">
              <a:buNone/>
              <a:defRPr/>
            </a:pPr>
            <a:r>
              <a:rPr lang="de-DE" sz="1800" b="1" kern="0" dirty="0" smtClean="0">
                <a:latin typeface="Arial" panose="020B0604020202020204" pitchFamily="34" charset="0"/>
              </a:rPr>
              <a:t>Aktiva</a:t>
            </a:r>
          </a:p>
          <a:p>
            <a:pPr marL="0" indent="0" algn="ctr">
              <a:buNone/>
              <a:defRPr/>
            </a:pPr>
            <a:r>
              <a:rPr lang="de-DE" sz="1100" kern="0" dirty="0" smtClean="0">
                <a:latin typeface="Arial" panose="020B0604020202020204" pitchFamily="34" charset="0"/>
              </a:rPr>
              <a:t>(Mittelverwendung)</a:t>
            </a:r>
          </a:p>
        </p:txBody>
      </p:sp>
      <p:sp>
        <p:nvSpPr>
          <p:cNvPr id="16"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712222"/>
            <a:ext cx="1291127"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lgn="ctr">
              <a:buNone/>
              <a:defRPr/>
            </a:pPr>
            <a:r>
              <a:rPr lang="de-DE" sz="1800" b="1" kern="0" dirty="0" smtClean="0">
                <a:latin typeface="Arial" panose="020B0604020202020204" pitchFamily="34" charset="0"/>
              </a:rPr>
              <a:t>Passiva</a:t>
            </a:r>
          </a:p>
          <a:p>
            <a:pPr marL="0" indent="0" algn="ctr">
              <a:buNone/>
              <a:defRPr/>
            </a:pPr>
            <a:r>
              <a:rPr lang="de-DE" sz="1100" kern="0" dirty="0" smtClean="0">
                <a:latin typeface="Arial" panose="020B0604020202020204" pitchFamily="34" charset="0"/>
              </a:rPr>
              <a:t>(Mittelherkunft)</a:t>
            </a:r>
          </a:p>
        </p:txBody>
      </p:sp>
    </p:spTree>
    <p:extLst>
      <p:ext uri="{BB962C8B-B14F-4D97-AF65-F5344CB8AC3E}">
        <p14:creationId xmlns:p14="http://schemas.microsoft.com/office/powerpoint/2010/main" val="288853110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Nach 10 Jahren haben Sie eine Hälfe des Kredits zurückgezahlt.</a:t>
            </a:r>
          </a:p>
        </p:txBody>
      </p:sp>
      <p:sp>
        <p:nvSpPr>
          <p:cNvPr id="4" name="TextBox 3"/>
          <p:cNvSpPr txBox="1"/>
          <p:nvPr/>
        </p:nvSpPr>
        <p:spPr>
          <a:xfrm>
            <a:off x="1763688" y="3284983"/>
            <a:ext cx="1656184" cy="2376265"/>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€300.000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1523953"/>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5" y="4797152"/>
            <a:ext cx="1656332" cy="864096"/>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€100.000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3434906"/>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Entspricht dem Wert des Hauses minus verbleibenden Darlehen</a:t>
            </a: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4875564"/>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Muss an die Bank noch zurückgezahlt werden</a:t>
            </a:r>
          </a:p>
        </p:txBody>
      </p:sp>
      <p:sp>
        <p:nvSpPr>
          <p:cNvPr id="15"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6"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183946482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Der Wert des Hauses steigt, bevor Sie die erste Zinszahlung an die Bank überwiesen haben. Ihr Eigenkapital steigt, aber die Bank profitiert nicht davon.</a:t>
            </a:r>
          </a:p>
        </p:txBody>
      </p:sp>
      <p:sp>
        <p:nvSpPr>
          <p:cNvPr id="4" name="TextBox 3"/>
          <p:cNvSpPr txBox="1"/>
          <p:nvPr/>
        </p:nvSpPr>
        <p:spPr>
          <a:xfrm>
            <a:off x="1763688" y="3284983"/>
            <a:ext cx="1656184" cy="2807842"/>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€350.000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1225379"/>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€150.000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3" y="4498578"/>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5678" y="3532252"/>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Steigt um 50%</a:t>
            </a: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76766" y="4701505"/>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Bleibt gleich</a:t>
            </a:r>
          </a:p>
        </p:txBody>
      </p:sp>
      <p:sp>
        <p:nvSpPr>
          <p:cNvPr id="11"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4"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206827492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Der Immobilienmarkt schrumpft, bevor Sie die erste Zinszahlung an die Bank getätigt haben. Sie müssen einen totalen Verlust Ihres Eigenkapitals verkraften. Ihre Schulden bleiben unverändert.</a:t>
            </a:r>
          </a:p>
        </p:txBody>
      </p:sp>
      <p:sp>
        <p:nvSpPr>
          <p:cNvPr id="4" name="TextBox 3"/>
          <p:cNvSpPr txBox="1"/>
          <p:nvPr/>
        </p:nvSpPr>
        <p:spPr>
          <a:xfrm>
            <a:off x="1763688" y="3284983"/>
            <a:ext cx="1656184" cy="1594247"/>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3" y="3284983"/>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80250" y="3336032"/>
            <a:ext cx="3484238"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Eigenkapital ist jetzt null – Gefahr von negativem Eigenkapital (hat </a:t>
            </a:r>
            <a:r>
              <a:rPr lang="de-DE" sz="1800" kern="0" dirty="0">
                <a:latin typeface="Arial" panose="020B0604020202020204" pitchFamily="34" charset="0"/>
              </a:rPr>
              <a:t>in den 90er Jahren </a:t>
            </a:r>
            <a:r>
              <a:rPr lang="de-DE" sz="1800" kern="0" dirty="0" smtClean="0">
                <a:latin typeface="Arial" panose="020B0604020202020204" pitchFamily="34" charset="0"/>
              </a:rPr>
              <a:t>in Japan und Großbritannien viele getroffen).</a:t>
            </a:r>
          </a:p>
        </p:txBody>
      </p:sp>
      <p:sp>
        <p:nvSpPr>
          <p:cNvPr id="11"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4"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17543323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erdmannvorlage.pot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erdmannvorlage.pot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erdmannvorlage.po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C:\Programme\Microsoft Office\Vorlagen\erdmannvorlage.pot</Template>
  <TotalTime>0</TotalTime>
  <Words>2967</Words>
  <Application>Microsoft Office PowerPoint</Application>
  <PresentationFormat>On-screen Show (4:3)</PresentationFormat>
  <Paragraphs>598</Paragraphs>
  <Slides>52</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Arial Narrow</vt:lpstr>
      <vt:lpstr>Arial Narrow,Bold</vt:lpstr>
      <vt:lpstr>Book Antiqua</vt:lpstr>
      <vt:lpstr>Calibri</vt:lpstr>
      <vt:lpstr>Cambria Math</vt:lpstr>
      <vt:lpstr>SymbolMT</vt:lpstr>
      <vt:lpstr>Times New Roman</vt:lpstr>
      <vt:lpstr>erdmannvorlage</vt:lpstr>
      <vt:lpstr>Wirtschaftliche Grundlagen  im Wintersemester 2024-5  Betriebliches Rechnungswesen</vt:lpstr>
      <vt:lpstr>Typische Fragen des betrieblichen Rechnungswesens</vt:lpstr>
      <vt:lpstr>Beispiel: Apple Gewinn- und Verlustrechnung (GuV)</vt:lpstr>
      <vt:lpstr>Beispiel: Tesla Gewinn- und Verlustrechnung (GuV)</vt:lpstr>
      <vt:lpstr>Beispiel: Tesla Bilanz</vt:lpstr>
      <vt:lpstr>Beispiel aus dem Alltag: Finanzierung einer Immobilie</vt:lpstr>
      <vt:lpstr>Beispiel aus dem Alltag: Finanzierung einer Immobilie</vt:lpstr>
      <vt:lpstr>Beispiel aus dem Alltag: Finanzierung einer Immobilie</vt:lpstr>
      <vt:lpstr>Beispiel aus dem Alltag: Finanzierung einer Immobilie</vt:lpstr>
      <vt:lpstr>Überblick zum Rechnungswesens - extern</vt:lpstr>
      <vt:lpstr>Überblick zum Rechnungswesen - intern</vt:lpstr>
      <vt:lpstr>Rechtliche Grundlagen der Finanzbuchhaltung </vt:lpstr>
      <vt:lpstr>Jahresabschluss</vt:lpstr>
      <vt:lpstr>Beispiel: Lufthansa 2021</vt:lpstr>
      <vt:lpstr>Zur Vorgeschichte einer Bilanz</vt:lpstr>
      <vt:lpstr>Zur Vorgeschichte einer Bilanz</vt:lpstr>
      <vt:lpstr>Erstellung der Bilanz</vt:lpstr>
      <vt:lpstr>Aufbau einer Bilanz</vt:lpstr>
      <vt:lpstr>Aufbau einer Bilanz - konkreter</vt:lpstr>
      <vt:lpstr>Aufbau einer Bilanz - Beispiel</vt:lpstr>
      <vt:lpstr>Aktiva vs Passiva</vt:lpstr>
      <vt:lpstr>Anlagevermögen - Aktiva</vt:lpstr>
      <vt:lpstr>Umlagevermögen - Aktiva</vt:lpstr>
      <vt:lpstr>Eigenkapital - Passiva</vt:lpstr>
      <vt:lpstr>Fremdkapital - Passiva</vt:lpstr>
      <vt:lpstr>Übersicht - Aktiva</vt:lpstr>
      <vt:lpstr>Übersicht - Passiva</vt:lpstr>
      <vt:lpstr>Wertbewegungen in der Bilanz Aktivtausch</vt:lpstr>
      <vt:lpstr>Wertbewegungen in der Bilanz Passivtausch</vt:lpstr>
      <vt:lpstr>Wertbewegungen in der Bilanz Bilanzverlängerung (Aktiv-Passiv-Mehrung)</vt:lpstr>
      <vt:lpstr>Wertbewegungen in der Bilanz Bilanzverkürzung (Aktiv-Passiv-Minderung)</vt:lpstr>
      <vt:lpstr>Abschreibungen</vt:lpstr>
      <vt:lpstr>Ursachen für Wertverfall - Abschreibungen</vt:lpstr>
      <vt:lpstr>Methoden der Abschreibung</vt:lpstr>
      <vt:lpstr>Lineare Abschreibung Bsp.</vt:lpstr>
      <vt:lpstr>Lineare Abschreibung Bsp.</vt:lpstr>
      <vt:lpstr>Lineare Abschreibung Bsp.</vt:lpstr>
      <vt:lpstr>Kreislauf  der Abschreibung</vt:lpstr>
      <vt:lpstr>Gewinn und Verlustrechnung (Erfolgsrechnung)</vt:lpstr>
      <vt:lpstr>Gewinn und Verlustrechnung: Aufbau Gesamtkostenverfahren gemäß § 275 Abs. 2 und 3 HGB</vt:lpstr>
      <vt:lpstr>GuV Beispiel: Bäckerei</vt:lpstr>
      <vt:lpstr>Unterschied zwischen GuV &amp; Bilanz </vt:lpstr>
      <vt:lpstr>Bilanzanalyse: Finanzielle Lage</vt:lpstr>
      <vt:lpstr>Bilanzanalyse - Liquidität, Selbstfinanzierung</vt:lpstr>
      <vt:lpstr>Bilanzanalyse: Erfolgsanalyse</vt:lpstr>
      <vt:lpstr>Bilanzanalyse - Rentabilität, Kapitalstruktur</vt:lpstr>
      <vt:lpstr>Eigenkapital – Fremdkapital</vt:lpstr>
      <vt:lpstr>Beispiel: Tesla Gewinn- und Verlustrechnung (GuV)</vt:lpstr>
      <vt:lpstr>Beispiel: Tesla Bilanz</vt:lpstr>
      <vt:lpstr>Beispiel: Lufthansa Gewinn- und Verlustrechnung (GuV)</vt:lpstr>
      <vt:lpstr>Beispiel: Lufthansa Bilanz</vt:lpstr>
      <vt:lpstr>Beispiel: Lufthansa Rentabilität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Wirtschaftswissenschaftliche Grundlagen: Bilanzen</dc:title>
  <dc:creator>Lisa Koch</dc:creator>
  <cp:lastModifiedBy>Tom Brown</cp:lastModifiedBy>
  <cp:revision>267</cp:revision>
  <cp:lastPrinted>2020-04-29T06:56:35Z</cp:lastPrinted>
  <dcterms:created xsi:type="dcterms:W3CDTF">1601-01-01T00:00:00Z</dcterms:created>
  <dcterms:modified xsi:type="dcterms:W3CDTF">2024-11-14T08:37:01Z</dcterms:modified>
</cp:coreProperties>
</file>