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61"/>
  </p:notesMasterIdLst>
  <p:handoutMasterIdLst>
    <p:handoutMasterId r:id="rId62"/>
  </p:handoutMasterIdLst>
  <p:sldIdLst>
    <p:sldId id="326" r:id="rId2"/>
    <p:sldId id="328" r:id="rId3"/>
    <p:sldId id="333" r:id="rId4"/>
    <p:sldId id="329" r:id="rId5"/>
    <p:sldId id="288" r:id="rId6"/>
    <p:sldId id="256" r:id="rId7"/>
    <p:sldId id="296" r:id="rId8"/>
    <p:sldId id="342" r:id="rId9"/>
    <p:sldId id="343" r:id="rId10"/>
    <p:sldId id="308" r:id="rId11"/>
    <p:sldId id="335" r:id="rId12"/>
    <p:sldId id="295" r:id="rId13"/>
    <p:sldId id="309" r:id="rId14"/>
    <p:sldId id="313" r:id="rId15"/>
    <p:sldId id="310" r:id="rId16"/>
    <p:sldId id="297" r:id="rId17"/>
    <p:sldId id="300" r:id="rId18"/>
    <p:sldId id="306" r:id="rId19"/>
    <p:sldId id="302" r:id="rId20"/>
    <p:sldId id="301" r:id="rId21"/>
    <p:sldId id="344" r:id="rId22"/>
    <p:sldId id="345" r:id="rId23"/>
    <p:sldId id="303" r:id="rId24"/>
    <p:sldId id="307" r:id="rId25"/>
    <p:sldId id="331" r:id="rId26"/>
    <p:sldId id="304" r:id="rId27"/>
    <p:sldId id="305" r:id="rId28"/>
    <p:sldId id="321" r:id="rId29"/>
    <p:sldId id="275" r:id="rId30"/>
    <p:sldId id="314" r:id="rId31"/>
    <p:sldId id="324" r:id="rId32"/>
    <p:sldId id="334" r:id="rId33"/>
    <p:sldId id="325" r:id="rId34"/>
    <p:sldId id="315" r:id="rId35"/>
    <p:sldId id="311" r:id="rId36"/>
    <p:sldId id="312" r:id="rId37"/>
    <p:sldId id="298" r:id="rId38"/>
    <p:sldId id="339" r:id="rId39"/>
    <p:sldId id="340" r:id="rId40"/>
    <p:sldId id="292" r:id="rId41"/>
    <p:sldId id="327" r:id="rId42"/>
    <p:sldId id="282" r:id="rId43"/>
    <p:sldId id="284" r:id="rId44"/>
    <p:sldId id="316" r:id="rId45"/>
    <p:sldId id="286" r:id="rId46"/>
    <p:sldId id="287" r:id="rId47"/>
    <p:sldId id="285" r:id="rId48"/>
    <p:sldId id="317" r:id="rId49"/>
    <p:sldId id="318" r:id="rId50"/>
    <p:sldId id="319" r:id="rId51"/>
    <p:sldId id="322" r:id="rId52"/>
    <p:sldId id="323" r:id="rId53"/>
    <p:sldId id="320" r:id="rId54"/>
    <p:sldId id="293" r:id="rId55"/>
    <p:sldId id="299" r:id="rId56"/>
    <p:sldId id="337" r:id="rId57"/>
    <p:sldId id="338" r:id="rId58"/>
    <p:sldId id="332" r:id="rId59"/>
    <p:sldId id="279" r:id="rId6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1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9" autoAdjust="0"/>
    <p:restoredTop sz="91581" autoAdjust="0"/>
  </p:normalViewPr>
  <p:slideViewPr>
    <p:cSldViewPr snapToGrid="0">
      <p:cViewPr varScale="1">
        <p:scale>
          <a:sx n="79" d="100"/>
          <a:sy n="79" d="100"/>
        </p:scale>
        <p:origin x="2118" y="84"/>
      </p:cViewPr>
      <p:guideLst>
        <p:guide orient="horz" pos="845"/>
        <p:guide pos="1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7" y="-6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36904A-E93E-774E-B0E0-C139A852EB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12F5C8-08E8-E045-9649-9A116891A7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A08C26B-2D38-6C48-A010-5F72F2AD6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FBE21937-F5A4-D148-99AB-A9EE8BFC52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FD359F-3949-4CB1-A971-E31EC8BCEA3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70F590-61FB-D941-A415-3E55BCCACD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36D997-5ECA-1544-AA84-EA3CFCE04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013" y="317500"/>
            <a:ext cx="6573837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5C22BAF-5E88-B149-AC8D-82711FAF7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4188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F8CDE2A-11B2-6542-A5A1-5900424E8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545F56C-3E84-4E48-8317-35F99D0B3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EF7C5-B8D1-49B0-B1A3-9372C3DC7E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17290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070861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270674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94260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594447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28572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84274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741204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220993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4364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81973D4-CAD7-43D3-92DC-71FCBC9020E2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81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8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55413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95398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97868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83147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737220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685465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57302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3638992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37507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05710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8338012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23749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466403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784836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57F8BCE-FA05-47B8-BBA7-59F89C3C1CB3}" type="slidenum">
              <a:rPr lang="de-DE" altLang="en-US" sz="1300" smtClean="0">
                <a:latin typeface="Times New Roman" panose="02020603050405020304" pitchFamily="18" charset="0"/>
              </a:rPr>
              <a:pPr/>
              <a:t>45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DE3EF26-210B-4EDA-8E38-A7DB332F3388}" type="slidenum">
              <a:rPr lang="de-DE" altLang="en-US" sz="1300" smtClean="0">
                <a:latin typeface="Times New Roman" panose="02020603050405020304" pitchFamily="18" charset="0"/>
              </a:rPr>
              <a:pPr/>
              <a:t>46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363006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93074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039075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668757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487735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8515278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49132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662887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8202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4451199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7089394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0EA010C-9ECC-49BE-A783-B69EC185107B}" type="slidenum">
              <a:rPr lang="de-DE" altLang="en-US" sz="1300" smtClean="0">
                <a:latin typeface="Times New Roman" panose="02020603050405020304" pitchFamily="18" charset="0"/>
              </a:rPr>
              <a:pPr/>
              <a:t>59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6251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9233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571ED40-43F1-42AA-9EA3-7BD7801F2065}" type="slidenum">
              <a:rPr lang="de-DE" altLang="en-US" sz="1300" smtClean="0">
                <a:latin typeface="Times New Roman" panose="02020603050405020304" pitchFamily="18" charset="0"/>
              </a:rPr>
              <a:pPr/>
              <a:t>12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317500"/>
            <a:ext cx="6573838" cy="49307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5565775"/>
            <a:ext cx="5962650" cy="389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4808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2145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12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1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6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869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6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6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00486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003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8121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4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9360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9254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9988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79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157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1106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EE186795-31AE-7143-AED1-D84811CE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310F7BF-C08E-4796-B6CC-1E744F04837E}" type="slidenum">
              <a:rPr lang="de-DE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ce.com/products/27996665/Dutch-TTF-Gas-Futures/data?marketId=543916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s.tu-berlin.de/course/view.php?id=4025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7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Relationship Id="rId9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/10.1007%2F3-540-32195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book/10.1007/978-3-658-05362-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Angebot, Nachfrage und Elastizität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61844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3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Wirtschaftswissenschaften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9" y="1764461"/>
            <a:ext cx="82501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Wasser/Salz/Mehl so wenig, obwohl es uns lebenswichtig 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Saphiren sind nicht lebenswichtig. Warum sind sie so teuer?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eine Wohnung in Berlin mehr als in Bielefeld?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Autos sollte Tesla pro Jahr produzieren? Lieber Model S oder 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Lohnt es sich für Tesla in eine neue Fabrik in Deutschland zu investieren?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reduzieren wir unseren Energieverbrauch, ohne arme Haushalte mit hohen Preisen zu belasten?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2021-3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Hohe Gaspreise: vergleichbare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Ölpreisschocks 1973 und 1979 haben schwere Rezessionen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ausgelöst. Neue Krise im Nahen Osten?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6943" y="6489254"/>
            <a:ext cx="19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ICE, 2023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8" y="2812112"/>
            <a:ext cx="8097489" cy="3091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028" y="2658223"/>
            <a:ext cx="86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€/MWh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7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960438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Grundlegende Marktformen</a:t>
            </a:r>
          </a:p>
        </p:txBody>
      </p:sp>
      <p:graphicFrame>
        <p:nvGraphicFramePr>
          <p:cNvPr id="6" name="Table 2"/>
          <p:cNvGraphicFramePr/>
          <p:nvPr>
            <p:extLst>
              <p:ext uri="{D42A27DB-BD31-4B8C-83A1-F6EECF244321}">
                <p14:modId xmlns:p14="http://schemas.microsoft.com/office/powerpoint/2010/main" val="2606868425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00" y="6224155"/>
            <a:ext cx="620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Griechisch: mono: eine,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wenige,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viele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Angebotsmonopole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467" y="1681218"/>
            <a:ext cx="4666822" cy="37687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Betriebssysteme: Microsoft 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Schienennetze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Stromnetze</a:t>
            </a:r>
          </a:p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Hochgeschwindigkeitsverkehr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Bahn: Deutsche Bahn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in Schweden: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Systembolaget</a:t>
            </a: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Patente (z.B. für neue Impfstoffe)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Anbieter:in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d.h. kann den Marktpreis beeinflussen.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3" y="4950273"/>
            <a:ext cx="3178419" cy="1644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8" y="2936407"/>
            <a:ext cx="2719229" cy="1591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2" y="1458928"/>
            <a:ext cx="2577102" cy="128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6" y="4950273"/>
            <a:ext cx="2740761" cy="1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Angebotsoligopole (wenige Anbietende)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876427"/>
            <a:ext cx="7981950" cy="1493497"/>
          </a:xfrm>
        </p:spPr>
        <p:txBody>
          <a:bodyPr/>
          <a:lstStyle/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Wirtschaftsprüfungsgesellschaften: 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Deloitte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Young,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KPMG 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PricewaterhouseCoopers („Big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Langstreckenflugzeuge: Boeing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Airbus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Cola: Coca Cola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Pepsi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</a:p>
          <a:p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85853"/>
            <a:ext cx="4140485" cy="207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9" y="3685853"/>
            <a:ext cx="3680432" cy="2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Nachfragemonopole = </a:t>
            </a:r>
            <a:r>
              <a:rPr lang="de-DE" alt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Monopson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703122"/>
            <a:ext cx="4296952" cy="4691212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Flugzeugträger, Kampfflugzeuge, Panzer: Der Staat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Corona-Impfstoffe: Der Staat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Schienen: Deutsche Bahn</a:t>
            </a:r>
          </a:p>
          <a:p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Nachfrager:in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d.h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kann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 Marktpreis beeinflussen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12" y="4300046"/>
            <a:ext cx="3124627" cy="2235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4441602"/>
            <a:ext cx="3471524" cy="195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1703122"/>
            <a:ext cx="3460374" cy="23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Konkurrenzmarkt (Polypol) - Annahmen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2" y="1582221"/>
            <a:ext cx="8175912" cy="3919094"/>
          </a:xfrm>
        </p:spPr>
        <p:txBody>
          <a:bodyPr/>
          <a:lstStyle/>
          <a:p>
            <a:pPr marL="0" indent="0"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Voraussetzungen für einen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vollkommenen Markt (Polypol):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Anbietende, viele Nachfragende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Güter sind homogen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völlige Markttransparenz (vollständige Information)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freier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Marktzu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und –austritt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Konsequenz: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Keine:r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kann Marktmacht ausüben oder den Marktpreis beeinflussen. Anbietende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Nachfragende sind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Mengenanpassende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Ursachen für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Marktunvollkommenheit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sind: 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Marktzutrittsbarrieren (Investitionskosten, vorgeschriebene Verfahrensweisen bzw. Produktionsstandards)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Räumliche Platzierung der Anbietenden (Fahrtkosten, etc.)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 von Grenzkosten einer individuellen Firma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94727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776629"/>
              <a:ext cx="1068745" cy="359950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Produzierende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Angebotsfunktion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ab dem sich die Produktion einer Menge lohnt. Sie stellt die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Grenzkosten der Produktion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dar, die durch die Produktion einer zusätzlichen Mengeneinheit entstehen. Normalerweise (aber nicht immer) gilt: je höher der Preis, desto größer die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Angebotsfunktion eines Dosenherstellers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243357" y="2914649"/>
            <a:ext cx="1190076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€/Stück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030539" y="4998331"/>
            <a:ext cx="31134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(Dosen pro Stunde)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220723" y="5324912"/>
            <a:ext cx="38581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209434" y="2905254"/>
            <a:ext cx="11289" cy="2419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073198" y="1575822"/>
            <a:ext cx="779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 Firma besitzt 2 Maschinen, die jeweils 100 Dosen pro Stunden herstellen können. Die neue Maschine kostet 10 €/Stück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Strom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Rohstoffe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betreiben. Die alte ineffizientere Maschine kostet 20 €/Stück.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flipV="1">
            <a:off x="3209433" y="3978942"/>
            <a:ext cx="3139996" cy="695571"/>
          </a:xfrm>
          <a:prstGeom prst="bentConnector3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838395" y="3795314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830848" y="4536012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 flipH="1">
            <a:off x="3863598" y="5004395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 flipH="1">
            <a:off x="5523191" y="5009971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50350" y="6016736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00640" y="6016736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330745" y="5364920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64351" y="535323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8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4"/>
          <p:cNvSpPr>
            <a:spLocks/>
          </p:cNvSpPr>
          <p:nvPr/>
        </p:nvSpPr>
        <p:spPr bwMode="auto">
          <a:xfrm>
            <a:off x="3251545" y="4407432"/>
            <a:ext cx="2933498" cy="718563"/>
          </a:xfrm>
          <a:custGeom>
            <a:avLst/>
            <a:gdLst>
              <a:gd name="T0" fmla="*/ 0 w 1406"/>
              <a:gd name="T1" fmla="*/ 0 h 1044"/>
              <a:gd name="T2" fmla="*/ 1406 w 1406"/>
              <a:gd name="T3" fmla="*/ 0 h 1044"/>
              <a:gd name="T4" fmla="*/ 1134 w 1406"/>
              <a:gd name="T5" fmla="*/ 273 h 1044"/>
              <a:gd name="T6" fmla="*/ 862 w 1406"/>
              <a:gd name="T7" fmla="*/ 545 h 1044"/>
              <a:gd name="T8" fmla="*/ 363 w 1406"/>
              <a:gd name="T9" fmla="*/ 862 h 1044"/>
              <a:gd name="T10" fmla="*/ 0 w 1406"/>
              <a:gd name="T11" fmla="*/ 1044 h 1044"/>
              <a:gd name="T12" fmla="*/ 0 w 1406"/>
              <a:gd name="T13" fmla="*/ 0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6"/>
              <a:gd name="T22" fmla="*/ 0 h 1044"/>
              <a:gd name="T23" fmla="*/ 1406 w 1406"/>
              <a:gd name="T24" fmla="*/ 1044 h 10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Angebotsfunktion, Marktpreis und Produzentenrente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284453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676685"/>
              <a:ext cx="1212329" cy="51757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haben Produzierende keinen Einfluss auf den Marktpreis (sie sind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Produzentenrente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(Erlös minus Kosten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die Fläche zwischen der inversen Angebotsfunktion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251545" y="4407432"/>
            <a:ext cx="2830757" cy="0"/>
          </a:xfrm>
          <a:prstGeom prst="line">
            <a:avLst/>
          </a:pr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78582" y="4233003"/>
            <a:ext cx="1561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8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1/2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4" y="1430483"/>
            <a:ext cx="8331778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ISIS-Seite: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Auf ISIS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finden Sie alle Infos und Ankündigungen zum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ISIS-Einschreibeschlüssel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Markt24“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 übernächster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Woche)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Stellen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 uns Fragen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 das Forum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 direkte Nachricht an uns (bitte keine Emails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Donnerstags 12:00-14:00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(Mathe 001)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Thematische Einführung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Folien auf ISIS verfügbar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Tutorien:</a:t>
            </a: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rechnen Übungsaufgaben vor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Wichtigste Vorbereitung für die Prüfung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 diese Woche über ISIS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Tutorien werden sowohl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Präsenz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auch digital angeboten</a:t>
            </a:r>
          </a:p>
        </p:txBody>
      </p:sp>
    </p:spTree>
    <p:extLst>
      <p:ext uri="{BB962C8B-B14F-4D97-AF65-F5344CB8AC3E}">
        <p14:creationId xmlns:p14="http://schemas.microsoft.com/office/powerpoint/2010/main" val="409202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Angebotsfunktionen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61358" y="1640950"/>
            <a:ext cx="1336551" cy="1830629"/>
            <a:chOff x="808956" y="1488548"/>
            <a:chExt cx="1336551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>
                <a:off x="992062" y="2312907"/>
                <a:ext cx="502186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5336" y="1634393"/>
            <a:ext cx="1336551" cy="1830629"/>
            <a:chOff x="808956" y="1488548"/>
            <a:chExt cx="1336551" cy="1830629"/>
          </a:xfrm>
        </p:grpSpPr>
        <p:grpSp>
          <p:nvGrpSpPr>
            <p:cNvPr id="5" name="Group 4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16391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2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5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7" name="Freeform 60"/>
              <p:cNvSpPr>
                <a:spLocks/>
              </p:cNvSpPr>
              <p:nvPr/>
            </p:nvSpPr>
            <p:spPr bwMode="auto">
              <a:xfrm>
                <a:off x="992062" y="2132704"/>
                <a:ext cx="844800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2656051" y="1876169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2761404" y="3102247"/>
            <a:ext cx="9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99154" y="1640950"/>
            <a:ext cx="1336551" cy="1830629"/>
            <a:chOff x="808956" y="1488548"/>
            <a:chExt cx="1336551" cy="1830629"/>
          </a:xfrm>
        </p:grpSpPr>
        <p:grpSp>
          <p:nvGrpSpPr>
            <p:cNvPr id="47" name="Group 46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999930" y="1560010"/>
                <a:ext cx="996503" cy="824841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9792" y="3930952"/>
            <a:ext cx="4560672" cy="2433223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00000" y="1435859"/>
              <a:ext cx="1068745" cy="101500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121" y="4097152"/>
            <a:ext cx="222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Angebotsfunktionen von allen Produzierenden 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dem Bergbau (Kupfer)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49" y="1792863"/>
            <a:ext cx="6576724" cy="4193904"/>
          </a:xfrm>
        </p:spPr>
      </p:pic>
    </p:spTree>
    <p:extLst>
      <p:ext uri="{BB962C8B-B14F-4D97-AF65-F5344CB8AC3E}">
        <p14:creationId xmlns:p14="http://schemas.microsoft.com/office/powerpoint/2010/main" val="454222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der Ölindustrie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820845"/>
            <a:ext cx="6920346" cy="46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7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 von Zahlungsbereitschaft eines Konsumenten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56371" y="338733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1038381" y="1549087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eine:n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der:die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 Menge bereit zu zahlen ist. Sie stellt den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Grenznutzen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Verbrauchs dar. Typischerweise sinkt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Zahlungsbereitschaft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je größer die Menge ist. Die inverse Nachfragefunktion wird auch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Preis-Absatz-Funktion (PAF)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genannt.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Pizza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30646" y="2844302"/>
            <a:ext cx="6365887" cy="3125445"/>
            <a:chOff x="581592" y="1224236"/>
            <a:chExt cx="2238124" cy="175480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581592" y="1224236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€/Pizza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76615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(Pizzen pro Woche)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908342" y="1913969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Pizzen ich pro Woche esse hängt vom Preis ab.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752139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90054" y="5363508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911886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763182" y="3427018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753621" y="4048181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832660" y="4669344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Strom in der Aluminiumherstellung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13305" y="3758009"/>
            <a:ext cx="7016394" cy="2281259"/>
            <a:chOff x="608447" y="1258458"/>
            <a:chExt cx="2466830" cy="1607123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€/MWh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190978" y="2670438"/>
              <a:ext cx="884299" cy="1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Strom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(MWh/h)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33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Gewinnung von Aluminium aus Bauxiterz ist stromintensiv. Der Aluminiumpreis beträgt €1200 je Tonne. €600 je Tonne geht auf andere Kosten (Löhne, Erz, usw.) und €600 je Tonne bleibt für Strom. Eine Firma besitzt zwei Elektrolyse-Anlagen für Aluminium. Die Neue verbraucht 15 MWh/Tonne, die Alte 20 MWh/Tonne. Was ist die Zahlungsbereitschaft für Strom?</a:t>
                </a:r>
              </a:p>
              <a:p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alte: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blipFill>
                <a:blip r:embed="rId3"/>
                <a:stretch>
                  <a:fillRect l="-597" t="-1441" r="-9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 bwMode="auto">
          <a:xfrm rot="5400000" flipH="1">
            <a:off x="3781163" y="5218484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 flipH="1">
            <a:off x="5440756" y="5224060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07775" y="6241362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020753" y="6241362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33618" y="4541178"/>
            <a:ext cx="3262831" cy="297950"/>
          </a:xfrm>
          <a:custGeom>
            <a:avLst/>
            <a:gdLst>
              <a:gd name="connsiteX0" fmla="*/ 0 w 3308279"/>
              <a:gd name="connsiteY0" fmla="*/ 0 h 297950"/>
              <a:gd name="connsiteX1" fmla="*/ 1582220 w 3308279"/>
              <a:gd name="connsiteY1" fmla="*/ 0 h 297950"/>
              <a:gd name="connsiteX2" fmla="*/ 1582220 w 3308279"/>
              <a:gd name="connsiteY2" fmla="*/ 297950 h 297950"/>
              <a:gd name="connsiteX3" fmla="*/ 3308279 w 3308279"/>
              <a:gd name="connsiteY3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41851" y="4410821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1851" y="470110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Nachfragefunktion, Marktpreis und Konsumentenrente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6147" y="3417318"/>
            <a:ext cx="5282475" cy="2786630"/>
            <a:chOff x="1531827" y="2905254"/>
            <a:chExt cx="5282475" cy="2786630"/>
          </a:xfrm>
        </p:grpSpPr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3220722" y="3041151"/>
              <a:ext cx="2208496" cy="1222624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253630" y="2905254"/>
              <a:ext cx="4560672" cy="2786630"/>
              <a:chOff x="659989" y="1258458"/>
              <a:chExt cx="1603445" cy="1564574"/>
            </a:xfrm>
          </p:grpSpPr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659989" y="1386616"/>
                <a:ext cx="418408" cy="15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Preis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355259" cy="17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Menge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 flipH="1" flipV="1">
                <a:off x="996031" y="1258458"/>
                <a:ext cx="3969" cy="13585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 rot="12053768" flipV="1">
                <a:off x="1038381" y="1549087"/>
                <a:ext cx="1068745" cy="41793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31827" y="4090713"/>
              <a:ext cx="156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800" b="1" i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b="1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220722" y="4263775"/>
              <a:ext cx="2132114" cy="10901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51690" y="1818587"/>
            <a:ext cx="779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keinen Einfluss auf den Marktpreis (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Dadurch dass der Marktpreis niedriger als seine Zahlungsbereitschaft ist, hat er Geld gespart = eine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Konsumentenrente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die Fläche zwischen der inversen Nachfragefunktion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Nachfragefunktionen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9702" y="1640950"/>
            <a:ext cx="1648207" cy="1830629"/>
            <a:chOff x="497300" y="1488548"/>
            <a:chExt cx="1648207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 rot="2860169">
                <a:off x="1009209" y="1629388"/>
                <a:ext cx="506276" cy="233183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97300" y="2949845"/>
              <a:ext cx="1562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Konsument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5336" y="1634393"/>
            <a:ext cx="1336551" cy="1433371"/>
            <a:chOff x="808956" y="1488548"/>
            <a:chExt cx="1336551" cy="1433371"/>
          </a:xfrm>
        </p:grpSpPr>
        <p:sp>
          <p:nvSpPr>
            <p:cNvPr id="16391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2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4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Freeform 60"/>
            <p:cNvSpPr>
              <a:spLocks/>
            </p:cNvSpPr>
            <p:nvPr/>
          </p:nvSpPr>
          <p:spPr bwMode="auto">
            <a:xfrm rot="11267134" flipV="1">
              <a:off x="995996" y="2360761"/>
              <a:ext cx="581427" cy="213315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 rot="3698371">
            <a:off x="2603308" y="2330916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" name="Group 46"/>
          <p:cNvGrpSpPr/>
          <p:nvPr/>
        </p:nvGrpSpPr>
        <p:grpSpPr>
          <a:xfrm>
            <a:off x="4199154" y="1626581"/>
            <a:ext cx="1336551" cy="1447740"/>
            <a:chOff x="808956" y="1474179"/>
            <a:chExt cx="1336551" cy="1447740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rot="4520093">
              <a:off x="999930" y="1560010"/>
              <a:ext cx="996503" cy="824841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109792" y="4130263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660002" y="6087176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076884" y="6043743"/>
            <a:ext cx="32581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065595" y="3930952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 rot="3866559">
            <a:off x="3076884" y="4206846"/>
            <a:ext cx="3039827" cy="1578529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60" y="4097152"/>
            <a:ext cx="2392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Nachfragefunktionen von allen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4734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1661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8873" y="3127231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4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Die Nachfragefunktion und ihre Inverse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118378" y="385285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3668588" y="5809772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1085471" y="5766339"/>
            <a:ext cx="26748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1074181" y="3653548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18738" y="2115849"/>
            <a:ext cx="350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den Preis in Abhängigkeit von der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804034" y="585091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046147" y="3752330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5140911" y="5766338"/>
            <a:ext cx="26631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 flipV="1">
            <a:off x="5129622" y="3653547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7"/>
          <p:cNvSpPr/>
          <p:nvPr/>
        </p:nvSpPr>
        <p:spPr bwMode="auto">
          <a:xfrm>
            <a:off x="1089061" y="3852809"/>
            <a:ext cx="1541123" cy="1890445"/>
          </a:xfrm>
          <a:custGeom>
            <a:avLst/>
            <a:gdLst>
              <a:gd name="connsiteX0" fmla="*/ 1541123 w 1541123"/>
              <a:gd name="connsiteY0" fmla="*/ 1890445 h 1890445"/>
              <a:gd name="connsiteX1" fmla="*/ 1376737 w 1541123"/>
              <a:gd name="connsiteY1" fmla="*/ 1130157 h 1890445"/>
              <a:gd name="connsiteX2" fmla="*/ 801384 w 1541123"/>
              <a:gd name="connsiteY2" fmla="*/ 883578 h 1890445"/>
              <a:gd name="connsiteX3" fmla="*/ 184935 w 1541123"/>
              <a:gd name="connsiteY3" fmla="*/ 626724 h 1890445"/>
              <a:gd name="connsiteX4" fmla="*/ 0 w 1541123"/>
              <a:gd name="connsiteY4" fmla="*/ 0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29622" y="4345968"/>
            <a:ext cx="2275217" cy="1420369"/>
          </a:xfrm>
          <a:custGeom>
            <a:avLst/>
            <a:gdLst>
              <a:gd name="connsiteX0" fmla="*/ 0 w 2267760"/>
              <a:gd name="connsiteY0" fmla="*/ 0 h 1477326"/>
              <a:gd name="connsiteX1" fmla="*/ 863029 w 2267760"/>
              <a:gd name="connsiteY1" fmla="*/ 236305 h 1477326"/>
              <a:gd name="connsiteX2" fmla="*/ 1212350 w 2267760"/>
              <a:gd name="connsiteY2" fmla="*/ 1150705 h 1477326"/>
              <a:gd name="connsiteX3" fmla="*/ 2178121 w 2267760"/>
              <a:gd name="connsiteY3" fmla="*/ 1448656 h 1477326"/>
              <a:gd name="connsiteX4" fmla="*/ 2167847 w 2267760"/>
              <a:gd name="connsiteY4" fmla="*/ 1448656 h 14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74180" y="2115849"/>
            <a:ext cx="342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Nachfragefunktion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Menge in Abhängigkeit vom Preis.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24077" y="1700215"/>
            <a:ext cx="2303463" cy="2016125"/>
            <a:chOff x="1338" y="1071"/>
            <a:chExt cx="1451" cy="1270"/>
          </a:xfrm>
        </p:grpSpPr>
        <p:sp>
          <p:nvSpPr>
            <p:cNvPr id="16407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124077" y="3716339"/>
            <a:ext cx="2232025" cy="1657350"/>
            <a:chOff x="1338" y="2341"/>
            <a:chExt cx="1406" cy="1044"/>
          </a:xfrm>
        </p:grpSpPr>
        <p:sp>
          <p:nvSpPr>
            <p:cNvPr id="16405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6387" name="Freeform 58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>
            <a:off x="4438650" y="3694115"/>
            <a:ext cx="1588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Freeform 17"/>
          <p:cNvSpPr>
            <a:spLocks/>
          </p:cNvSpPr>
          <p:nvPr/>
        </p:nvSpPr>
        <p:spPr bwMode="auto">
          <a:xfrm>
            <a:off x="4479925" y="3703638"/>
            <a:ext cx="1588" cy="4762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5943600" y="4495802"/>
            <a:ext cx="269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(abhängig von der</a:t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Zahlungsbereitschaft)</a:t>
            </a: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81001" y="1989138"/>
            <a:ext cx="7924799" cy="4329112"/>
            <a:chOff x="240" y="1253"/>
            <a:chExt cx="4992" cy="2727"/>
          </a:xfrm>
        </p:grpSpPr>
        <p:sp>
          <p:nvSpPr>
            <p:cNvPr id="16397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Line 41"/>
            <p:cNvSpPr>
              <a:spLocks noChangeShapeType="1"/>
            </p:cNvSpPr>
            <p:nvPr/>
          </p:nvSpPr>
          <p:spPr bwMode="auto">
            <a:xfrm>
              <a:off x="2784" y="163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270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240" y="2232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900" b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19"/>
            <p:cNvSpPr>
              <a:spLocks noChangeArrowheads="1"/>
            </p:cNvSpPr>
            <p:nvPr/>
          </p:nvSpPr>
          <p:spPr bwMode="auto">
            <a:xfrm>
              <a:off x="2928" y="2256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2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Rectangle 37"/>
            <p:cNvSpPr>
              <a:spLocks noChangeArrowheads="1"/>
            </p:cNvSpPr>
            <p:nvPr/>
          </p:nvSpPr>
          <p:spPr bwMode="auto">
            <a:xfrm>
              <a:off x="3600" y="1488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Inverse Angebotsfunktion</a:t>
              </a: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(abhängig von den</a:t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Grenzkosten)</a:t>
              </a:r>
              <a:endParaRPr lang="de-DE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6404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2/2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24001"/>
            <a:ext cx="8221061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Veröffentlichung immer eine Woche zeitversetzt zur Vorlesung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Kurze Aufbereitung der Vorlesungsinhalte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Skript und Übungsaufgaben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Aufgaben &amp; Musterlösungen online verfügbar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Sprechstunden: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Direkte Fragestunde mit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(Anmeldung über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erforderlich)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Ansprechpartner:innen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WiMi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Lisa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Zeyen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betreut den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Kurs bis Ende 2024; danach Philipp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Glaum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Kaschubowski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Franka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Tluck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Toschonowitz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Marie Schubert &amp; Tom Kähler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Fragen über ISIS (Forum oder privat) stellen, nicht per Mail</a:t>
            </a:r>
          </a:p>
        </p:txBody>
      </p:sp>
    </p:spTree>
    <p:extLst>
      <p:ext uri="{BB962C8B-B14F-4D97-AF65-F5344CB8AC3E}">
        <p14:creationId xmlns:p14="http://schemas.microsoft.com/office/powerpoint/2010/main" val="103439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67209" y="1613044"/>
            <a:ext cx="4294598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Hauptmerkmale: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 und die Menge entstehen </a:t>
            </a:r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am Schnittpunkt der Angebots- und Nachfragefunktionen.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Hier wird genau so viel verkauft wie gekauft.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Einzelne </a:t>
            </a:r>
            <a:r>
              <a:rPr lang="de-DE" alt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Akteur:innen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können den Preis nicht beeinflussen.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entsteht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dezentral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liegt über den Grenzkosten für alle angenommenen Anbietenden.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Preise liegt unter der Zahlungsbereitschaft für alle angenommenen Nachfragenden.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= Konsumentenrente + Produzentenrente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wird maximiert.</a:t>
            </a:r>
          </a:p>
        </p:txBody>
      </p:sp>
    </p:spTree>
    <p:extLst>
      <p:ext uri="{BB962C8B-B14F-4D97-AF65-F5344CB8AC3E}">
        <p14:creationId xmlns:p14="http://schemas.microsoft.com/office/powerpoint/2010/main" val="328103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79618" y="2095929"/>
            <a:ext cx="4071914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Begriffe und Abkürzungen:</a:t>
            </a:r>
          </a:p>
          <a:p>
            <a:pPr marL="0" indent="0">
              <a:buNone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Price = markträumender Preis,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MCV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Volume = markträumende Menge,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Konsumentenrente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Produzentenrente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KR + PR</a:t>
            </a:r>
          </a:p>
        </p:txBody>
      </p:sp>
    </p:spTree>
    <p:extLst>
      <p:ext uri="{BB962C8B-B14F-4D97-AF65-F5344CB8AC3E}">
        <p14:creationId xmlns:p14="http://schemas.microsoft.com/office/powerpoint/2010/main" val="236944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 Markt für handgerollte Zigarren besteht aus Anbietenden mit einer aggregierten inversen Angebotsfunktion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=10+2</m:t>
                    </m:r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aus Nachfragenden mit einer aggregierten inversen Nachfragefunktion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46−4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Wie lauten der markträumende Preis und die markträumende Menge?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Lösen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6 −4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=10+2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Was passiert, wenn wir eine Steuer von 12 pro Zigarre einführen?</a:t>
                </a:r>
              </a:p>
              <a:p>
                <a:pPr marL="0" indent="0"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  <a:blipFill>
                <a:blip r:embed="rId3"/>
                <a:stretch>
                  <a:fillRect l="-728" t="-778" b="-5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2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Freeform 16383"/>
          <p:cNvSpPr/>
          <p:nvPr/>
        </p:nvSpPr>
        <p:spPr bwMode="auto">
          <a:xfrm>
            <a:off x="6359703" y="3020602"/>
            <a:ext cx="1135169" cy="1119883"/>
          </a:xfrm>
          <a:custGeom>
            <a:avLst/>
            <a:gdLst>
              <a:gd name="connsiteX0" fmla="*/ 1140432 w 1140432"/>
              <a:gd name="connsiteY0" fmla="*/ 0 h 1119883"/>
              <a:gd name="connsiteX1" fmla="*/ 1140432 w 1140432"/>
              <a:gd name="connsiteY1" fmla="*/ 1119883 h 1119883"/>
              <a:gd name="connsiteX2" fmla="*/ 0 w 1140432"/>
              <a:gd name="connsiteY2" fmla="*/ 1119883 h 1119883"/>
              <a:gd name="connsiteX3" fmla="*/ 0 w 1140432"/>
              <a:gd name="connsiteY3" fmla="*/ 924674 h 1119883"/>
              <a:gd name="connsiteX4" fmla="*/ 616450 w 1140432"/>
              <a:gd name="connsiteY4" fmla="*/ 534256 h 1119883"/>
              <a:gd name="connsiteX5" fmla="*/ 934949 w 1140432"/>
              <a:gd name="connsiteY5" fmla="*/ 195209 h 1119883"/>
              <a:gd name="connsiteX6" fmla="*/ 1140432 w 1140432"/>
              <a:gd name="connsiteY6" fmla="*/ 0 h 11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40709" y="1869356"/>
            <a:ext cx="1109609" cy="2198670"/>
          </a:xfrm>
          <a:custGeom>
            <a:avLst/>
            <a:gdLst>
              <a:gd name="connsiteX0" fmla="*/ 0 w 1109609"/>
              <a:gd name="connsiteY0" fmla="*/ 0 h 2198670"/>
              <a:gd name="connsiteX1" fmla="*/ 287676 w 1109609"/>
              <a:gd name="connsiteY1" fmla="*/ 0 h 2198670"/>
              <a:gd name="connsiteX2" fmla="*/ 513708 w 1109609"/>
              <a:gd name="connsiteY2" fmla="*/ 410966 h 2198670"/>
              <a:gd name="connsiteX3" fmla="*/ 1109609 w 1109609"/>
              <a:gd name="connsiteY3" fmla="*/ 1068512 h 2198670"/>
              <a:gd name="connsiteX4" fmla="*/ 1109609 w 1109609"/>
              <a:gd name="connsiteY4" fmla="*/ 2198670 h 2198670"/>
              <a:gd name="connsiteX5" fmla="*/ 20548 w 1109609"/>
              <a:gd name="connsiteY5" fmla="*/ 2198670 h 2198670"/>
              <a:gd name="connsiteX6" fmla="*/ 0 w 1109609"/>
              <a:gd name="connsiteY6" fmla="*/ 0 h 21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Wohlfahrt, Nutzen und Kosten</a:t>
            </a:r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50259" y="1892299"/>
            <a:ext cx="1117803" cy="1072511"/>
            <a:chOff x="1338" y="1071"/>
            <a:chExt cx="1451" cy="1270"/>
          </a:xfrm>
        </p:grpSpPr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750259" y="2964810"/>
            <a:ext cx="1083136" cy="881655"/>
            <a:chOff x="1338" y="2341"/>
            <a:chExt cx="1406" cy="1044"/>
          </a:xfrm>
        </p:grpSpPr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58"/>
          <p:cNvSpPr>
            <a:spLocks/>
          </p:cNvSpPr>
          <p:nvPr/>
        </p:nvSpPr>
        <p:spPr bwMode="auto">
          <a:xfrm>
            <a:off x="980599" y="180700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1873453" y="295298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893483" y="295805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754880" y="4048018"/>
            <a:ext cx="1895853" cy="205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 flipV="1">
            <a:off x="754880" y="187963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70"/>
          <p:cNvGrpSpPr>
            <a:grpSpLocks/>
          </p:cNvGrpSpPr>
          <p:nvPr/>
        </p:nvGrpSpPr>
        <p:grpSpPr bwMode="auto">
          <a:xfrm>
            <a:off x="743325" y="2045997"/>
            <a:ext cx="1778777" cy="1808912"/>
            <a:chOff x="1329" y="1253"/>
            <a:chExt cx="2309" cy="2142"/>
          </a:xfrm>
        </p:grpSpPr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7474842" y="3038281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7494872" y="3043347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6356269" y="4153860"/>
            <a:ext cx="19966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V="1">
            <a:off x="6356269" y="1964925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60"/>
          <p:cNvSpPr>
            <a:spLocks/>
          </p:cNvSpPr>
          <p:nvPr/>
        </p:nvSpPr>
        <p:spPr bwMode="auto">
          <a:xfrm>
            <a:off x="6360122" y="2131291"/>
            <a:ext cx="1763370" cy="180891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678144" y="180956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4570998" y="295554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4591028" y="296061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>
            <a:off x="3452425" y="4071126"/>
            <a:ext cx="19135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3452425" y="188219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9" name="Freeform 16388"/>
          <p:cNvSpPr/>
          <p:nvPr/>
        </p:nvSpPr>
        <p:spPr bwMode="auto">
          <a:xfrm>
            <a:off x="1869897" y="2948683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474842" y="3035747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 flipH="1">
            <a:off x="4491369" y="2963146"/>
            <a:ext cx="45719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59799" y="4540820"/>
            <a:ext cx="77962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           =               Nutzen                   -       variable Kosten</a:t>
            </a: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Kosten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sind Kosten, die von der produzierten Menge abhängen.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als Gleichgewicht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9" y="1455913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wird die Preisbildung als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„Gleichgewicht“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bezeichnet, weil die „Kräfte“ (Angebot und Nachfrage) gleich sind.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stabiles Gleichgewicht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wird in der Physik als „Zustand, der stabil gegenüber Störungen ist,“ definiert.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 Feedback: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bei Störung kehrt zum originalen Zustand zurück.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Wirtschaftswissenschaften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„Marktakteure haben keine Veranlassung,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ihr Marktverhalten zu ändern, weil sie sich optimal an die relevanten Marktdaten angepasst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haben“.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5" y="3790091"/>
            <a:ext cx="2265666" cy="2265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3790091"/>
            <a:ext cx="3113929" cy="2311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2351" y="6090102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Mitte: stabiles Gleichgewicht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937" y="6090101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instabiles Gleichgewicht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4892040" y="1478661"/>
            <a:ext cx="1272226" cy="4312539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Salz, Wasser, Mehl,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41538" y="4897440"/>
            <a:ext cx="6164262" cy="492123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5888736" y="5148072"/>
            <a:ext cx="0" cy="6431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5791204" y="5999862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36552" y="4897440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>
            <a:off x="2133600" y="5148072"/>
            <a:ext cx="3755136" cy="126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413641" y="4536919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5118382" y="1498599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2153096" y="1844674"/>
            <a:ext cx="5820471" cy="3946525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Saphiren, 100 qm Wohnungen in Berlin-Mitte,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52651" y="1472184"/>
            <a:ext cx="1011173" cy="245059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2853690" y="2520981"/>
            <a:ext cx="19495" cy="32702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2790762" y="5922103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89097" y="2374931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 flipV="1">
            <a:off x="2114550" y="2520981"/>
            <a:ext cx="720090" cy="473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3359545" y="1430178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5425841" y="4043045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Preisbildung - Stromerzeugung</a:t>
            </a:r>
            <a:endParaRPr lang="de-DE" alt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3" y="1953490"/>
            <a:ext cx="6192982" cy="4644737"/>
          </a:xfrm>
          <a:prstGeom prst="rect">
            <a:avLst/>
          </a:prstGeom>
        </p:spPr>
      </p:pic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Strom: „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Order“ (Einsatzreihenfolge von Kraftwerken) bestimmt Angebot. Markträumender Preis hängt von (unelastischem) Verbrauch ab.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Ohne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1927513"/>
            <a:ext cx="6525491" cy="489411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Ohne Wind und Solar sind die Preise auf dem Markt höher.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2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Mit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0" y="1854777"/>
            <a:ext cx="6670964" cy="500322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Mit Wind und Solar sinken die Preise.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5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Arial" panose="020B0604020202020204" pitchFamily="34" charset="0"/>
                <a:cs typeface="Arial" panose="020B0604020202020204" pitchFamily="34" charset="0"/>
              </a:rPr>
              <a:t>Organisatorisches: Prüfungen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46" y="1642152"/>
            <a:ext cx="7687243" cy="4114800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Hausaufgaben: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 Semester 4 Hausaufgaben (insgesamt 116 Punkte zu erreichen)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HA-1: 22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HA-2: 33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HA-3: 36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HA-4: 25 Punkte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HA-Kriterium: 50% der Gesamtpunkte sind für die Zulassung zur Klausur erforderlich (mind. 58 Punkte)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erreichten Punkte zählen nicht zur Modulnote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Klausur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90-minütige schriftliche Klausur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Ersttermin: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TBD,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Zweittermin: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525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2"/>
            <a:ext cx="6767513" cy="1116013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Gebotskurven am Strommarkt</a:t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[Lieferzeitraum Mittwoch, 19.10.2022, 17-18 Uhr] 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3685" y="6195317"/>
            <a:ext cx="28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epexspot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0" y="1658936"/>
            <a:ext cx="8158714" cy="43744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319" y="1632559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manchen Fällen führt der Markt nicht zu einer effizienten Allokation von Ressourcen: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Asymmetrische Information: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 über den Preis/Qualität/künftige Entwicklungen eines Produktes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besser informiert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Insiderhandel; Gebrauchtwaren, die fast kaputt sind)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 Güter: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Alle profitieren davon, aber niemand hat einen Anreiz, dazu beizutragen – Gefahr von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Trittbrettfahrer:innen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(Beispiele: Frieden,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Biodiversität,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Deiche, Wissen, Klima)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Effekte: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Marktaktivitäten haben eine (positive oder negative) Auswirkung auf unbeteiligte Dritte, die im Markt nicht berücksichtigt wird (Beispiele: Treibhausgasemissionen, Luftverschmutzung, Rauchen)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Zutrittsbarriere: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werden durch Investitionskosten oder Regulierung ausgeschlossen (Beispiele: Taxikartelle, Notare)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Monopole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staatliche Eingriffe in Märkte rechtfertigen.</a:t>
            </a:r>
          </a:p>
        </p:txBody>
      </p:sp>
    </p:spTree>
    <p:extLst>
      <p:ext uri="{BB962C8B-B14F-4D97-AF65-F5344CB8AC3E}">
        <p14:creationId xmlns:p14="http://schemas.microsoft.com/office/powerpoint/2010/main" val="71166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Nachfrage-Änderung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331915" y="18446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589088" y="3575050"/>
            <a:ext cx="3683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943600" y="4495802"/>
            <a:ext cx="179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Verschiebung der</a:t>
            </a:r>
            <a:b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4965" y="1774827"/>
            <a:ext cx="4719637" cy="4543425"/>
            <a:chOff x="1011" y="1118"/>
            <a:chExt cx="2973" cy="2862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340" y="1118"/>
              <a:ext cx="1644" cy="1618"/>
            </a:xfrm>
            <a:custGeom>
              <a:avLst/>
              <a:gdLst>
                <a:gd name="T0" fmla="*/ 0 w 1644"/>
                <a:gd name="T1" fmla="*/ 0 h 1618"/>
                <a:gd name="T2" fmla="*/ 450 w 1644"/>
                <a:gd name="T3" fmla="*/ 562 h 1618"/>
                <a:gd name="T4" fmla="*/ 743 w 1644"/>
                <a:gd name="T5" fmla="*/ 892 h 1618"/>
                <a:gd name="T6" fmla="*/ 1644 w 1644"/>
                <a:gd name="T7" fmla="*/ 161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3179" y="1937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305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 flipH="1">
              <a:off x="1344" y="20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2" name="Line 28"/>
            <p:cNvSpPr>
              <a:spLocks noChangeShapeType="1"/>
            </p:cNvSpPr>
            <p:nvPr/>
          </p:nvSpPr>
          <p:spPr bwMode="auto">
            <a:xfrm>
              <a:off x="3072" y="201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3048" y="1984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24002" y="2514600"/>
            <a:ext cx="2930525" cy="292100"/>
            <a:chOff x="976" y="1603"/>
            <a:chExt cx="1846" cy="184"/>
          </a:xfrm>
        </p:grpSpPr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6" name="Freeform 33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591" name="Line 34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Line 35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Freeform 16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Angebotsänderung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341438" y="1844675"/>
            <a:ext cx="77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633540" y="3575050"/>
            <a:ext cx="3334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961063" y="475297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553077" y="2493965"/>
            <a:ext cx="2397125" cy="801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04963" y="1835152"/>
            <a:ext cx="3509962" cy="4473575"/>
            <a:chOff x="1011" y="1156"/>
            <a:chExt cx="2211" cy="2818"/>
          </a:xfrm>
        </p:grpSpPr>
        <p:sp>
          <p:nvSpPr>
            <p:cNvPr id="26646" name="Freeform 16"/>
            <p:cNvSpPr>
              <a:spLocks/>
            </p:cNvSpPr>
            <p:nvPr/>
          </p:nvSpPr>
          <p:spPr bwMode="auto">
            <a:xfrm rot="10941226" flipV="1">
              <a:off x="1401" y="1156"/>
              <a:ext cx="1821" cy="1850"/>
            </a:xfrm>
            <a:custGeom>
              <a:avLst/>
              <a:gdLst>
                <a:gd name="T0" fmla="*/ 0 w 1644"/>
                <a:gd name="T1" fmla="*/ 0 h 1618"/>
                <a:gd name="T2" fmla="*/ 3479 w 1644"/>
                <a:gd name="T3" fmla="*/ 8194 h 1618"/>
                <a:gd name="T4" fmla="*/ 5743 w 1644"/>
                <a:gd name="T5" fmla="*/ 13013 h 1618"/>
                <a:gd name="T6" fmla="*/ 12708 w 1644"/>
                <a:gd name="T7" fmla="*/ 2357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Rectangle 19"/>
            <p:cNvSpPr>
              <a:spLocks noChangeArrowheads="1"/>
            </p:cNvSpPr>
            <p:nvPr/>
          </p:nvSpPr>
          <p:spPr bwMode="auto">
            <a:xfrm>
              <a:off x="2240" y="1981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408" y="3790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 flipH="1">
              <a:off x="1344" y="2061"/>
              <a:ext cx="11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2530" y="2088"/>
              <a:ext cx="0" cy="1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2499" y="2035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16065" y="2674938"/>
            <a:ext cx="2930525" cy="292100"/>
            <a:chOff x="976" y="1603"/>
            <a:chExt cx="1846" cy="184"/>
          </a:xfrm>
        </p:grpSpPr>
        <p:sp>
          <p:nvSpPr>
            <p:cNvPr id="26643" name="Rectangle 26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4" name="Line 27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5" name="Freeform 28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40" name="Line 29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1" name="Line 30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2" name="Freeform 31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Steuern </a:t>
            </a:r>
          </a:p>
        </p:txBody>
      </p:sp>
      <p:pic>
        <p:nvPicPr>
          <p:cNvPr id="30" name="Grafik 30"/>
          <p:cNvPicPr/>
          <p:nvPr/>
        </p:nvPicPr>
        <p:blipFill>
          <a:blip r:embed="rId3"/>
          <a:stretch/>
        </p:blipFill>
        <p:spPr bwMode="auto">
          <a:xfrm>
            <a:off x="1456379" y="1642527"/>
            <a:ext cx="6382803" cy="4511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2351" y="6090102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Mindestpreis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498475" y="4194177"/>
            <a:ext cx="33522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Butterberge und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Milch-Seen der EU-Agrarpolitik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Mindestlöhne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7" name="Bild 2"/>
          <p:cNvPicPr/>
          <p:nvPr/>
        </p:nvPicPr>
        <p:blipFill>
          <a:blip r:embed="rId3"/>
          <a:stretch/>
        </p:blipFill>
        <p:spPr bwMode="auto">
          <a:xfrm>
            <a:off x="3174715" y="1767156"/>
            <a:ext cx="5765893" cy="41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Höchstpreis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52450" y="4181475"/>
            <a:ext cx="2819041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Preiskontrolle bei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Wohnungsmieten,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Brotpreisen,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Energieträgern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5" name="Bild 3"/>
          <p:cNvPicPr/>
          <p:nvPr/>
        </p:nvPicPr>
        <p:blipFill>
          <a:blip r:embed="rId3"/>
          <a:stretch/>
        </p:blipFill>
        <p:spPr bwMode="auto">
          <a:xfrm>
            <a:off x="2356695" y="1723401"/>
            <a:ext cx="6160581" cy="42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395415" y="3467100"/>
          <a:ext cx="5178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9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5" y="3467100"/>
                        <a:ext cx="5178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74740" y="4319588"/>
            <a:ext cx="75834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Q</a:t>
            </a:r>
            <a:r>
              <a:rPr lang="de-DE" altLang="en-US" sz="18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Nachfragemenge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Preis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Umsatz (Erlös) = </a:t>
            </a:r>
            <a:r>
              <a:rPr lang="de-DE" altLang="en-US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p∙Q</a:t>
            </a:r>
            <a:r>
              <a:rPr lang="de-DE" altLang="en-US" sz="18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	(gilt meistens)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-1  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unelastische Nachfrage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-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-1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elastische Nachfrage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666752" y="1612902"/>
            <a:ext cx="7991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Elastizität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Änderung einer abhängigen Variablen auf eine relative Änderung einer von ihr unabhängigen Variablen </a:t>
            </a:r>
          </a:p>
          <a:p>
            <a:pPr>
              <a:spcBef>
                <a:spcPct val="0"/>
              </a:spcBef>
              <a:buClrTx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Nachfrageelastizität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wie „elastisch“ reagieren potenzielle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Käufer:innen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auf Preisänderungen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Bogenelastizität</a:t>
            </a:r>
          </a:p>
        </p:txBody>
      </p:sp>
      <p:grpSp>
        <p:nvGrpSpPr>
          <p:cNvPr id="6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7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10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9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12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13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15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16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18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19" name="Gerade Verbindung 52"/>
            <p:cNvCxnSpPr/>
            <p:nvPr/>
          </p:nvCxnSpPr>
          <p:spPr bwMode="auto">
            <a:xfrm>
              <a:off x="2286216" y="3140968"/>
              <a:ext cx="0" cy="15121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21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22" name="Gerade Verbindung 55"/>
            <p:cNvCxnSpPr/>
            <p:nvPr/>
          </p:nvCxnSpPr>
          <p:spPr bwMode="auto">
            <a:xfrm>
              <a:off x="2947284" y="3501008"/>
              <a:ext cx="0" cy="1152128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Q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cxnSp>
        <p:nvCxnSpPr>
          <p:cNvPr id="24" name="Gerade Verbindung mit Pfeil 61"/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77"/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27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29" name="Geschweifte Klammer links 9">
            <a:extLst>
              <a:ext uri="{FF2B5EF4-FFF2-40B4-BE49-F238E27FC236}">
                <a16:creationId xmlns:a16="http://schemas.microsoft.com/office/drawing/2014/main" id="{4092C90C-33EA-7840-8078-58C1734D7FC3}"/>
              </a:ext>
            </a:extLst>
          </p:cNvPr>
          <p:cNvSpPr/>
          <p:nvPr/>
        </p:nvSpPr>
        <p:spPr bwMode="auto">
          <a:xfrm>
            <a:off x="1142258" y="3376216"/>
            <a:ext cx="163094" cy="47453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Geschweifte Klammer links 66">
            <a:extLst>
              <a:ext uri="{FF2B5EF4-FFF2-40B4-BE49-F238E27FC236}">
                <a16:creationId xmlns:a16="http://schemas.microsoft.com/office/drawing/2014/main" id="{5ACA6F3F-4D09-C841-95BD-10E51DC3C551}"/>
              </a:ext>
            </a:extLst>
          </p:cNvPr>
          <p:cNvSpPr/>
          <p:nvPr/>
        </p:nvSpPr>
        <p:spPr bwMode="auto">
          <a:xfrm rot="16200000">
            <a:off x="3615182" y="5297431"/>
            <a:ext cx="153708" cy="88193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/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/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47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Punktelastizität</a:t>
            </a:r>
          </a:p>
        </p:txBody>
      </p:sp>
      <p:grpSp>
        <p:nvGrpSpPr>
          <p:cNvPr id="34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35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38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37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40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41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3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44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46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47" name="Gerade Verbindung 52"/>
            <p:cNvCxnSpPr/>
            <p:nvPr/>
          </p:nvCxnSpPr>
          <p:spPr bwMode="auto">
            <a:xfrm>
              <a:off x="2286216" y="3140968"/>
              <a:ext cx="0" cy="13918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9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50" name="Gerade Verbindung 55"/>
            <p:cNvCxnSpPr/>
            <p:nvPr/>
          </p:nvCxnSpPr>
          <p:spPr bwMode="auto">
            <a:xfrm>
              <a:off x="2947284" y="3501008"/>
              <a:ext cx="0" cy="1031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52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53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cxnSp>
        <p:nvCxnSpPr>
          <p:cNvPr id="55" name="Gerade Verbindung mit Pfeil 30">
            <a:extLst>
              <a:ext uri="{FF2B5EF4-FFF2-40B4-BE49-F238E27FC236}">
                <a16:creationId xmlns:a16="http://schemas.microsoft.com/office/drawing/2014/main" id="{7B76EBB1-7210-264B-B865-5F255D095F76}"/>
              </a:ext>
            </a:extLst>
          </p:cNvPr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31">
            <a:extLst>
              <a:ext uri="{FF2B5EF4-FFF2-40B4-BE49-F238E27FC236}">
                <a16:creationId xmlns:a16="http://schemas.microsoft.com/office/drawing/2014/main" id="{A18EC8F0-FC66-F246-9AE9-F27293AF331A}"/>
              </a:ext>
            </a:extLst>
          </p:cNvPr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5FF6326-59B1-CF42-9AF3-0B6642782402}"/>
              </a:ext>
            </a:extLst>
          </p:cNvPr>
          <p:cNvSpPr/>
          <p:nvPr/>
        </p:nvSpPr>
        <p:spPr bwMode="auto">
          <a:xfrm>
            <a:off x="3491880" y="3501008"/>
            <a:ext cx="97611" cy="9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58" name="Gruppieren 33">
            <a:extLst>
              <a:ext uri="{FF2B5EF4-FFF2-40B4-BE49-F238E27FC236}">
                <a16:creationId xmlns:a16="http://schemas.microsoft.com/office/drawing/2014/main" id="{2F244993-051E-DE4C-9E45-C3408E7507B6}"/>
              </a:ext>
            </a:extLst>
          </p:cNvPr>
          <p:cNvGrpSpPr/>
          <p:nvPr/>
        </p:nvGrpSpPr>
        <p:grpSpPr>
          <a:xfrm>
            <a:off x="1250032" y="3356989"/>
            <a:ext cx="2241847" cy="307777"/>
            <a:chOff x="613922" y="2960008"/>
            <a:chExt cx="1653822" cy="239209"/>
          </a:xfrm>
        </p:grpSpPr>
        <p:cxnSp>
          <p:nvCxnSpPr>
            <p:cNvPr id="59" name="Gerade Verbindung 34">
              <a:extLst>
                <a:ext uri="{FF2B5EF4-FFF2-40B4-BE49-F238E27FC236}">
                  <a16:creationId xmlns:a16="http://schemas.microsoft.com/office/drawing/2014/main" id="{A62F3564-FA1B-E44B-A7C2-8678D43FC76B}"/>
                </a:ext>
              </a:extLst>
            </p:cNvPr>
            <p:cNvCxnSpPr/>
            <p:nvPr/>
          </p:nvCxnSpPr>
          <p:spPr bwMode="auto">
            <a:xfrm>
              <a:off x="940175" y="3113260"/>
              <a:ext cx="13275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feld 35">
              <a:extLst>
                <a:ext uri="{FF2B5EF4-FFF2-40B4-BE49-F238E27FC236}">
                  <a16:creationId xmlns:a16="http://schemas.microsoft.com/office/drawing/2014/main" id="{AE91400E-347C-4447-85B1-AE1FB4538883}"/>
                </a:ext>
              </a:extLst>
            </p:cNvPr>
            <p:cNvSpPr txBox="1"/>
            <p:nvPr/>
          </p:nvSpPr>
          <p:spPr>
            <a:xfrm>
              <a:off x="613922" y="2960008"/>
              <a:ext cx="432048" cy="23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endParaRPr lang="de-DE" sz="1400" baseline="-25000" dirty="0"/>
            </a:p>
          </p:txBody>
        </p:sp>
      </p:grpSp>
      <p:grpSp>
        <p:nvGrpSpPr>
          <p:cNvPr id="61" name="Gruppieren 38">
            <a:extLst>
              <a:ext uri="{FF2B5EF4-FFF2-40B4-BE49-F238E27FC236}">
                <a16:creationId xmlns:a16="http://schemas.microsoft.com/office/drawing/2014/main" id="{A2C191EB-AE46-2D41-A49D-6763696035D6}"/>
              </a:ext>
            </a:extLst>
          </p:cNvPr>
          <p:cNvGrpSpPr/>
          <p:nvPr/>
        </p:nvGrpSpPr>
        <p:grpSpPr>
          <a:xfrm>
            <a:off x="3266255" y="3598618"/>
            <a:ext cx="585665" cy="2045543"/>
            <a:chOff x="2079428" y="3267263"/>
            <a:chExt cx="432048" cy="1586340"/>
          </a:xfrm>
        </p:grpSpPr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0A581021-53AA-4A4B-94C6-F11CDF05D832}"/>
                </a:ext>
              </a:extLst>
            </p:cNvPr>
            <p:cNvCxnSpPr/>
            <p:nvPr/>
          </p:nvCxnSpPr>
          <p:spPr bwMode="auto">
            <a:xfrm>
              <a:off x="2283024" y="3267263"/>
              <a:ext cx="0" cy="124712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40">
              <a:extLst>
                <a:ext uri="{FF2B5EF4-FFF2-40B4-BE49-F238E27FC236}">
                  <a16:creationId xmlns:a16="http://schemas.microsoft.com/office/drawing/2014/main" id="{23C9463F-FF37-CD48-BD1B-D7464CC4804B}"/>
                </a:ext>
              </a:extLst>
            </p:cNvPr>
            <p:cNvSpPr txBox="1"/>
            <p:nvPr/>
          </p:nvSpPr>
          <p:spPr>
            <a:xfrm>
              <a:off x="2079428" y="4614919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endParaRPr lang="de-DE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𝒅𝒑</m:t>
                          </m:r>
                        </m:den>
                      </m:f>
                      <m:r>
                        <a:rPr lang="hu-HU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de-DE" sz="1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1800" b="1" dirty="0" smtClean="0">
                    <a:ea typeface="Cambria Math" panose="02040503050406030204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blipFill>
                <a:blip r:embed="rId3"/>
                <a:stretch>
                  <a:fillRect b="-4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4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Was kommt auf uns zu?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1549400"/>
            <a:ext cx="4027488" cy="4762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e-DE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 Angebot &amp;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Nachfrage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Wohlfahrtstheorie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Marktversagen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Markteingriffe</a:t>
            </a:r>
            <a:endParaRPr lang="de-DE" altLang="en-US" sz="16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>
                <a:latin typeface="Arial" panose="020B0604020202020204" pitchFamily="34" charset="0"/>
              </a:rPr>
              <a:t>Produktionsplanung (Kostenrechnung)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Preisfindung im Polypol und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    Monopol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Optimale Produktionsmenge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Externe Kosten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16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en-US" sz="1600" b="1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altLang="en-US" sz="1600" b="1" dirty="0" smtClean="0">
                <a:latin typeface="Arial" panose="020B0604020202020204" pitchFamily="34" charset="0"/>
              </a:rPr>
              <a:t>Betriebliches </a:t>
            </a:r>
            <a:r>
              <a:rPr lang="de-DE" altLang="en-US" sz="1600" b="1" dirty="0">
                <a:latin typeface="Arial" panose="020B0604020202020204" pitchFamily="34" charset="0"/>
              </a:rPr>
              <a:t>Rechnungswesen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Rechtsformen für Unternehmen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Gewinn und Verlustrechnung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Bilanz</a:t>
            </a: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6015" y="1549400"/>
            <a:ext cx="3749675" cy="469106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 </a:t>
            </a:r>
            <a:r>
              <a:rPr lang="de-DE" altLang="en-US" sz="1600" b="1" dirty="0">
                <a:latin typeface="Arial" panose="020B0604020202020204" pitchFamily="34" charset="0"/>
              </a:rPr>
              <a:t>Investitionsrechnung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Barwertrechnung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Rentenbarwerte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Annuitätenmethode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Interner Zinsfuß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Steuern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Grundsätze </a:t>
            </a:r>
            <a:r>
              <a:rPr lang="de-DE" altLang="en-US" sz="1600" dirty="0" smtClean="0">
                <a:latin typeface="Arial" panose="020B0604020202020204" pitchFamily="34" charset="0"/>
              </a:rPr>
              <a:t>der Steuererhebung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Externalitäten</a:t>
            </a:r>
            <a:r>
              <a:rPr lang="de-DE" altLang="en-US" sz="1600" dirty="0" smtClean="0">
                <a:latin typeface="Arial" panose="020B0604020202020204" pitchFamily="34" charset="0"/>
              </a:rPr>
              <a:t> (z.B. Klima)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Abschreibungen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Finanzierung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&amp; Risiko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Liquidität und Insolvenz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Kreditformen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Kapitalstrukturentscheidungen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Risikomanagement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Absicherung mit Derivaten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Preiselastizität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0" y="179415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3" y="1760522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57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(kleine Änderung des Preises =&gt; große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-10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blipFill>
                <a:blip r:embed="rId6"/>
                <a:stretch>
                  <a:fillRect l="-2108" t="-1712" r="-25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unelastisch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(große Änderung des Preises =&gt; kleine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blipFill>
                <a:blip r:embed="rId7"/>
                <a:stretch>
                  <a:fillRect l="-2108" t="-1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roportional unelastisch, auch </a:t>
                </a:r>
                <a:r>
                  <a:rPr lang="de-DE" sz="18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genannt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blipFill>
                <a:blip r:embed="rId8"/>
                <a:stretch>
                  <a:fillRect l="-2108" t="-20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4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0" y="210603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1" y="2038774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24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blipFill>
                <a:blip r:embed="rId6"/>
                <a:stretch>
                  <a:fillRect l="-644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5,05*90 = 454,50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senken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blipFill>
                <a:blip r:embed="rId7"/>
                <a:stretch>
                  <a:fillRect l="-1911" t="-3046" r="-212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5,50*90 = 495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Preis gleich lassen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blipFill>
                <a:blip r:embed="rId8"/>
                <a:stretch>
                  <a:fillRect l="-1578" t="-3046" r="-39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5,50*99 = 544,50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erhöhen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blipFill>
                <a:blip r:embed="rId9"/>
                <a:stretch>
                  <a:fillRect l="-1818" t="-3046" r="-141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können das Maximum mathematisch herleiten: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liegt an der Nullstelle ihrer Ableitung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damit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blipFill>
                <a:blip r:embed="rId3"/>
                <a:stretch>
                  <a:fillRect l="-645" t="-833" r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0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Vorsicht: Elastizität ≠ Steigung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2558" y="2514836"/>
            <a:ext cx="5045214" cy="2787494"/>
            <a:chOff x="611557" y="1258458"/>
            <a:chExt cx="1773801" cy="1565059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611557" y="1640674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331800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561672" y="2804845"/>
            <a:ext cx="2404153" cy="21296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eine lineare inverse 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𝑏𝑄</m:t>
                      </m:r>
                    </m:oMath>
                  </m:oMathPara>
                </a14:m>
                <a:endParaRPr lang="de-DE" altLang="en-US" sz="18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de-DE" altLang="en-US" sz="18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sz="1800" dirty="0" smtClean="0"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Elastizität: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𝑑𝑄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blipFill>
                <a:blip r:embed="rId6"/>
                <a:stretch>
                  <a:fillRect l="-1439" t="-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681555" y="3869669"/>
            <a:ext cx="0" cy="101940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22378" y="4995373"/>
            <a:ext cx="2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42466" y="2614575"/>
                <a:ext cx="354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466" y="2614575"/>
                <a:ext cx="35493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4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für </a:t>
            </a:r>
            <a:r>
              <a:rPr lang="de-DE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unelastische Nachfrage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Verschiedene Gründe können zu einer Preiselastizität mit einem Betrag zwischen 0 und 1 führen</a:t>
            </a:r>
          </a:p>
          <a:p>
            <a:pPr marL="0" indent="0">
              <a:buNone/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werden vom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nicht wahrgenommen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nimmt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zwar wahr, hält bei Preiserhöhungen die Suche nach Alternativen aber für zu aufwendig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kaum Substitutionsprodukte, auf die bei Preiserhöhungen kurzfristig ausgewichen werden kann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Nachfrageelastizität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Weitere Effekte können bewirken, dass die Preiselastizität sogar positiv wird</a:t>
            </a:r>
          </a:p>
          <a:p>
            <a:pPr marL="0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Veblen-Effekt (Snob-Effekt): Ein Produkt stiftet einen höheren Nutzen, wenn es teurer ist</a:t>
            </a:r>
          </a:p>
          <a:p>
            <a:pPr lvl="1"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Qualitäts-Effekt: Bei Produkten,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 nur schwer beurteilt werden kann, wird der Preis häufig als Qualitätsindikator angesehen 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Kurzfristige gegenüber langfristige Preiselastizität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40169" y="1730955"/>
            <a:ext cx="7981950" cy="19474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Nachfrage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schwankt mit dem Zeitraum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der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zur Verfügung steht, um auf eine Änderung des Preises zu reagieren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Regel ist die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langfristige Preiselastizität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Nachfrage elastischer als die kurzfristige Preiselastizität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68811"/>
              </p:ext>
            </p:extLst>
          </p:nvPr>
        </p:nvGraphicFramePr>
        <p:xfrm>
          <a:off x="1705524" y="4033751"/>
          <a:ext cx="5651240" cy="2267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65070">
                  <a:extLst>
                    <a:ext uri="{9D8B030D-6E8A-4147-A177-3AD203B41FA5}">
                      <a16:colId xmlns:a16="http://schemas.microsoft.com/office/drawing/2014/main" val="862138943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2408720314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1832516884"/>
                    </a:ext>
                  </a:extLst>
                </a:gridCol>
              </a:tblGrid>
              <a:tr h="22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80317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Gesamte landwirtschaftliche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-0,25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59121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Tierische Erzeugnisse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-0,38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885203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Pflanzliche Erzeugnisse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-0,17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-1,56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6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9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Kreuzpreiselastizität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Wenn der Preis eines Gutes einen Effekt auf ein anderes Gut bewirkt, nennt sich diese indirekte Elastizität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eine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Kreuzpreiselastizität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Z.B.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 Absatz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hu-HU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negative Kreuzpreiselastizität: steigen Benzinpreise, sinkt die Nachfrage für Autos. Benzin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und Autos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Komplementärgüter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positive Kreuzpreiselastizität: steigen Butterpreise, steigt die Nachfrage für Margarine. Butter und Margarine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Substitutionsgüter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  <a:blipFill>
                <a:blip r:embed="rId3"/>
                <a:stretch>
                  <a:fillRect l="-688" t="-979" b="-9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Außenhandel</a:t>
            </a:r>
          </a:p>
        </p:txBody>
      </p:sp>
      <p:pic>
        <p:nvPicPr>
          <p:cNvPr id="4" name="Grafik 31"/>
          <p:cNvPicPr/>
          <p:nvPr/>
        </p:nvPicPr>
        <p:blipFill>
          <a:blip r:embed="rId3"/>
          <a:stretch/>
        </p:blipFill>
        <p:spPr bwMode="auto">
          <a:xfrm>
            <a:off x="369869" y="3089921"/>
            <a:ext cx="4112467" cy="3056500"/>
          </a:xfrm>
          <a:prstGeom prst="rect">
            <a:avLst/>
          </a:prstGeom>
        </p:spPr>
      </p:pic>
      <p:pic>
        <p:nvPicPr>
          <p:cNvPr id="5" name="Grafik 263"/>
          <p:cNvPicPr/>
          <p:nvPr/>
        </p:nvPicPr>
        <p:blipFill>
          <a:blip r:embed="rId4"/>
          <a:stretch/>
        </p:blipFill>
        <p:spPr bwMode="auto">
          <a:xfrm>
            <a:off x="4798031" y="3123343"/>
            <a:ext cx="4071941" cy="30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676277" y="177368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 zwischen zwei Ländern führt immer zu einem Wohlfahrtsgewinn, kann allerdings die Verteilung zwischen Konsumentenrente und Produzentenrente </a:t>
            </a:r>
            <a:r>
              <a:rPr 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im Land stark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beeinflussen.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Rolle des Staates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350" y="1536702"/>
            <a:ext cx="6927850" cy="4995863"/>
          </a:xfrm>
        </p:spPr>
        <p:txBody>
          <a:bodyPr/>
          <a:lstStyle/>
          <a:p>
            <a:r>
              <a:rPr lang="de-DE" altLang="en-US" sz="1600" b="1" dirty="0">
                <a:latin typeface="Arial" panose="020B0604020202020204" pitchFamily="34" charset="0"/>
              </a:rPr>
              <a:t>Marktwirtschaft: </a:t>
            </a:r>
            <a:r>
              <a:rPr lang="de-DE" altLang="en-US" sz="1600" dirty="0">
                <a:latin typeface="Arial" panose="020B0604020202020204" pitchFamily="34" charset="0"/>
              </a:rPr>
              <a:t>Staat sorgt für das Funktionieren der Märkte, ohne in diese direkt einzugreifen. Zu den Staatsaufgaben gehören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Schutz des Eigentums, Schutz privater Verträge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Sicherung der Marktfunktion (Wettbewerbsrecht, Verbraucherschutz)</a:t>
            </a:r>
          </a:p>
          <a:p>
            <a:pPr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Entscheidend ist die Souveränität und Verantwortung des Einzelnen</a:t>
            </a:r>
          </a:p>
          <a:p>
            <a:pPr lvl="2"/>
            <a:endParaRPr lang="de-DE" altLang="en-US" sz="14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Soziale Marktwirtschaft: </a:t>
            </a:r>
            <a:r>
              <a:rPr lang="de-DE" altLang="en-US" sz="1600" dirty="0">
                <a:latin typeface="Arial" panose="020B0604020202020204" pitchFamily="34" charset="0"/>
              </a:rPr>
              <a:t>Marktwirtschaft, bei der die Marktergebnisse nachträglich durch Umverteilung korrigiert werden (staatliche Sozialversicherungen; Transfers wie z.B. Kindergeld; progressive </a:t>
            </a:r>
            <a:r>
              <a:rPr lang="de-DE" altLang="en-US" sz="1600" dirty="0" smtClean="0">
                <a:latin typeface="Arial" panose="020B0604020202020204" pitchFamily="34" charset="0"/>
              </a:rPr>
              <a:t>Einkommensteuer; </a:t>
            </a:r>
            <a:r>
              <a:rPr lang="de-DE" altLang="en-US" sz="1600" dirty="0">
                <a:latin typeface="Arial" panose="020B0604020202020204" pitchFamily="34" charset="0"/>
              </a:rPr>
              <a:t>Umweltschutz)</a:t>
            </a:r>
          </a:p>
          <a:p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Zentralverwaltungswirtschaft (Planwirtschaft): </a:t>
            </a:r>
            <a:r>
              <a:rPr lang="de-DE" altLang="en-US" sz="1600" dirty="0">
                <a:latin typeface="Arial" panose="020B0604020202020204" pitchFamily="34" charset="0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zuteilt („Jedem nach seinen Bedürfnissen“).</a:t>
            </a:r>
          </a:p>
          <a:p>
            <a:endParaRPr lang="de-DE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Literaturhinweise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175" y="1773989"/>
            <a:ext cx="6927850" cy="44846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D. Müller (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2006)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Grundlagen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der Betriebswirtschaftslehre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1. Auflage, Heidelberg: Springer (auch als elektronische Version über die TU-Bibliothek verfügbar, der Download kann nur aus dem TU-WLAN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durchgeführt)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A.Daum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W. Greife, R.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Przywara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(2014)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BWL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für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Ingenieurstudium und -praxis – Was man über Betriebswirtschaft wissen sollte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2.Auflage, Wiesbaden: Springer Vieweg (auch als elektronische Version über die TU-Bibliothek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verfügbar)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Spremann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(1. Auflage 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Wirtschaft, Investition und Finanzierung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(6. Auflage 2013). München: </a:t>
            </a: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(ISBN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3-486-23565-6)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A. J., Schwab (1998),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Managementwissen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2008).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Berlin, Heidelberg, New York: Springer</a:t>
            </a:r>
          </a:p>
          <a:p>
            <a:pPr>
              <a:lnSpc>
                <a:spcPct val="90000"/>
              </a:lnSpc>
            </a:pP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E. Fischer (1996)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Finanzwirtschaft für Anfänger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S. Peters (1994),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Betriebswirtschaftslehre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(12.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Grundfragen der Wirtschaft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14475"/>
            <a:ext cx="798195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Planvolle Deckung menschlicher Bedürfnisse</a:t>
            </a:r>
            <a:endParaRPr lang="de-D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Allokation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knapper Güter zu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unterschiedlichen Bedürfnissen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</a:t>
            </a:r>
            <a:r>
              <a:rPr lang="de-DE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skosten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Kosten, die dadurch entstehen, dass die nächstbeste Alternative nicht gewählt werden kann (= Nachteil in Form des entgangenen Vorteils der abgelehnten Entscheidungsalternative)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Arbeitsteilung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Spezialisierung (innerbetrieblich, zwischenbetrieblich, international)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Ort, wo Anbietende und Nachfragende zusammenkommen (Gütermärkte, Kapitalmärkte, Arbeitsmärkte, ...)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Marktwirtschaft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Nicht der Staat, sondern die Marktteilnehmenden regeln das wirtschaftliche Geschehen </a:t>
            </a: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über den Preis </a:t>
            </a:r>
          </a:p>
          <a:p>
            <a:pPr lvl="2">
              <a:lnSpc>
                <a:spcPct val="90000"/>
              </a:lnSpc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Menschliche Bedürfnisse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555" y="1577425"/>
            <a:ext cx="849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Maslowsche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Bedürfnispyramide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stellt unsere Bedürfnisse hierarchisch dar.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8" y="2409192"/>
            <a:ext cx="7760421" cy="333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7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449" y="1565040"/>
            <a:ext cx="825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 fiktive Kosten, die dem entgangenen Vorteil von nicht gewählten Alternativen entsprechen. Opportunitätskosten helfen bei Entscheidungen zwischen Alternativen, wenn man wegen Knappheit alle Alternativen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nicht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angehen kann.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449" y="2441699"/>
            <a:ext cx="8250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1: knappe Zeit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2 Stunden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arbeiten, €50 verdienen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ins Kino gehen</a:t>
            </a:r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, direkte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Kosten: €10,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Opportunitätskosten: €50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Lohn =&gt; €60 Kosten, ins Kino zu gehen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448" y="3884537"/>
            <a:ext cx="8434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2: knappes Geld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€20.000 zu investieren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bei der Bank mit einem festen Zinssatz von 5% anlegen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Auto kaufen,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entgangener Rendite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448" y="5112263"/>
            <a:ext cx="8434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3: knappes Wasser für Wasserkraftwerk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können 10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Strom vom Wasser im Staudamm erzeugen, keine variablen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abends beim Strompreis von 100 €/MWh einspeisen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morgens beim Strompreis von 10 €/MWh einspeisen,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100 €/MWh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Umsatz abends =&gt; A1 wählen</a:t>
            </a:r>
          </a:p>
        </p:txBody>
      </p:sp>
    </p:spTree>
    <p:extLst>
      <p:ext uri="{BB962C8B-B14F-4D97-AF65-F5344CB8AC3E}">
        <p14:creationId xmlns:p14="http://schemas.microsoft.com/office/powerpoint/2010/main" val="998978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3710</Words>
  <Application>Microsoft Office PowerPoint</Application>
  <PresentationFormat>On-screen Show (4:3)</PresentationFormat>
  <Paragraphs>613</Paragraphs>
  <Slides>59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SimSun</vt:lpstr>
      <vt:lpstr>Arial</vt:lpstr>
      <vt:lpstr>Book Antiqua</vt:lpstr>
      <vt:lpstr>Cambria Math</vt:lpstr>
      <vt:lpstr>Symbol</vt:lpstr>
      <vt:lpstr>Times New Roman</vt:lpstr>
      <vt:lpstr>Verdana</vt:lpstr>
      <vt:lpstr>erdmannvorlage</vt:lpstr>
      <vt:lpstr>Equation</vt:lpstr>
      <vt:lpstr>Wirtschaftliche Grundlagen  im Wintersemester 2024  Angebot, Nachfrage und Elastizität</vt:lpstr>
      <vt:lpstr>Organisatorisches: Lehrangebot 1/2</vt:lpstr>
      <vt:lpstr>Organisatorisches: Lehrangebot 2/2</vt:lpstr>
      <vt:lpstr>Organisatorisches: Prüfungen</vt:lpstr>
      <vt:lpstr>Was kommt auf uns zu?</vt:lpstr>
      <vt:lpstr>Literaturhinweise</vt:lpstr>
      <vt:lpstr>Grundfragen der Wirtschaft </vt:lpstr>
      <vt:lpstr>Menschliche Bedürfnisse </vt:lpstr>
      <vt:lpstr>Opportunitätskosten</vt:lpstr>
      <vt:lpstr>Typische Fragen der Wirtschaftswissenschaften</vt:lpstr>
      <vt:lpstr>Hohe Preise in Energiemärkten 2021-3</vt:lpstr>
      <vt:lpstr>Grundlegende Marktformen</vt:lpstr>
      <vt:lpstr>Beispiele: Angebotsmonopole</vt:lpstr>
      <vt:lpstr>Beispiele: Angebotsoligopole (wenige Anbietende)</vt:lpstr>
      <vt:lpstr>Beispiele: Nachfragemonopole = Monopson </vt:lpstr>
      <vt:lpstr>Konkurrenzmarkt (Polypol) - Annahmen </vt:lpstr>
      <vt:lpstr>Inverse Angebotsfunktion von Grenzkosten einer individuellen Firma</vt:lpstr>
      <vt:lpstr>Beispiel: inverse Angebotsfunktion eines Dosenherstellers</vt:lpstr>
      <vt:lpstr>Inverse Angebotsfunktion, Marktpreis und Produzentenrente</vt:lpstr>
      <vt:lpstr>Aggregation von inversen Angebotsfunktionen</vt:lpstr>
      <vt:lpstr>Aggregierte inverse Angebotsfunktionen: Beispiel aus dem Bergbau (Kupfer)</vt:lpstr>
      <vt:lpstr>Aggregierte inverse Angebotsfunktionen: Beispiel aus der Ölindustrie</vt:lpstr>
      <vt:lpstr>Inverse Nachfragefunktion von Zahlungsbereitschaft eines Konsumenten</vt:lpstr>
      <vt:lpstr>Beispiel: Inverse Nachfragefunktion für Pizza</vt:lpstr>
      <vt:lpstr>Beispiel: Inverse Nachfragefunktion für Strom in der Aluminiumherstellung</vt:lpstr>
      <vt:lpstr>Inverse Nachfragefunktion, Marktpreis und Konsumentenrente</vt:lpstr>
      <vt:lpstr>Aggregation von inversen Nachfragefunktionen</vt:lpstr>
      <vt:lpstr>Die Nachfragefunktion und ihre Inverse</vt:lpstr>
      <vt:lpstr>Gesetz von Angebot und Nachfrage</vt:lpstr>
      <vt:lpstr>Gesetz von Angebot und Nachfrage</vt:lpstr>
      <vt:lpstr>Gesetz von Angebot und Nachfrage</vt:lpstr>
      <vt:lpstr>Angebot und Nachfrage: Beispiel</vt:lpstr>
      <vt:lpstr>Wohlfahrt, Nutzen und Kosten</vt:lpstr>
      <vt:lpstr>Preisbildung als Gleichgewicht</vt:lpstr>
      <vt:lpstr>Beispiele: Salz, Wasser, Mehl, usw.</vt:lpstr>
      <vt:lpstr>Beispiele: Saphiren, 100 qm Wohnungen in Berlin-Mitte, usw.</vt:lpstr>
      <vt:lpstr>Preisbildung - Stromerzeugung</vt:lpstr>
      <vt:lpstr>Preisbildung – Ohne Wind &amp; Solar</vt:lpstr>
      <vt:lpstr>Preisbildung – Mit Wind &amp; Solar</vt:lpstr>
      <vt:lpstr>Gebotskurven am Strommarkt [Lieferzeitraum Mittwoch, 19.10.2022, 17-18 Uhr] </vt:lpstr>
      <vt:lpstr>Marktversagen</vt:lpstr>
      <vt:lpstr>Preisreaktion bei Nachfrage-Änderung </vt:lpstr>
      <vt:lpstr>Preisreaktion bei Angebotsänderung </vt:lpstr>
      <vt:lpstr>Preisreaktion bei Steuern </vt:lpstr>
      <vt:lpstr>Staatliche Preisfestsetzung: Mindestpreis</vt:lpstr>
      <vt:lpstr>Staatliche Preisfestsetzung: Höchstpreis</vt:lpstr>
      <vt:lpstr>Preiselastizität der Nachfrage</vt:lpstr>
      <vt:lpstr>Bogenelastizität</vt:lpstr>
      <vt:lpstr>Punktelastizität</vt:lpstr>
      <vt:lpstr>Beispiele der Preiselastizität</vt:lpstr>
      <vt:lpstr>Auswirkung auf den Umsatz</vt:lpstr>
      <vt:lpstr>Auswirkung auf den Umsatz</vt:lpstr>
      <vt:lpstr>Vorsicht: Elastizität ≠ Steigung</vt:lpstr>
      <vt:lpstr>Preiselastizität der Nachfrage – Bsp.</vt:lpstr>
      <vt:lpstr>Preiselastizität der Nachfrage – Bsp.</vt:lpstr>
      <vt:lpstr>Kurzfristige gegenüber langfristige Preiselastizität</vt:lpstr>
      <vt:lpstr>Kreuzpreiselastizität</vt:lpstr>
      <vt:lpstr>Außenhandel</vt:lpstr>
      <vt:lpstr>Rolle des Staates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Einführung in die Wirtschaftswissenschaften</dc:title>
  <dc:creator>Erdmann</dc:creator>
  <cp:lastModifiedBy>Tom Brown</cp:lastModifiedBy>
  <cp:revision>217</cp:revision>
  <cp:lastPrinted>2020-11-04T08:40:13Z</cp:lastPrinted>
  <dcterms:created xsi:type="dcterms:W3CDTF">2001-06-02T14:11:54Z</dcterms:created>
  <dcterms:modified xsi:type="dcterms:W3CDTF">2024-10-07T16:45:18Z</dcterms:modified>
</cp:coreProperties>
</file>