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26" r:id="rId2"/>
    <p:sldId id="328" r:id="rId3"/>
    <p:sldId id="333" r:id="rId4"/>
    <p:sldId id="329" r:id="rId5"/>
    <p:sldId id="288" r:id="rId6"/>
    <p:sldId id="256" r:id="rId7"/>
    <p:sldId id="296" r:id="rId8"/>
    <p:sldId id="342" r:id="rId9"/>
    <p:sldId id="343" r:id="rId10"/>
    <p:sldId id="308" r:id="rId11"/>
    <p:sldId id="335" r:id="rId12"/>
    <p:sldId id="295" r:id="rId13"/>
    <p:sldId id="309" r:id="rId14"/>
    <p:sldId id="313" r:id="rId15"/>
    <p:sldId id="310" r:id="rId16"/>
    <p:sldId id="297" r:id="rId17"/>
    <p:sldId id="300" r:id="rId18"/>
    <p:sldId id="306" r:id="rId19"/>
    <p:sldId id="302" r:id="rId20"/>
    <p:sldId id="301" r:id="rId21"/>
    <p:sldId id="344" r:id="rId22"/>
    <p:sldId id="345" r:id="rId23"/>
    <p:sldId id="303" r:id="rId24"/>
    <p:sldId id="307" r:id="rId25"/>
    <p:sldId id="331" r:id="rId26"/>
    <p:sldId id="304" r:id="rId27"/>
    <p:sldId id="305" r:id="rId28"/>
    <p:sldId id="321" r:id="rId29"/>
    <p:sldId id="275" r:id="rId30"/>
    <p:sldId id="314" r:id="rId31"/>
    <p:sldId id="324" r:id="rId32"/>
    <p:sldId id="334" r:id="rId33"/>
    <p:sldId id="325" r:id="rId34"/>
    <p:sldId id="315" r:id="rId35"/>
    <p:sldId id="311" r:id="rId36"/>
    <p:sldId id="312" r:id="rId37"/>
    <p:sldId id="298" r:id="rId38"/>
    <p:sldId id="339" r:id="rId39"/>
    <p:sldId id="340" r:id="rId40"/>
    <p:sldId id="292" r:id="rId41"/>
    <p:sldId id="327" r:id="rId42"/>
    <p:sldId id="282" r:id="rId43"/>
    <p:sldId id="284" r:id="rId44"/>
    <p:sldId id="316" r:id="rId45"/>
    <p:sldId id="286" r:id="rId46"/>
    <p:sldId id="287" r:id="rId47"/>
    <p:sldId id="285" r:id="rId48"/>
    <p:sldId id="317" r:id="rId49"/>
    <p:sldId id="318" r:id="rId50"/>
    <p:sldId id="319" r:id="rId51"/>
    <p:sldId id="322" r:id="rId52"/>
    <p:sldId id="323" r:id="rId53"/>
    <p:sldId id="320" r:id="rId54"/>
    <p:sldId id="293" r:id="rId55"/>
    <p:sldId id="299" r:id="rId56"/>
    <p:sldId id="337" r:id="rId57"/>
    <p:sldId id="338" r:id="rId58"/>
    <p:sldId id="332" r:id="rId59"/>
    <p:sldId id="279" r:id="rId6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12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9" autoAdjust="0"/>
    <p:restoredTop sz="91581" autoAdjust="0"/>
  </p:normalViewPr>
  <p:slideViewPr>
    <p:cSldViewPr snapToGrid="0">
      <p:cViewPr varScale="1">
        <p:scale>
          <a:sx n="91" d="100"/>
          <a:sy n="91" d="100"/>
        </p:scale>
        <p:origin x="1890" y="84"/>
      </p:cViewPr>
      <p:guideLst>
        <p:guide orient="horz" pos="845"/>
        <p:guide pos="1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117" y="-67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36904A-E93E-774E-B0E0-C139A852EB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C12F5C8-08E8-E045-9649-9A116891A7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9A08C26B-2D38-6C48-A010-5F72F2AD6FB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6775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FBE21937-F5A4-D148-99AB-A9EE8BFC52D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6775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FD359F-3949-4CB1-A971-E31EC8BCEA3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A70F590-61FB-D941-A415-3E55BCCACD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F36D997-5ECA-1544-AA84-EA3CFCE04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013" y="317500"/>
            <a:ext cx="6573837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85C22BAF-5E88-B149-AC8D-82711FAF7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6400" y="5564188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7F8CDE2A-11B2-6542-A5A1-5900424E8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74988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defTabSz="9620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4545F56C-3E84-4E48-8317-35F99D0B3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9725025"/>
            <a:ext cx="3074987" cy="50958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18" tIns="48009" rIns="96018" bIns="48009" numCol="1" anchor="b" anchorCtr="0" compatLnSpc="1">
            <a:prstTxWarp prst="textNoShape">
              <a:avLst/>
            </a:prstTxWarp>
          </a:bodyPr>
          <a:lstStyle>
            <a:lvl1pPr algn="r" defTabSz="962025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9EF7C5-B8D1-49B0-B1A3-9372C3DC7E00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17290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0708610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27067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94260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594447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28572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84274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412040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22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2209933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4364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81973D4-CAD7-43D3-92DC-71FCBC9020E2}" type="slidenum">
              <a:rPr lang="de-DE" altLang="en-US" sz="1300" smtClean="0">
                <a:latin typeface="Times New Roman" panose="02020603050405020304" pitchFamily="18" charset="0"/>
              </a:rPr>
              <a:pPr/>
              <a:t>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819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819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55413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95398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97868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1831471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7372203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29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685465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57302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3638992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637507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057100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833801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36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23749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46640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1B9EB35-E0D8-4D1A-9CBD-E10B446E17B4}" type="slidenum">
              <a:rPr lang="de-DE" altLang="en-US" sz="1300" smtClean="0">
                <a:latin typeface="Times New Roman" panose="02020603050405020304" pitchFamily="18" charset="0"/>
              </a:rPr>
              <a:pPr/>
              <a:t>42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ADFC7D6-B8AA-4647-AC97-0C39D909EF5F}" type="slidenum">
              <a:rPr lang="de-DE" altLang="en-US" sz="1300" smtClean="0">
                <a:latin typeface="Times New Roman" panose="02020603050405020304" pitchFamily="18" charset="0"/>
              </a:rPr>
              <a:pPr/>
              <a:t>44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78483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57F8BCE-FA05-47B8-BBA7-59F89C3C1CB3}" type="slidenum">
              <a:rPr lang="de-DE" altLang="en-US" sz="1300" smtClean="0">
                <a:latin typeface="Times New Roman" panose="02020603050405020304" pitchFamily="18" charset="0"/>
              </a:rPr>
              <a:pPr/>
              <a:t>45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1DE3EF26-210B-4EDA-8E38-A7DB332F3388}" type="slidenum">
              <a:rPr lang="de-DE" altLang="en-US" sz="1300" smtClean="0">
                <a:latin typeface="Times New Roman" panose="02020603050405020304" pitchFamily="18" charset="0"/>
              </a:rPr>
              <a:pPr/>
              <a:t>46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3630065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093074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4185265E-FBD6-459E-8572-BCBC1422F2FE}" type="slidenum">
              <a:rPr lang="de-DE" altLang="en-US" sz="1300" smtClean="0">
                <a:latin typeface="Times New Roman" panose="02020603050405020304" pitchFamily="18" charset="0"/>
              </a:rPr>
              <a:pPr/>
              <a:t>49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039075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668757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9487735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515278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33491320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E91DEBC-B0BF-4AA9-B69E-3781906A1B8E}" type="slidenum">
              <a:rPr lang="de-DE" altLang="en-US" sz="1300" smtClean="0">
                <a:latin typeface="Times New Roman" panose="02020603050405020304" pitchFamily="18" charset="0"/>
              </a:rPr>
              <a:pPr/>
              <a:t>54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55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56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66288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57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8202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E74A1E7-1070-45E2-8690-A78CDCBA6441}" type="slidenum">
              <a:rPr lang="de-DE" altLang="en-US" sz="1300" smtClean="0">
                <a:latin typeface="Times New Roman" panose="02020603050405020304" pitchFamily="18" charset="0"/>
              </a:rPr>
              <a:pPr/>
              <a:t>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126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126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4451199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88386A15-1E80-4D10-A48F-EFA01FB35095}" type="slidenum">
              <a:rPr lang="de-DE" altLang="en-US" sz="1300" smtClean="0">
                <a:latin typeface="Times New Roman" panose="02020603050405020304" pitchFamily="18" charset="0"/>
              </a:rPr>
              <a:pPr/>
              <a:t>58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17089394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50EA010C-9ECC-49BE-A783-B69EC185107B}" type="slidenum">
              <a:rPr lang="de-DE" altLang="en-US" sz="1300" smtClean="0">
                <a:latin typeface="Times New Roman" panose="02020603050405020304" pitchFamily="18" charset="0"/>
              </a:rPr>
              <a:pPr/>
              <a:t>59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10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562514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A71E7B10-7233-4189-9099-61A1ADFC613D}" type="slidenum">
              <a:rPr lang="de-DE" altLang="en-US" sz="1300" smtClean="0">
                <a:latin typeface="Times New Roman" panose="02020603050405020304" pitchFamily="18" charset="0"/>
              </a:rPr>
              <a:pPr/>
              <a:t>11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49233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0438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F571ED40-43F1-42AA-9EA3-7BD7801F2065}" type="slidenum">
              <a:rPr lang="de-DE" altLang="en-US" sz="1300" smtClean="0">
                <a:latin typeface="Times New Roman" panose="02020603050405020304" pitchFamily="18" charset="0"/>
              </a:rPr>
              <a:pPr/>
              <a:t>12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5425" y="317500"/>
            <a:ext cx="6573838" cy="4930775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6400" y="5565775"/>
            <a:ext cx="5962650" cy="389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2548AEDD-86DE-473E-A13F-29ACD9908D45}" type="slidenum">
              <a:rPr lang="de-DE" altLang="en-US" sz="1300" smtClean="0">
                <a:latin typeface="Times New Roman" panose="02020603050405020304" pitchFamily="18" charset="0"/>
              </a:rPr>
              <a:pPr/>
              <a:t>13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1536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8100" cy="3838575"/>
          </a:xfrm>
          <a:ln/>
        </p:spPr>
      </p:sp>
      <p:sp>
        <p:nvSpPr>
          <p:cNvPr id="153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44808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92145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1266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1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6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8698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6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6" y="1981200"/>
            <a:ext cx="655002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00486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0031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9812197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4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936084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9925447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99888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1797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4015784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91106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6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6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EE186795-31AE-7143-AED1-D84811CE3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4310F7BF-C08E-4796-B6CC-1E744F04837E}" type="slidenum">
              <a:rPr lang="de-DE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ub-ensys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ce.com/products/27996665/Dutch-TTF-Gas-Futures/data?marketId=543916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is.tu-berlin.de/course/view.php?id=4480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pexspot.com/en/market-data?market_area=DE-LU&amp;trading_date=2021-04-13&amp;delivery_date=2021-04-14&amp;underlying_year=&amp;modality=Auction&amp;sub_modality=DayAhead&amp;product=60&amp;data_mode=aggregated&amp;period=" TargetMode="Externa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2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Relationship Id="rId9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book/10.1007%2F3-540-32195-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nk.springer.com/book/10.1007/978-3-658-05362-8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Wintersemester 2025/6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dirty="0" smtClean="0"/>
              <a:t/>
            </a:r>
            <a:br>
              <a:rPr lang="de-DE" altLang="en-US" sz="2400" dirty="0" smtClean="0"/>
            </a:br>
            <a:r>
              <a:rPr lang="de-DE" altLang="en-US" sz="2400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Angebot, Nachfrage und Elastizität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618447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hlinkClick r:id="rId3"/>
              </a:rPr>
              <a:t>Digitaler Wandel in Energiesystemen</a:t>
            </a:r>
            <a:r>
              <a:rPr lang="de-DE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/ TU Berlin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34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Typische Fragen der Wirtschaftswissenschaften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6449" y="1764461"/>
            <a:ext cx="82501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Wasser/Salz/Mehl so wenig, obwohl es uns lebenswichtig ist?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Saphiren sind nicht lebenswichtig. Warum sind sie so teuer?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Warum kostet eine Wohnung in Berlin mehr als in Bielefeld?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Autos sollte Tesla pro Jahr produzieren? Lieber Model S oder 3?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Lohnt es sich für Tesla in eine neue Fabrik in Deutschland zu investieren?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Können wir uns als Gesellschaft eine Energiewende leisten, ohne große wirtschaftliche Einbußen?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Was sind die wirtschaftlichen Folgen des Klimawandels?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reduzieren wir unseren Energieverbrauch, ohne arme Haushalte mit hohen Preisen zu belasten?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Hohe Preise in Energiemärkten 2021-3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6028" y="1601063"/>
            <a:ext cx="844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Hohe Gaspreise: vergleichbare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Ölpreisschocks 1973 und 1979 haben schwere Rezessionen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ausgelöst. Neue Krise im Nahen Osten?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06943" y="6489254"/>
            <a:ext cx="1963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ICE, 2023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8" y="2812112"/>
            <a:ext cx="8097489" cy="3091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6028" y="2658223"/>
            <a:ext cx="8624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€/MWh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774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960438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Grundlegende Marktformen</a:t>
            </a:r>
          </a:p>
        </p:txBody>
      </p:sp>
      <p:graphicFrame>
        <p:nvGraphicFramePr>
          <p:cNvPr id="6" name="Table 2"/>
          <p:cNvGraphicFramePr/>
          <p:nvPr>
            <p:extLst>
              <p:ext uri="{D42A27DB-BD31-4B8C-83A1-F6EECF244321}">
                <p14:modId xmlns:p14="http://schemas.microsoft.com/office/powerpoint/2010/main" val="2606868425"/>
              </p:ext>
            </p:extLst>
          </p:nvPr>
        </p:nvGraphicFramePr>
        <p:xfrm>
          <a:off x="1097280" y="1829520"/>
          <a:ext cx="7497720" cy="4205880"/>
        </p:xfrm>
        <a:graphic>
          <a:graphicData uri="http://schemas.openxmlformats.org/drawingml/2006/table">
            <a:tbl>
              <a:tblPr/>
              <a:tblGrid>
                <a:gridCol w="93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3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7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4480">
                <a:tc rowSpan="2" gridSpan="2">
                  <a:txBody>
                    <a:bodyPr/>
                    <a:lstStyle/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endParaRPr lang="en-US" sz="1800" b="1" strike="noStrike" spc="-1" dirty="0" smtClean="0">
                        <a:latin typeface="Arial"/>
                      </a:endParaRPr>
                    </a:p>
                    <a:p>
                      <a:pPr algn="r"/>
                      <a:r>
                        <a:rPr lang="en-US" sz="1800" b="1" strike="noStrike" spc="-1" dirty="0" err="1" smtClean="0">
                          <a:latin typeface="Arial"/>
                        </a:rPr>
                        <a:t>Anzahl</a:t>
                      </a:r>
                      <a:endParaRPr lang="en-US" sz="1800" b="1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strike="noStrike" spc="-1">
                          <a:latin typeface="Arial"/>
                        </a:rPr>
                        <a:t>Anbietende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480"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3960">
                <a:tc rowSpan="3">
                  <a:txBody>
                    <a:bodyPr/>
                    <a:lstStyle/>
                    <a:p>
                      <a:endParaRPr lang="de-DE" dirty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>
                          <a:latin typeface="Arial"/>
                        </a:rPr>
                        <a:t>1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bilaterales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>
                          <a:latin typeface="Arial"/>
                        </a:rPr>
                        <a:t>Monopol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 smtClean="0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Nachfrage-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96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wenige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1800" b="0" strike="noStrike" spc="-1" dirty="0" smtClean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Oligopolistische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</a:t>
                      </a:r>
                      <a:r>
                        <a:rPr lang="en-US" sz="1800" b="0" strike="noStrike" spc="-1" dirty="0" err="1">
                          <a:latin typeface="Arial"/>
                        </a:rPr>
                        <a:t>Marktformen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7DA7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viele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ADC5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Angebots-</a:t>
                      </a:r>
                    </a:p>
                    <a:p>
                      <a:pPr algn="ctr"/>
                      <a:r>
                        <a:rPr lang="en-US" sz="1800" b="0" strike="noStrike" spc="-1">
                          <a:latin typeface="Arial"/>
                        </a:rPr>
                        <a:t>monopol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vollkommene</a:t>
                      </a:r>
                      <a:endParaRPr lang="en-US" sz="1800" b="0" strike="noStrike" spc="-1" dirty="0">
                        <a:latin typeface="Arial"/>
                      </a:endParaRPr>
                    </a:p>
                    <a:p>
                      <a:pPr algn="ctr"/>
                      <a:r>
                        <a:rPr lang="en-US" sz="1800" b="0" strike="noStrike" spc="-1" dirty="0" err="1" smtClean="0">
                          <a:latin typeface="Arial"/>
                        </a:rPr>
                        <a:t>Konkurrenz</a:t>
                      </a:r>
                      <a:r>
                        <a:rPr lang="en-US" sz="1800" b="0" strike="noStrike" spc="-1" dirty="0" smtClean="0">
                          <a:latin typeface="Arial"/>
                        </a:rPr>
                        <a:t> / </a:t>
                      </a:r>
                      <a:r>
                        <a:rPr lang="en-US" sz="1800" b="0" strike="noStrike" spc="-1" dirty="0" err="1" smtClean="0">
                          <a:latin typeface="Arial"/>
                        </a:rPr>
                        <a:t>Polypol</a:t>
                      </a:r>
                      <a:endParaRPr lang="en-US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Shape 3"/>
          <p:cNvSpPr txBox="1"/>
          <p:nvPr/>
        </p:nvSpPr>
        <p:spPr>
          <a:xfrm rot="16200000">
            <a:off x="619003" y="3961244"/>
            <a:ext cx="1900113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de-DE" sz="1600" b="1" strike="noStrike" spc="-1" dirty="0" smtClean="0">
                <a:latin typeface="Arial"/>
              </a:rPr>
              <a:t>Nachfragende</a:t>
            </a:r>
            <a:endParaRPr lang="de-DE" sz="1600" b="1" strike="noStrike" spc="-1" dirty="0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00" y="6224155"/>
            <a:ext cx="6201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Griechisch: mono: eine,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oligo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wenige,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poly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viele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Angebotsmonopole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467" y="1681218"/>
            <a:ext cx="4666822" cy="3768725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Betriebssysteme: Microsoft 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Schienennetze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Stromnetze</a:t>
            </a:r>
          </a:p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Hochgeschwindigkeitsverkehr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 der Bahn: Deutsche Bahn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Alkohol in Schweden: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Systembolaget</a:t>
            </a:r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Patente (z.B. für neue Impfstoffe)</a:t>
            </a:r>
          </a:p>
          <a:p>
            <a:pPr marL="0" indent="0">
              <a:buNone/>
            </a:pPr>
            <a:endParaRPr lang="de-DE" alt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Anbieter:in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d.h. kann den Marktpreis beeinflussen.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33" y="4950273"/>
            <a:ext cx="3178419" cy="1644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8" y="2936407"/>
            <a:ext cx="2719229" cy="1591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2" y="1458928"/>
            <a:ext cx="2577102" cy="12885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6" y="4950273"/>
            <a:ext cx="2740761" cy="164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50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Angebotsoligopole (wenige Anbietende)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876427"/>
            <a:ext cx="7981950" cy="1493497"/>
          </a:xfrm>
        </p:spPr>
        <p:txBody>
          <a:bodyPr/>
          <a:lstStyle/>
          <a:p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Wirtschaftsprüfungsgesellschaften:  </a:t>
            </a:r>
            <a:r>
              <a:rPr lang="de-DE" alt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Deloitte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Ernst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Young,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KPMG und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PricewaterhouseCoopers („Big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Langstreckenflugzeuge: Boeing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Airbus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Cola: Coca Cola und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Pepsi (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Duopol)</a:t>
            </a:r>
          </a:p>
          <a:p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3685853"/>
            <a:ext cx="4140485" cy="20702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039" y="3685853"/>
            <a:ext cx="3680432" cy="207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0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Nachfragemonopole = </a:t>
            </a:r>
            <a:r>
              <a:rPr lang="de-DE" altLang="en-US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Monopson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703122"/>
            <a:ext cx="4296952" cy="4691212"/>
          </a:xfrm>
        </p:spPr>
        <p:txBody>
          <a:bodyPr/>
          <a:lstStyle/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Flugzeugträger, Kampfflugzeuge, Panzer: Der Staat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Corona-Impfstoffe: Der Staat</a:t>
            </a:r>
          </a:p>
          <a:p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Schienen: Deutsche Bahn</a:t>
            </a:r>
          </a:p>
          <a:p>
            <a:endParaRPr lang="de-DE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Nachfrager:in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hat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Marktmacht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d.h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kann </a:t>
            </a:r>
            <a:r>
              <a:rPr lang="de-DE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den Marktpreis beeinflussen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12" y="4300046"/>
            <a:ext cx="3124627" cy="22358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4441602"/>
            <a:ext cx="3471524" cy="1952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289" y="1703122"/>
            <a:ext cx="3460374" cy="23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67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Konkurrenzmarkt (Polypol) - Annahmen 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2" y="1582221"/>
            <a:ext cx="8175912" cy="3919094"/>
          </a:xfrm>
        </p:spPr>
        <p:txBody>
          <a:bodyPr/>
          <a:lstStyle/>
          <a:p>
            <a:pPr marL="0" indent="0"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Voraussetzungen für einen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vollkommenen Markt (Polypol):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Viele Anbietende, viele Nachfragende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Die Güter sind homogen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völlige Markttransparenz (vollständige Information)</a:t>
            </a: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 herrscht freier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Marktzu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und –austritt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Konsequenz: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Keine:r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kann Marktmacht ausüben oder den Marktpreis beeinflussen. Anbietende 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Nachfragende sind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Mengenanpassende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alt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Ursachen für </a:t>
            </a:r>
            <a:r>
              <a:rPr lang="de-DE" alt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Marktunvollkommenheit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sind: 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Asymmetrische Informationsverteilung (Information über Güterqualität und –preis zum allgemeinen Marktwissen der Marktakteure, der Preis signalisiert alle relevanten Informationen über die auf dem Markt befindlichen Güter, Preisunsicherheit, Qualitätsunsicherheit)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Marktzutrittsbarrieren (Investitionskosten, vorgeschriebene Verfahrensweisen bzw. Produktionsstandards)</a:t>
            </a:r>
          </a:p>
          <a:p>
            <a:pPr lvl="1"/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Räumliche Platzierung der Anbietenden (Fahrtkosten, etc.)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 von Grenzkosten einer individuellen Firma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2294727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776629"/>
              <a:ext cx="1068745" cy="359950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Produzierende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Angebotsfunktion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ab dem sich die Produktion einer Menge lohnt. Sie stellt die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Grenzkosten der Produktion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dar, die durch die Produktion einer zusätzlichen Mengeneinheit entstehen. Normalerweise (aber nicht immer) gilt: je höher der Preis, desto größer die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1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Angebotsfunktion eines Dosenherstellers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243357" y="2914649"/>
            <a:ext cx="1190076" cy="55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€/Stück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6030539" y="4998331"/>
            <a:ext cx="31134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(Dosen pro Stunde)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220723" y="5324912"/>
            <a:ext cx="38581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209434" y="2905254"/>
            <a:ext cx="11289" cy="241965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1073198" y="1575822"/>
            <a:ext cx="779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Eine Firma besitzt 2 Maschinen, die jeweils 100 Dosen pro Stunden herstellen können. Die neue Maschine kostet 10 €/Stück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für Strom und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Rohstoffe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betreiben. Die alte ineffizientere Maschine kostet 20 €/Stück.</a:t>
            </a:r>
          </a:p>
        </p:txBody>
      </p:sp>
      <p:cxnSp>
        <p:nvCxnSpPr>
          <p:cNvPr id="6" name="Elbow Connector 5"/>
          <p:cNvCxnSpPr/>
          <p:nvPr/>
        </p:nvCxnSpPr>
        <p:spPr bwMode="auto">
          <a:xfrm flipV="1">
            <a:off x="3209433" y="3978942"/>
            <a:ext cx="3139996" cy="695571"/>
          </a:xfrm>
          <a:prstGeom prst="bentConnector3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2838395" y="3795314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2830848" y="4536012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7" name="Left Brace 6"/>
          <p:cNvSpPr/>
          <p:nvPr/>
        </p:nvSpPr>
        <p:spPr bwMode="auto">
          <a:xfrm rot="5400000" flipH="1">
            <a:off x="3863598" y="5004395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1" name="Left Brace 20"/>
          <p:cNvSpPr/>
          <p:nvPr/>
        </p:nvSpPr>
        <p:spPr bwMode="auto">
          <a:xfrm rot="5400000" flipH="1">
            <a:off x="5523191" y="5009971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3150350" y="6016736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100640" y="6016736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6330745" y="5364920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64351" y="535323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8801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4"/>
          <p:cNvSpPr>
            <a:spLocks/>
          </p:cNvSpPr>
          <p:nvPr/>
        </p:nvSpPr>
        <p:spPr bwMode="auto">
          <a:xfrm>
            <a:off x="3251545" y="4407432"/>
            <a:ext cx="2933498" cy="718563"/>
          </a:xfrm>
          <a:custGeom>
            <a:avLst/>
            <a:gdLst>
              <a:gd name="T0" fmla="*/ 0 w 1406"/>
              <a:gd name="T1" fmla="*/ 0 h 1044"/>
              <a:gd name="T2" fmla="*/ 1406 w 1406"/>
              <a:gd name="T3" fmla="*/ 0 h 1044"/>
              <a:gd name="T4" fmla="*/ 1134 w 1406"/>
              <a:gd name="T5" fmla="*/ 273 h 1044"/>
              <a:gd name="T6" fmla="*/ 862 w 1406"/>
              <a:gd name="T7" fmla="*/ 545 h 1044"/>
              <a:gd name="T8" fmla="*/ 363 w 1406"/>
              <a:gd name="T9" fmla="*/ 862 h 1044"/>
              <a:gd name="T10" fmla="*/ 0 w 1406"/>
              <a:gd name="T11" fmla="*/ 1044 h 1044"/>
              <a:gd name="T12" fmla="*/ 0 w 1406"/>
              <a:gd name="T13" fmla="*/ 0 h 10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06"/>
              <a:gd name="T22" fmla="*/ 0 h 1044"/>
              <a:gd name="T23" fmla="*/ 1406 w 1406"/>
              <a:gd name="T24" fmla="*/ 1044 h 10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06" h="1044">
                <a:moveTo>
                  <a:pt x="0" y="0"/>
                </a:moveTo>
                <a:lnTo>
                  <a:pt x="1406" y="0"/>
                </a:lnTo>
                <a:lnTo>
                  <a:pt x="1134" y="273"/>
                </a:lnTo>
                <a:lnTo>
                  <a:pt x="862" y="545"/>
                </a:lnTo>
                <a:lnTo>
                  <a:pt x="363" y="862"/>
                </a:lnTo>
                <a:lnTo>
                  <a:pt x="0" y="1044"/>
                </a:lnTo>
                <a:lnTo>
                  <a:pt x="0" y="0"/>
                </a:lnTo>
                <a:close/>
              </a:path>
            </a:pathLst>
          </a:custGeom>
          <a:solidFill>
            <a:srgbClr val="B3F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Angebotsfunktion, Marktpreis und Produzentenrente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284453" y="345925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996031" y="1676685"/>
              <a:ext cx="1212329" cy="51757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haben Produzierende keinen Einfluss auf den Marktpreis (sie sind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Produzentenrente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(Erlös minus Kosten</a:t>
            </a:r>
            <a:r>
              <a:rPr lang="de-DE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die Fläche zwischen der inversen Angebotsfunktion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251545" y="4407432"/>
            <a:ext cx="2830757" cy="0"/>
          </a:xfrm>
          <a:prstGeom prst="line">
            <a:avLst/>
          </a:prstGeom>
          <a:ln>
            <a:solidFill>
              <a:srgbClr val="C00000"/>
            </a:solidFill>
            <a:headEnd type="none" w="sm" len="sm"/>
            <a:tailEnd type="none" w="sm" len="sm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1578582" y="4233003"/>
            <a:ext cx="15619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8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8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b="1" i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25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1/2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374" y="1430483"/>
            <a:ext cx="8331778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ISIS-Seite: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Auf ISIS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finden Sie alle Infos und Ankündigungen zum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ISIS-Einschreibeschlüssel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i="1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Markt25“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 übernächster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Woche)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Stellen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Sie uns Fragen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über das Forum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oder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als direkte Nachricht an uns (bitte keine Emails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Vorlesung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Donnerstags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14:00-16:00 (H 0111)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Thematische Einführung in die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Themen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Folien auf ISIS verfügbar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Tutorien:</a:t>
            </a: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rechnen Übungsaufgaben vor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Wichtigste Vorbereitung für die Prüfung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Anmeldung diese Woche über ISIS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Tutorien werden sowohl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in Präsenz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als auch digital angeboten</a:t>
            </a:r>
          </a:p>
        </p:txBody>
      </p:sp>
    </p:spTree>
    <p:extLst>
      <p:ext uri="{BB962C8B-B14F-4D97-AF65-F5344CB8AC3E}">
        <p14:creationId xmlns:p14="http://schemas.microsoft.com/office/powerpoint/2010/main" val="4092022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Angebotsfunktionen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961358" y="1640950"/>
            <a:ext cx="1336551" cy="1830629"/>
            <a:chOff x="808956" y="1488548"/>
            <a:chExt cx="1336551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>
                <a:off x="992062" y="2312907"/>
                <a:ext cx="502186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55336" y="1634393"/>
            <a:ext cx="1336551" cy="1830629"/>
            <a:chOff x="808956" y="1488548"/>
            <a:chExt cx="1336551" cy="1830629"/>
          </a:xfrm>
        </p:grpSpPr>
        <p:grpSp>
          <p:nvGrpSpPr>
            <p:cNvPr id="5" name="Group 4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16391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2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394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5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7" name="Freeform 60"/>
              <p:cNvSpPr>
                <a:spLocks/>
              </p:cNvSpPr>
              <p:nvPr/>
            </p:nvSpPr>
            <p:spPr bwMode="auto">
              <a:xfrm>
                <a:off x="992062" y="2132704"/>
                <a:ext cx="844800" cy="4571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>
            <a:off x="2656051" y="1876169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TextBox 39"/>
          <p:cNvSpPr txBox="1"/>
          <p:nvPr/>
        </p:nvSpPr>
        <p:spPr>
          <a:xfrm>
            <a:off x="2761404" y="3102247"/>
            <a:ext cx="9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Firma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199154" y="1640950"/>
            <a:ext cx="1336551" cy="1830629"/>
            <a:chOff x="808956" y="1488548"/>
            <a:chExt cx="1336551" cy="1830629"/>
          </a:xfrm>
        </p:grpSpPr>
        <p:grpSp>
          <p:nvGrpSpPr>
            <p:cNvPr id="47" name="Group 46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60"/>
              <p:cNvSpPr>
                <a:spLocks/>
              </p:cNvSpPr>
              <p:nvPr/>
            </p:nvSpPr>
            <p:spPr bwMode="auto">
              <a:xfrm>
                <a:off x="999930" y="1560010"/>
                <a:ext cx="996503" cy="824841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085626" y="2949845"/>
              <a:ext cx="9742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Firma </a:t>
              </a:r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de-DE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109792" y="3930952"/>
            <a:ext cx="4560672" cy="2433223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1000000" y="1435859"/>
              <a:ext cx="1068745" cy="101500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50121" y="4097152"/>
            <a:ext cx="2229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Angebotsfunktionen von allen Produzierenden 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881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dem Bergbau (Kupfer)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49" y="1792863"/>
            <a:ext cx="6576724" cy="4193904"/>
          </a:xfrm>
        </p:spPr>
      </p:pic>
    </p:spTree>
    <p:extLst>
      <p:ext uri="{BB962C8B-B14F-4D97-AF65-F5344CB8AC3E}">
        <p14:creationId xmlns:p14="http://schemas.microsoft.com/office/powerpoint/2010/main" val="454222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Aggregierte inverse Angebotsfunktionen: Beispiel aus der Ölindustrie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1820845"/>
            <a:ext cx="6920346" cy="46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73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 von Zahlungsbereitschaft eines Konsumenten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356371" y="3387331"/>
            <a:ext cx="4560672" cy="2786630"/>
            <a:chOff x="659989" y="1258458"/>
            <a:chExt cx="1603445" cy="156457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59989" y="1386616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355259" cy="17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1038381" y="1549087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Für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eine:n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den Preis,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der:die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für eine Menge bereit zu zahlen ist. Sie stellt den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Grenznutzen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des Verbrauchs dar. Typischerweise sinkt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Zahlungsbereitschaft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je größer die Menge ist. Die inverse Nachfragefunktion wird auch 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Preis-Absatz-Funktion (PAF)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genannt.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401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Pizza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30646" y="2844302"/>
            <a:ext cx="6365887" cy="3125445"/>
            <a:chOff x="581592" y="1224236"/>
            <a:chExt cx="2238124" cy="1754804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81592" y="1224236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€/Pizza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76615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Q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(Pizzen pro Woche)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 rot="12053768" flipV="1">
              <a:off x="908342" y="1913969"/>
              <a:ext cx="1068745" cy="417939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70374" y="1764461"/>
            <a:ext cx="779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Wie viele Pizzen ich pro Woche esse hängt vom Preis ab.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4752139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5690054" y="5363508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3911886" y="5382435"/>
            <a:ext cx="195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763182" y="3427018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15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753621" y="4048181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10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2832660" y="4669344"/>
            <a:ext cx="3051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549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Beispiel: Inverse Nachfragefunktion für Strom in der Aluminiumherstellung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013305" y="3758009"/>
            <a:ext cx="7016394" cy="2281259"/>
            <a:chOff x="608447" y="1258458"/>
            <a:chExt cx="2466830" cy="1607123"/>
          </a:xfrm>
        </p:grpSpPr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608447" y="1387821"/>
              <a:ext cx="418408" cy="31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€/MWh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2190978" y="2670438"/>
              <a:ext cx="884299" cy="195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Strom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(MWh/h)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2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3316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3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 Gewinnung von Aluminium aus Bauxiterz ist stromintensiv. Der Aluminiumpreis beträgt €1200 je Tonne. €600 je Tonne geht auf andere Kosten (Löhne, Erz, usw.) und €600 je Tonne bleibt für Strom. Eine Firma besitzt zwei Elektrolyse-Anlagen für Aluminium. Die Neue verbraucht 15 MWh/Tonne, die Alte 20 MWh/Tonne. Was ist die Zahlungsbereitschaft für Strom?</a:t>
                </a:r>
              </a:p>
              <a:p>
                <a:endParaRPr lang="de-D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neue: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      alte: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600 €/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num>
                      <m:den>
                        <m:r>
                          <a:rPr lang="de-DE" sz="1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𝑀𝑊h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r>
                          <a:rPr lang="de-DE" sz="1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𝑇𝑜𝑛𝑛𝑒</m:t>
                        </m:r>
                      </m:den>
                    </m:f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de-DE" sz="1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de-D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€/</m:t>
                    </m:r>
                    <m:r>
                      <m:rPr>
                        <m:sty m:val="p"/>
                      </m:rPr>
                      <a:rPr lang="de-DE" sz="1600" i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MWh</m:t>
                    </m:r>
                  </m:oMath>
                </a14:m>
                <a:endParaRPr lang="de-D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27" y="1581051"/>
                <a:ext cx="8170875" cy="2113143"/>
              </a:xfrm>
              <a:prstGeom prst="rect">
                <a:avLst/>
              </a:prstGeom>
              <a:blipFill>
                <a:blip r:embed="rId3"/>
                <a:stretch>
                  <a:fillRect l="-597" t="-1441" r="-9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 bwMode="auto">
          <a:xfrm rot="5400000" flipH="1">
            <a:off x="3781163" y="5218484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 flipH="1">
            <a:off x="5440756" y="5224060"/>
            <a:ext cx="301528" cy="1609858"/>
          </a:xfrm>
          <a:prstGeom prst="leftBrace">
            <a:avLst>
              <a:gd name="adj1" fmla="val 0"/>
              <a:gd name="adj2" fmla="val 50000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3107775" y="6241362"/>
            <a:ext cx="16290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neuer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5020753" y="6241362"/>
            <a:ext cx="150757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Kapazität alter Maschine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133618" y="4541178"/>
            <a:ext cx="3262831" cy="297950"/>
          </a:xfrm>
          <a:custGeom>
            <a:avLst/>
            <a:gdLst>
              <a:gd name="connsiteX0" fmla="*/ 0 w 3308279"/>
              <a:gd name="connsiteY0" fmla="*/ 0 h 297950"/>
              <a:gd name="connsiteX1" fmla="*/ 1582220 w 3308279"/>
              <a:gd name="connsiteY1" fmla="*/ 0 h 297950"/>
              <a:gd name="connsiteX2" fmla="*/ 1582220 w 3308279"/>
              <a:gd name="connsiteY2" fmla="*/ 297950 h 297950"/>
              <a:gd name="connsiteX3" fmla="*/ 3308279 w 3308279"/>
              <a:gd name="connsiteY3" fmla="*/ 297950 h 29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8279" h="297950">
                <a:moveTo>
                  <a:pt x="0" y="0"/>
                </a:moveTo>
                <a:lnTo>
                  <a:pt x="1582220" y="0"/>
                </a:lnTo>
                <a:lnTo>
                  <a:pt x="1582220" y="297950"/>
                </a:lnTo>
                <a:lnTo>
                  <a:pt x="3308279" y="297950"/>
                </a:ln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741851" y="4410821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741851" y="4701107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30</a:t>
            </a:r>
            <a:endParaRPr lang="de-D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681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Inverse Nachfragefunktion, Marktpreis und Konsumentenrente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06147" y="3417318"/>
            <a:ext cx="5282475" cy="2786630"/>
            <a:chOff x="1531827" y="2905254"/>
            <a:chExt cx="5282475" cy="2786630"/>
          </a:xfrm>
        </p:grpSpPr>
        <p:sp>
          <p:nvSpPr>
            <p:cNvPr id="16" name="Freeform 63"/>
            <p:cNvSpPr>
              <a:spLocks/>
            </p:cNvSpPr>
            <p:nvPr/>
          </p:nvSpPr>
          <p:spPr bwMode="auto">
            <a:xfrm>
              <a:off x="3220722" y="3041151"/>
              <a:ext cx="2208496" cy="1222624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2253630" y="2905254"/>
              <a:ext cx="4560672" cy="2786630"/>
              <a:chOff x="659989" y="1258458"/>
              <a:chExt cx="1603445" cy="1564574"/>
            </a:xfrm>
          </p:grpSpPr>
          <p:sp>
            <p:nvSpPr>
              <p:cNvPr id="60" name="Rectangle 20"/>
              <p:cNvSpPr>
                <a:spLocks noChangeArrowheads="1"/>
              </p:cNvSpPr>
              <p:nvPr/>
            </p:nvSpPr>
            <p:spPr bwMode="auto">
              <a:xfrm>
                <a:off x="659989" y="1386616"/>
                <a:ext cx="418408" cy="155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Preis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355259" cy="178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Menge</a:t>
                </a:r>
                <a:r>
                  <a:rPr lang="de-DE" altLang="en-US" sz="1800" i="1" dirty="0" smtClean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Line 57"/>
              <p:cNvSpPr>
                <a:spLocks noChangeShapeType="1"/>
              </p:cNvSpPr>
              <p:nvPr/>
            </p:nvSpPr>
            <p:spPr bwMode="auto">
              <a:xfrm flipH="1" flipV="1">
                <a:off x="996031" y="1258458"/>
                <a:ext cx="3969" cy="135853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60"/>
              <p:cNvSpPr>
                <a:spLocks/>
              </p:cNvSpPr>
              <p:nvPr/>
            </p:nvSpPr>
            <p:spPr bwMode="auto">
              <a:xfrm rot="12053768" flipV="1">
                <a:off x="1038381" y="1549087"/>
                <a:ext cx="1068745" cy="417939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1531827" y="4090713"/>
              <a:ext cx="15619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800" b="1" i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8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b="1" i="1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3220722" y="4263775"/>
              <a:ext cx="2132114" cy="10901"/>
            </a:xfrm>
            <a:prstGeom prst="line">
              <a:avLst/>
            </a:prstGeom>
            <a:ln>
              <a:solidFill>
                <a:srgbClr val="C00000"/>
              </a:solidFill>
              <a:headEnd type="none" w="sm" len="sm"/>
              <a:tailEnd type="none" w="sm" len="sm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51690" y="1818587"/>
            <a:ext cx="779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Im Polypol hat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keinen Einfluss auf den Marktpreis (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Preisnehmende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 Dadurch dass der Marktpreis niedriger als seine Zahlungsbereitschaft ist, hat er Geld gespart = eine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Konsumentenrente</a:t>
            </a:r>
            <a:r>
              <a:rPr lang="de-DE" sz="1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die Fläche zwischen der inversen Nachfragefunktion und dem Marktpreis.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87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von inversen Nachfragefunktionen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49702" y="1640950"/>
            <a:ext cx="1648207" cy="1830629"/>
            <a:chOff x="497300" y="1488548"/>
            <a:chExt cx="1648207" cy="1830629"/>
          </a:xfrm>
        </p:grpSpPr>
        <p:grpSp>
          <p:nvGrpSpPr>
            <p:cNvPr id="31" name="Group 30"/>
            <p:cNvGrpSpPr/>
            <p:nvPr/>
          </p:nvGrpSpPr>
          <p:grpSpPr>
            <a:xfrm>
              <a:off x="808956" y="1488548"/>
              <a:ext cx="1336551" cy="1433371"/>
              <a:chOff x="808956" y="1488548"/>
              <a:chExt cx="1336551" cy="1433371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08956" y="1714500"/>
                <a:ext cx="187075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908175" y="2644920"/>
                <a:ext cx="13798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r>
                  <a:rPr lang="de-DE" altLang="en-US" sz="1800" i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Q</a:t>
                </a:r>
                <a:endParaRPr lang="de-DE" altLang="en-US" i="1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Line 56"/>
              <p:cNvSpPr>
                <a:spLocks noChangeShapeType="1"/>
              </p:cNvSpPr>
              <p:nvPr/>
            </p:nvSpPr>
            <p:spPr bwMode="auto">
              <a:xfrm>
                <a:off x="1000000" y="2616993"/>
                <a:ext cx="114550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Line 57"/>
              <p:cNvSpPr>
                <a:spLocks noChangeShapeType="1"/>
              </p:cNvSpPr>
              <p:nvPr/>
            </p:nvSpPr>
            <p:spPr bwMode="auto">
              <a:xfrm flipH="1" flipV="1">
                <a:off x="992062" y="1488548"/>
                <a:ext cx="7938" cy="11284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60"/>
              <p:cNvSpPr>
                <a:spLocks/>
              </p:cNvSpPr>
              <p:nvPr/>
            </p:nvSpPr>
            <p:spPr bwMode="auto">
              <a:xfrm rot="2860169">
                <a:off x="1009209" y="1629388"/>
                <a:ext cx="506276" cy="233183"/>
              </a:xfrm>
              <a:custGeom>
                <a:avLst/>
                <a:gdLst>
                  <a:gd name="T0" fmla="*/ 0 w 2289"/>
                  <a:gd name="T1" fmla="*/ 2142 h 2142"/>
                  <a:gd name="T2" fmla="*/ 546 w 2289"/>
                  <a:gd name="T3" fmla="*/ 1824 h 2142"/>
                  <a:gd name="T4" fmla="*/ 955 w 2289"/>
                  <a:gd name="T5" fmla="*/ 1528 h 2142"/>
                  <a:gd name="T6" fmla="*/ 1449 w 2289"/>
                  <a:gd name="T7" fmla="*/ 1065 h 2142"/>
                  <a:gd name="T8" fmla="*/ 1741 w 2289"/>
                  <a:gd name="T9" fmla="*/ 742 h 2142"/>
                  <a:gd name="T10" fmla="*/ 2289 w 2289"/>
                  <a:gd name="T11" fmla="*/ 0 h 21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89"/>
                  <a:gd name="T19" fmla="*/ 0 h 2142"/>
                  <a:gd name="T20" fmla="*/ 2289 w 2289"/>
                  <a:gd name="T21" fmla="*/ 2142 h 21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89" h="2142">
                    <a:moveTo>
                      <a:pt x="0" y="2142"/>
                    </a:moveTo>
                    <a:cubicBezTo>
                      <a:pt x="91" y="2089"/>
                      <a:pt x="387" y="1926"/>
                      <a:pt x="546" y="1824"/>
                    </a:cubicBezTo>
                    <a:cubicBezTo>
                      <a:pt x="705" y="1722"/>
                      <a:pt x="805" y="1655"/>
                      <a:pt x="955" y="1528"/>
                    </a:cubicBezTo>
                    <a:cubicBezTo>
                      <a:pt x="1105" y="1401"/>
                      <a:pt x="1318" y="1196"/>
                      <a:pt x="1449" y="1065"/>
                    </a:cubicBezTo>
                    <a:cubicBezTo>
                      <a:pt x="1580" y="934"/>
                      <a:pt x="1601" y="919"/>
                      <a:pt x="1741" y="742"/>
                    </a:cubicBezTo>
                    <a:cubicBezTo>
                      <a:pt x="1881" y="565"/>
                      <a:pt x="2175" y="155"/>
                      <a:pt x="2289" y="0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497300" y="2949845"/>
              <a:ext cx="1562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Konsument </a:t>
              </a:r>
              <a:r>
                <a:rPr lang="de-DE" sz="18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55336" y="1634393"/>
            <a:ext cx="1336551" cy="1433371"/>
            <a:chOff x="808956" y="1488548"/>
            <a:chExt cx="1336551" cy="1433371"/>
          </a:xfrm>
        </p:grpSpPr>
        <p:sp>
          <p:nvSpPr>
            <p:cNvPr id="16391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2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16394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5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7" name="Freeform 60"/>
            <p:cNvSpPr>
              <a:spLocks/>
            </p:cNvSpPr>
            <p:nvPr/>
          </p:nvSpPr>
          <p:spPr bwMode="auto">
            <a:xfrm rot="11267134" flipV="1">
              <a:off x="995996" y="2360761"/>
              <a:ext cx="581427" cy="213315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2484734" y="1866902"/>
            <a:ext cx="1870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2" name="Rectangle 21"/>
          <p:cNvSpPr>
            <a:spLocks noChangeArrowheads="1"/>
          </p:cNvSpPr>
          <p:nvPr/>
        </p:nvSpPr>
        <p:spPr bwMode="auto">
          <a:xfrm>
            <a:off x="3583953" y="2797322"/>
            <a:ext cx="1379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43" name="Line 56"/>
          <p:cNvSpPr>
            <a:spLocks noChangeShapeType="1"/>
          </p:cNvSpPr>
          <p:nvPr/>
        </p:nvSpPr>
        <p:spPr bwMode="auto">
          <a:xfrm>
            <a:off x="2675778" y="2769395"/>
            <a:ext cx="114550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Line 57"/>
          <p:cNvSpPr>
            <a:spLocks noChangeShapeType="1"/>
          </p:cNvSpPr>
          <p:nvPr/>
        </p:nvSpPr>
        <p:spPr bwMode="auto">
          <a:xfrm flipH="1" flipV="1">
            <a:off x="2667840" y="1640950"/>
            <a:ext cx="7938" cy="11284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60"/>
          <p:cNvSpPr>
            <a:spLocks/>
          </p:cNvSpPr>
          <p:nvPr/>
        </p:nvSpPr>
        <p:spPr bwMode="auto">
          <a:xfrm rot="3698371">
            <a:off x="2603308" y="2330916"/>
            <a:ext cx="773458" cy="287864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7" name="Group 46"/>
          <p:cNvGrpSpPr/>
          <p:nvPr/>
        </p:nvGrpSpPr>
        <p:grpSpPr>
          <a:xfrm>
            <a:off x="4199154" y="1626581"/>
            <a:ext cx="1336551" cy="1447740"/>
            <a:chOff x="808956" y="1474179"/>
            <a:chExt cx="1336551" cy="1447740"/>
          </a:xfrm>
        </p:grpSpPr>
        <p:sp>
          <p:nvSpPr>
            <p:cNvPr id="49" name="Rectangle 20"/>
            <p:cNvSpPr>
              <a:spLocks noChangeArrowheads="1"/>
            </p:cNvSpPr>
            <p:nvPr/>
          </p:nvSpPr>
          <p:spPr bwMode="auto">
            <a:xfrm>
              <a:off x="808956" y="1714500"/>
              <a:ext cx="1870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0" name="Rectangle 21"/>
            <p:cNvSpPr>
              <a:spLocks noChangeArrowheads="1"/>
            </p:cNvSpPr>
            <p:nvPr/>
          </p:nvSpPr>
          <p:spPr bwMode="auto">
            <a:xfrm>
              <a:off x="1908175" y="2644920"/>
              <a:ext cx="1379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i="1" dirty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i="1" dirty="0">
                <a:latin typeface="Arial" panose="020B0604020202020204" pitchFamily="34" charset="0"/>
              </a:endParaRPr>
            </a:p>
          </p:txBody>
        </p:sp>
        <p:sp>
          <p:nvSpPr>
            <p:cNvPr id="51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Line 57"/>
            <p:cNvSpPr>
              <a:spLocks noChangeShapeType="1"/>
            </p:cNvSpPr>
            <p:nvPr/>
          </p:nvSpPr>
          <p:spPr bwMode="auto">
            <a:xfrm flipH="1" flipV="1">
              <a:off x="992062" y="1488548"/>
              <a:ext cx="7938" cy="11284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3" name="Freeform 60"/>
            <p:cNvSpPr>
              <a:spLocks/>
            </p:cNvSpPr>
            <p:nvPr/>
          </p:nvSpPr>
          <p:spPr bwMode="auto">
            <a:xfrm rot="4520093">
              <a:off x="999930" y="1560010"/>
              <a:ext cx="996503" cy="824841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61780" y="1866902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561780" y="3102247"/>
            <a:ext cx="955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2109792" y="4130263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660002" y="6087176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3076884" y="6043743"/>
            <a:ext cx="32581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3065595" y="3930952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4" name="Freeform 60"/>
          <p:cNvSpPr>
            <a:spLocks/>
          </p:cNvSpPr>
          <p:nvPr/>
        </p:nvSpPr>
        <p:spPr bwMode="auto">
          <a:xfrm rot="3866559">
            <a:off x="3076884" y="4206846"/>
            <a:ext cx="3039827" cy="1578529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Down Arrow 9"/>
          <p:cNvSpPr/>
          <p:nvPr/>
        </p:nvSpPr>
        <p:spPr bwMode="auto">
          <a:xfrm>
            <a:off x="4382260" y="3606229"/>
            <a:ext cx="916113" cy="649447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8860" y="4097152"/>
            <a:ext cx="2392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Am Markt werden inverse Nachfragefunktionen von allen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sortiert und kumuliert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484734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81661" y="3141899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3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48873" y="3127231"/>
            <a:ext cx="1562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Konsument 4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Die Nachfragefunktion und ihre Inverse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118378" y="385285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3668588" y="5809772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62" name="Line 56"/>
          <p:cNvSpPr>
            <a:spLocks noChangeShapeType="1"/>
          </p:cNvSpPr>
          <p:nvPr/>
        </p:nvSpPr>
        <p:spPr bwMode="auto">
          <a:xfrm>
            <a:off x="1085471" y="5766339"/>
            <a:ext cx="267487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Line 57"/>
          <p:cNvSpPr>
            <a:spLocks noChangeShapeType="1"/>
          </p:cNvSpPr>
          <p:nvPr/>
        </p:nvSpPr>
        <p:spPr bwMode="auto">
          <a:xfrm flipH="1" flipV="1">
            <a:off x="1074181" y="3653548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918738" y="2115849"/>
            <a:ext cx="350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inverse Nachfragefunktion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 den Preis in Abhängigkeit von der Menge.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804034" y="5850919"/>
            <a:ext cx="11900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Preise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p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046147" y="3752330"/>
            <a:ext cx="10104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Menge</a:t>
            </a:r>
            <a:r>
              <a:rPr lang="de-DE" altLang="en-US" sz="1800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Q</a:t>
            </a:r>
            <a:endParaRPr lang="de-DE" altLang="en-US" i="1" dirty="0">
              <a:latin typeface="Arial" panose="020B0604020202020204" pitchFamily="34" charset="0"/>
            </a:endParaRPr>
          </a:p>
        </p:txBody>
      </p:sp>
      <p:sp>
        <p:nvSpPr>
          <p:cNvPr id="59" name="Line 56"/>
          <p:cNvSpPr>
            <a:spLocks noChangeShapeType="1"/>
          </p:cNvSpPr>
          <p:nvPr/>
        </p:nvSpPr>
        <p:spPr bwMode="auto">
          <a:xfrm>
            <a:off x="5140911" y="5766338"/>
            <a:ext cx="266312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H="1" flipV="1">
            <a:off x="5129622" y="3653547"/>
            <a:ext cx="11289" cy="21127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7"/>
          <p:cNvSpPr/>
          <p:nvPr/>
        </p:nvSpPr>
        <p:spPr bwMode="auto">
          <a:xfrm>
            <a:off x="1089061" y="3852809"/>
            <a:ext cx="1541123" cy="1890445"/>
          </a:xfrm>
          <a:custGeom>
            <a:avLst/>
            <a:gdLst>
              <a:gd name="connsiteX0" fmla="*/ 1541123 w 1541123"/>
              <a:gd name="connsiteY0" fmla="*/ 1890445 h 1890445"/>
              <a:gd name="connsiteX1" fmla="*/ 1376737 w 1541123"/>
              <a:gd name="connsiteY1" fmla="*/ 1130157 h 1890445"/>
              <a:gd name="connsiteX2" fmla="*/ 801384 w 1541123"/>
              <a:gd name="connsiteY2" fmla="*/ 883578 h 1890445"/>
              <a:gd name="connsiteX3" fmla="*/ 184935 w 1541123"/>
              <a:gd name="connsiteY3" fmla="*/ 626724 h 1890445"/>
              <a:gd name="connsiteX4" fmla="*/ 0 w 1541123"/>
              <a:gd name="connsiteY4" fmla="*/ 0 h 1890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1123" h="1890445">
                <a:moveTo>
                  <a:pt x="1541123" y="1890445"/>
                </a:moveTo>
                <a:cubicBezTo>
                  <a:pt x="1520575" y="1594206"/>
                  <a:pt x="1500027" y="1297968"/>
                  <a:pt x="1376737" y="1130157"/>
                </a:cubicBezTo>
                <a:cubicBezTo>
                  <a:pt x="1253447" y="962346"/>
                  <a:pt x="801384" y="883578"/>
                  <a:pt x="801384" y="883578"/>
                </a:cubicBezTo>
                <a:cubicBezTo>
                  <a:pt x="602750" y="799673"/>
                  <a:pt x="318499" y="773987"/>
                  <a:pt x="184935" y="626724"/>
                </a:cubicBezTo>
                <a:cubicBezTo>
                  <a:pt x="51371" y="479461"/>
                  <a:pt x="25685" y="239730"/>
                  <a:pt x="0" y="0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5129622" y="4345968"/>
            <a:ext cx="2275217" cy="1420369"/>
          </a:xfrm>
          <a:custGeom>
            <a:avLst/>
            <a:gdLst>
              <a:gd name="connsiteX0" fmla="*/ 0 w 2267760"/>
              <a:gd name="connsiteY0" fmla="*/ 0 h 1477326"/>
              <a:gd name="connsiteX1" fmla="*/ 863029 w 2267760"/>
              <a:gd name="connsiteY1" fmla="*/ 236305 h 1477326"/>
              <a:gd name="connsiteX2" fmla="*/ 1212350 w 2267760"/>
              <a:gd name="connsiteY2" fmla="*/ 1150705 h 1477326"/>
              <a:gd name="connsiteX3" fmla="*/ 2178121 w 2267760"/>
              <a:gd name="connsiteY3" fmla="*/ 1448656 h 1477326"/>
              <a:gd name="connsiteX4" fmla="*/ 2167847 w 2267760"/>
              <a:gd name="connsiteY4" fmla="*/ 1448656 h 1477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7760" h="1477326">
                <a:moveTo>
                  <a:pt x="0" y="0"/>
                </a:moveTo>
                <a:cubicBezTo>
                  <a:pt x="330485" y="22260"/>
                  <a:pt x="660971" y="44521"/>
                  <a:pt x="863029" y="236305"/>
                </a:cubicBezTo>
                <a:cubicBezTo>
                  <a:pt x="1065087" y="428089"/>
                  <a:pt x="993168" y="948647"/>
                  <a:pt x="1212350" y="1150705"/>
                </a:cubicBezTo>
                <a:cubicBezTo>
                  <a:pt x="1431532" y="1352763"/>
                  <a:pt x="2178121" y="1448656"/>
                  <a:pt x="2178121" y="1448656"/>
                </a:cubicBezTo>
                <a:cubicBezTo>
                  <a:pt x="2337370" y="1498314"/>
                  <a:pt x="2252608" y="1473485"/>
                  <a:pt x="2167847" y="1448656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974180" y="2115849"/>
            <a:ext cx="3424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Nachfragefunktion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bezeichnet die Menge in Abhängigkeit vom Preis.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9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2124077" y="1700215"/>
            <a:ext cx="2303463" cy="2016125"/>
            <a:chOff x="1338" y="1071"/>
            <a:chExt cx="1451" cy="1270"/>
          </a:xfrm>
        </p:grpSpPr>
        <p:sp>
          <p:nvSpPr>
            <p:cNvPr id="16407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8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2124077" y="3716339"/>
            <a:ext cx="2232025" cy="1657350"/>
            <a:chOff x="1338" y="2341"/>
            <a:chExt cx="1406" cy="1044"/>
          </a:xfrm>
        </p:grpSpPr>
        <p:sp>
          <p:nvSpPr>
            <p:cNvPr id="16405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406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800" dirty="0">
                <a:latin typeface="Arial" panose="020B0604020202020204" pitchFamily="34" charset="0"/>
              </a:endParaRPr>
            </a:p>
          </p:txBody>
        </p:sp>
      </p:grpSp>
      <p:sp>
        <p:nvSpPr>
          <p:cNvPr id="16387" name="Freeform 58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sp>
        <p:nvSpPr>
          <p:cNvPr id="16389" name="Line 15"/>
          <p:cNvSpPr>
            <a:spLocks noChangeShapeType="1"/>
          </p:cNvSpPr>
          <p:nvPr/>
        </p:nvSpPr>
        <p:spPr bwMode="auto">
          <a:xfrm>
            <a:off x="4438650" y="3694115"/>
            <a:ext cx="1588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390" name="Freeform 17"/>
          <p:cNvSpPr>
            <a:spLocks/>
          </p:cNvSpPr>
          <p:nvPr/>
        </p:nvSpPr>
        <p:spPr bwMode="auto">
          <a:xfrm>
            <a:off x="4479925" y="3703638"/>
            <a:ext cx="1588" cy="4762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3" name="Rectangle 25"/>
          <p:cNvSpPr>
            <a:spLocks noChangeArrowheads="1"/>
          </p:cNvSpPr>
          <p:nvPr/>
        </p:nvSpPr>
        <p:spPr bwMode="auto">
          <a:xfrm>
            <a:off x="5943600" y="4495802"/>
            <a:ext cx="269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(abhängig von der</a:t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Zahlungsbereitschaft)</a:t>
            </a: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381001" y="1989138"/>
            <a:ext cx="7924799" cy="4329112"/>
            <a:chOff x="240" y="1253"/>
            <a:chExt cx="4992" cy="2727"/>
          </a:xfrm>
        </p:grpSpPr>
        <p:sp>
          <p:nvSpPr>
            <p:cNvPr id="16397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8" name="Line 41"/>
            <p:cNvSpPr>
              <a:spLocks noChangeShapeType="1"/>
            </p:cNvSpPr>
            <p:nvPr/>
          </p:nvSpPr>
          <p:spPr bwMode="auto">
            <a:xfrm>
              <a:off x="2784" y="1632"/>
              <a:ext cx="0" cy="2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9" name="Rectangle 22"/>
            <p:cNvSpPr>
              <a:spLocks noChangeArrowheads="1"/>
            </p:cNvSpPr>
            <p:nvPr/>
          </p:nvSpPr>
          <p:spPr bwMode="auto">
            <a:xfrm>
              <a:off x="270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0" name="Rectangle 23"/>
            <p:cNvSpPr>
              <a:spLocks noChangeArrowheads="1"/>
            </p:cNvSpPr>
            <p:nvPr/>
          </p:nvSpPr>
          <p:spPr bwMode="auto">
            <a:xfrm>
              <a:off x="240" y="2232"/>
              <a:ext cx="1031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Marktpreis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 p</a:t>
              </a:r>
              <a:r>
                <a:rPr lang="de-DE" altLang="en-US" sz="1900" b="1" baseline="-25000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0</a:t>
              </a:r>
              <a:r>
                <a:rPr lang="de-DE" altLang="en-US" sz="1900" b="1" i="1" dirty="0" smtClean="0">
                  <a:solidFill>
                    <a:srgbClr val="C00000"/>
                  </a:solidFill>
                  <a:latin typeface="Arial" panose="020B0604020202020204" pitchFamily="34" charset="0"/>
                </a:rPr>
                <a:t>*</a:t>
              </a:r>
              <a:endParaRPr lang="de-DE" altLang="en-US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401" name="Rectangle 19"/>
            <p:cNvSpPr>
              <a:spLocks noChangeArrowheads="1"/>
            </p:cNvSpPr>
            <p:nvPr/>
          </p:nvSpPr>
          <p:spPr bwMode="auto">
            <a:xfrm>
              <a:off x="2928" y="2256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16402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03" name="Rectangle 37"/>
            <p:cNvSpPr>
              <a:spLocks noChangeArrowheads="1"/>
            </p:cNvSpPr>
            <p:nvPr/>
          </p:nvSpPr>
          <p:spPr bwMode="auto">
            <a:xfrm>
              <a:off x="3600" y="1488"/>
              <a:ext cx="163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>
                  <a:solidFill>
                    <a:srgbClr val="000000"/>
                  </a:solidFill>
                  <a:latin typeface="Arial" panose="020B0604020202020204" pitchFamily="34" charset="0"/>
                </a:rPr>
                <a:t>Inverse Angebotsfunktion</a:t>
              </a: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/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(abhängig von den</a:t>
              </a:r>
              <a:b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</a:br>
              <a:r>
                <a:rPr lang="de-DE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Grenzkosten)</a:t>
              </a:r>
              <a:endParaRPr lang="de-DE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16404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 smtClean="0">
                <a:latin typeface="Arial" panose="020B0604020202020204" pitchFamily="34" charset="0"/>
                <a:cs typeface="Arial" panose="020B0604020202020204" pitchFamily="34" charset="0"/>
              </a:rPr>
              <a:t>Organisatorisches: Lehrangebot 2/2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090" y="1524001"/>
            <a:ext cx="8221061" cy="4572000"/>
          </a:xfrm>
        </p:spPr>
        <p:txBody>
          <a:bodyPr/>
          <a:lstStyle/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Podcast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Veröffentlichung immer eine Woche zeitversetzt zur Vorlesung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Kurze Aufbereitung der Vorlesungsinhalte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Skript und Übungsaufgaben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Aufgaben &amp; Musterlösungen online verfügbar</a:t>
            </a:r>
          </a:p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Sprechstunden: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Direkte Fragestunde mit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(Anmeldung über ISIS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erforderlich)</a:t>
            </a:r>
          </a:p>
          <a:p>
            <a:r>
              <a:rPr lang="de-D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Ansprechpartner:innen</a:t>
            </a:r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WiMi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Dr. Fabian Neumann betreut den Kurs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Marie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Schubert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Undine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Göttl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als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Tutor:innen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Bitte Fragen über ISIS (Forum oder privat) stellen, nicht per Mail</a:t>
            </a:r>
          </a:p>
        </p:txBody>
      </p:sp>
    </p:spTree>
    <p:extLst>
      <p:ext uri="{BB962C8B-B14F-4D97-AF65-F5344CB8AC3E}">
        <p14:creationId xmlns:p14="http://schemas.microsoft.com/office/powerpoint/2010/main" val="1034396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767209" y="1613044"/>
            <a:ext cx="4294598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Hauptmerkmale: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 und die Menge entstehen </a:t>
            </a:r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am Schnittpunkt der Angebots- und Nachfragefunktionen.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Hier wird genau so viel verkauft wie gekauft.</a:t>
            </a:r>
          </a:p>
          <a:p>
            <a:r>
              <a:rPr lang="de-DE" altLang="en-US" sz="1800" kern="0" dirty="0">
                <a:latin typeface="Arial" panose="020B0604020202020204" pitchFamily="34" charset="0"/>
                <a:cs typeface="Arial" panose="020B0604020202020204" pitchFamily="34" charset="0"/>
              </a:rPr>
              <a:t>Einzelne </a:t>
            </a:r>
            <a:r>
              <a:rPr lang="de-DE" altLang="en-US" sz="18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Akteur:innen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können den Preis nicht beeinflussen.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entsteht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dezentral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 liegt über den Grenzkosten für alle angenommenen Anbietenden.</a:t>
            </a:r>
          </a:p>
          <a:p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Der Preise liegt unter der Zahlungsbereitschaft für alle angenommenen Nachfragenden.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= Konsumentenrente + Produzentenrente 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wird maximiert.</a:t>
            </a:r>
          </a:p>
        </p:txBody>
      </p:sp>
    </p:spTree>
    <p:extLst>
      <p:ext uri="{BB962C8B-B14F-4D97-AF65-F5344CB8AC3E}">
        <p14:creationId xmlns:p14="http://schemas.microsoft.com/office/powerpoint/2010/main" val="3281030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Gesetz von Angebot und Nachfrage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055"/>
            <a:ext cx="4691942" cy="2712895"/>
          </a:xfrm>
          <a:prstGeom prst="rect">
            <a:avLst/>
          </a:prstGeom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4979618" y="2095929"/>
            <a:ext cx="4071914" cy="39190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Begriffe und Abkürzungen:</a:t>
            </a:r>
          </a:p>
          <a:p>
            <a:pPr marL="0" indent="0">
              <a:buNone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MCP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Price = markträumender Preis,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MCV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Market Clearing Volume = markträumende Menge, </a:t>
            </a:r>
            <a:r>
              <a:rPr lang="de-DE" altLang="en-US" sz="1800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de-DE" altLang="en-US" sz="18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Konsumentenrente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Produzentenrente</a:t>
            </a:r>
          </a:p>
          <a:p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</a:t>
            </a:r>
            <a:r>
              <a:rPr lang="de-DE" altLang="en-US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= KR + PR</a:t>
            </a:r>
          </a:p>
        </p:txBody>
      </p:sp>
    </p:spTree>
    <p:extLst>
      <p:ext uri="{BB962C8B-B14F-4D97-AF65-F5344CB8AC3E}">
        <p14:creationId xmlns:p14="http://schemas.microsoft.com/office/powerpoint/2010/main" val="236944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Nachfrage: Beispiel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/>
              <p:cNvSpPr txBox="1">
                <a:spLocks noChangeArrowheads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 Markt für handgerollte Zigarren besteht aus Anbietenden mit einer aggregierten inversen Angebotsfunktion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</m:t>
                        </m:r>
                      </m:sub>
                    </m:sSub>
                    <m:d>
                      <m:d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=10+2</m:t>
                    </m:r>
                    <m:sSub>
                      <m:sSub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aus Nachfragenden mit einer aggregierten inversen Nachfragefunktion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e-DE" altLang="en-US" sz="1800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altLang="en-US" sz="1800" b="0" i="0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</m:sub>
                    </m:sSub>
                    <m:d>
                      <m:d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de-DE" altLang="en-US" sz="1800" i="1" ker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DE" altLang="en-US" sz="1800" b="0" i="1" kern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46−4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Wie lauten der markträumende Preis und die markträumende Menge?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Lösen nach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𝑄</m:t>
                        </m:r>
                      </m:e>
                      <m:sup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6 −4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=10+2</m:t>
                      </m:r>
                      <m:sSup>
                        <m:sSup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Antwort: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=6,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=22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de-DE" altLang="en-US" sz="18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Was passiert, wenn wir eine Steuer von 12 pro Zigarre einführen?</a:t>
                </a:r>
              </a:p>
              <a:p>
                <a:pPr marL="0" indent="0">
                  <a:buNone/>
                </a:pPr>
                <a:endParaRPr lang="de-DE" altLang="en-US" sz="1800" kern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Antwort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81" y="1898501"/>
                <a:ext cx="7541428" cy="3919094"/>
              </a:xfrm>
              <a:prstGeom prst="rect">
                <a:avLst/>
              </a:prstGeom>
              <a:blipFill>
                <a:blip r:embed="rId3"/>
                <a:stretch>
                  <a:fillRect l="-728" t="-778" b="-55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123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" name="Freeform 16383"/>
          <p:cNvSpPr/>
          <p:nvPr/>
        </p:nvSpPr>
        <p:spPr bwMode="auto">
          <a:xfrm>
            <a:off x="6359703" y="3020602"/>
            <a:ext cx="1135169" cy="1119883"/>
          </a:xfrm>
          <a:custGeom>
            <a:avLst/>
            <a:gdLst>
              <a:gd name="connsiteX0" fmla="*/ 1140432 w 1140432"/>
              <a:gd name="connsiteY0" fmla="*/ 0 h 1119883"/>
              <a:gd name="connsiteX1" fmla="*/ 1140432 w 1140432"/>
              <a:gd name="connsiteY1" fmla="*/ 1119883 h 1119883"/>
              <a:gd name="connsiteX2" fmla="*/ 0 w 1140432"/>
              <a:gd name="connsiteY2" fmla="*/ 1119883 h 1119883"/>
              <a:gd name="connsiteX3" fmla="*/ 0 w 1140432"/>
              <a:gd name="connsiteY3" fmla="*/ 924674 h 1119883"/>
              <a:gd name="connsiteX4" fmla="*/ 616450 w 1140432"/>
              <a:gd name="connsiteY4" fmla="*/ 534256 h 1119883"/>
              <a:gd name="connsiteX5" fmla="*/ 934949 w 1140432"/>
              <a:gd name="connsiteY5" fmla="*/ 195209 h 1119883"/>
              <a:gd name="connsiteX6" fmla="*/ 1140432 w 1140432"/>
              <a:gd name="connsiteY6" fmla="*/ 0 h 1119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0432" h="1119883">
                <a:moveTo>
                  <a:pt x="1140432" y="0"/>
                </a:moveTo>
                <a:lnTo>
                  <a:pt x="1140432" y="1119883"/>
                </a:lnTo>
                <a:lnTo>
                  <a:pt x="0" y="1119883"/>
                </a:lnTo>
                <a:lnTo>
                  <a:pt x="0" y="924674"/>
                </a:lnTo>
                <a:lnTo>
                  <a:pt x="616450" y="534256"/>
                </a:lnTo>
                <a:lnTo>
                  <a:pt x="934949" y="195209"/>
                </a:lnTo>
                <a:lnTo>
                  <a:pt x="1140432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440709" y="1869356"/>
            <a:ext cx="1109609" cy="2198670"/>
          </a:xfrm>
          <a:custGeom>
            <a:avLst/>
            <a:gdLst>
              <a:gd name="connsiteX0" fmla="*/ 0 w 1109609"/>
              <a:gd name="connsiteY0" fmla="*/ 0 h 2198670"/>
              <a:gd name="connsiteX1" fmla="*/ 287676 w 1109609"/>
              <a:gd name="connsiteY1" fmla="*/ 0 h 2198670"/>
              <a:gd name="connsiteX2" fmla="*/ 513708 w 1109609"/>
              <a:gd name="connsiteY2" fmla="*/ 410966 h 2198670"/>
              <a:gd name="connsiteX3" fmla="*/ 1109609 w 1109609"/>
              <a:gd name="connsiteY3" fmla="*/ 1068512 h 2198670"/>
              <a:gd name="connsiteX4" fmla="*/ 1109609 w 1109609"/>
              <a:gd name="connsiteY4" fmla="*/ 2198670 h 2198670"/>
              <a:gd name="connsiteX5" fmla="*/ 20548 w 1109609"/>
              <a:gd name="connsiteY5" fmla="*/ 2198670 h 2198670"/>
              <a:gd name="connsiteX6" fmla="*/ 0 w 1109609"/>
              <a:gd name="connsiteY6" fmla="*/ 0 h 219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9609" h="2198670">
                <a:moveTo>
                  <a:pt x="0" y="0"/>
                </a:moveTo>
                <a:lnTo>
                  <a:pt x="287676" y="0"/>
                </a:lnTo>
                <a:lnTo>
                  <a:pt x="513708" y="410966"/>
                </a:lnTo>
                <a:lnTo>
                  <a:pt x="1109609" y="1068512"/>
                </a:lnTo>
                <a:lnTo>
                  <a:pt x="1109609" y="2198670"/>
                </a:lnTo>
                <a:lnTo>
                  <a:pt x="20548" y="2198670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Wohlfahrt, Nutzen und Kosten</a:t>
            </a:r>
          </a:p>
        </p:txBody>
      </p:sp>
      <p:grpSp>
        <p:nvGrpSpPr>
          <p:cNvPr id="18" name="Group 67"/>
          <p:cNvGrpSpPr>
            <a:grpSpLocks/>
          </p:cNvGrpSpPr>
          <p:nvPr/>
        </p:nvGrpSpPr>
        <p:grpSpPr bwMode="auto">
          <a:xfrm>
            <a:off x="750259" y="1892299"/>
            <a:ext cx="1117803" cy="1072511"/>
            <a:chOff x="1338" y="1071"/>
            <a:chExt cx="1451" cy="1270"/>
          </a:xfrm>
        </p:grpSpPr>
        <p:sp>
          <p:nvSpPr>
            <p:cNvPr id="19" name="Freeform 63"/>
            <p:cNvSpPr>
              <a:spLocks/>
            </p:cNvSpPr>
            <p:nvPr/>
          </p:nvSpPr>
          <p:spPr bwMode="auto">
            <a:xfrm>
              <a:off x="1338" y="1071"/>
              <a:ext cx="1451" cy="1270"/>
            </a:xfrm>
            <a:custGeom>
              <a:avLst/>
              <a:gdLst>
                <a:gd name="T0" fmla="*/ 45 w 1451"/>
                <a:gd name="T1" fmla="*/ 1270 h 1270"/>
                <a:gd name="T2" fmla="*/ 1451 w 1451"/>
                <a:gd name="T3" fmla="*/ 1270 h 1270"/>
                <a:gd name="T4" fmla="*/ 862 w 1451"/>
                <a:gd name="T5" fmla="*/ 681 h 1270"/>
                <a:gd name="T6" fmla="*/ 363 w 1451"/>
                <a:gd name="T7" fmla="*/ 0 h 1270"/>
                <a:gd name="T8" fmla="*/ 0 w 1451"/>
                <a:gd name="T9" fmla="*/ 0 h 1270"/>
                <a:gd name="T10" fmla="*/ 0 w 1451"/>
                <a:gd name="T11" fmla="*/ 1270 h 12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51"/>
                <a:gd name="T19" fmla="*/ 0 h 1270"/>
                <a:gd name="T20" fmla="*/ 1451 w 1451"/>
                <a:gd name="T21" fmla="*/ 1270 h 12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51" h="1270">
                  <a:moveTo>
                    <a:pt x="45" y="1270"/>
                  </a:moveTo>
                  <a:lnTo>
                    <a:pt x="1451" y="1270"/>
                  </a:lnTo>
                  <a:lnTo>
                    <a:pt x="862" y="681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1270"/>
                  </a:lnTo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tangle 61"/>
            <p:cNvSpPr>
              <a:spLocks noChangeArrowheads="1"/>
            </p:cNvSpPr>
            <p:nvPr/>
          </p:nvSpPr>
          <p:spPr bwMode="auto">
            <a:xfrm>
              <a:off x="1610" y="1706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Konsu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menten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68"/>
          <p:cNvGrpSpPr>
            <a:grpSpLocks/>
          </p:cNvGrpSpPr>
          <p:nvPr/>
        </p:nvGrpSpPr>
        <p:grpSpPr bwMode="auto">
          <a:xfrm>
            <a:off x="750259" y="2964810"/>
            <a:ext cx="1083136" cy="881655"/>
            <a:chOff x="1338" y="2341"/>
            <a:chExt cx="1406" cy="1044"/>
          </a:xfrm>
        </p:grpSpPr>
        <p:sp>
          <p:nvSpPr>
            <p:cNvPr id="22" name="Freeform 64"/>
            <p:cNvSpPr>
              <a:spLocks/>
            </p:cNvSpPr>
            <p:nvPr/>
          </p:nvSpPr>
          <p:spPr bwMode="auto">
            <a:xfrm>
              <a:off x="1338" y="2341"/>
              <a:ext cx="1406" cy="1044"/>
            </a:xfrm>
            <a:custGeom>
              <a:avLst/>
              <a:gdLst>
                <a:gd name="T0" fmla="*/ 0 w 1406"/>
                <a:gd name="T1" fmla="*/ 0 h 1044"/>
                <a:gd name="T2" fmla="*/ 1406 w 1406"/>
                <a:gd name="T3" fmla="*/ 0 h 1044"/>
                <a:gd name="T4" fmla="*/ 1134 w 1406"/>
                <a:gd name="T5" fmla="*/ 273 h 1044"/>
                <a:gd name="T6" fmla="*/ 862 w 1406"/>
                <a:gd name="T7" fmla="*/ 545 h 1044"/>
                <a:gd name="T8" fmla="*/ 363 w 1406"/>
                <a:gd name="T9" fmla="*/ 862 h 1044"/>
                <a:gd name="T10" fmla="*/ 0 w 1406"/>
                <a:gd name="T11" fmla="*/ 1044 h 1044"/>
                <a:gd name="T12" fmla="*/ 0 w 1406"/>
                <a:gd name="T13" fmla="*/ 0 h 10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6"/>
                <a:gd name="T22" fmla="*/ 0 h 1044"/>
                <a:gd name="T23" fmla="*/ 1406 w 1406"/>
                <a:gd name="T24" fmla="*/ 1044 h 10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6" h="1044">
                  <a:moveTo>
                    <a:pt x="0" y="0"/>
                  </a:moveTo>
                  <a:lnTo>
                    <a:pt x="1406" y="0"/>
                  </a:lnTo>
                  <a:lnTo>
                    <a:pt x="1134" y="273"/>
                  </a:lnTo>
                  <a:lnTo>
                    <a:pt x="862" y="545"/>
                  </a:lnTo>
                  <a:lnTo>
                    <a:pt x="363" y="862"/>
                  </a:lnTo>
                  <a:lnTo>
                    <a:pt x="0" y="10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FF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Rectangle 62"/>
            <p:cNvSpPr>
              <a:spLocks noChangeArrowheads="1"/>
            </p:cNvSpPr>
            <p:nvPr/>
          </p:nvSpPr>
          <p:spPr bwMode="auto">
            <a:xfrm>
              <a:off x="1610" y="2432"/>
              <a:ext cx="590" cy="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000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Produ</a:t>
              </a:r>
              <a:r>
                <a:rPr lang="de-DE" altLang="en-US" sz="1000" dirty="0">
                  <a:solidFill>
                    <a:srgbClr val="000000"/>
                  </a:solidFill>
                  <a:latin typeface="Arial" panose="020B0604020202020204" pitchFamily="34" charset="0"/>
                </a:rPr>
                <a:t>-zenten-rente</a:t>
              </a:r>
              <a:endParaRPr lang="de-DE" altLang="en-US" sz="1000" dirty="0">
                <a:latin typeface="Arial" panose="020B0604020202020204" pitchFamily="34" charset="0"/>
              </a:endParaRPr>
            </a:p>
          </p:txBody>
        </p:sp>
      </p:grpSp>
      <p:sp>
        <p:nvSpPr>
          <p:cNvPr id="24" name="Freeform 58"/>
          <p:cNvSpPr>
            <a:spLocks/>
          </p:cNvSpPr>
          <p:nvPr/>
        </p:nvSpPr>
        <p:spPr bwMode="auto">
          <a:xfrm>
            <a:off x="980599" y="180700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1873453" y="295298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Freeform 17"/>
          <p:cNvSpPr>
            <a:spLocks/>
          </p:cNvSpPr>
          <p:nvPr/>
        </p:nvSpPr>
        <p:spPr bwMode="auto">
          <a:xfrm>
            <a:off x="1893483" y="295805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1" name="Line 56"/>
          <p:cNvSpPr>
            <a:spLocks noChangeShapeType="1"/>
          </p:cNvSpPr>
          <p:nvPr/>
        </p:nvSpPr>
        <p:spPr bwMode="auto">
          <a:xfrm flipV="1">
            <a:off x="754880" y="4048018"/>
            <a:ext cx="1895853" cy="2054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Line 57"/>
          <p:cNvSpPr>
            <a:spLocks noChangeShapeType="1"/>
          </p:cNvSpPr>
          <p:nvPr/>
        </p:nvSpPr>
        <p:spPr bwMode="auto">
          <a:xfrm flipV="1">
            <a:off x="754880" y="187963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3" name="Group 70"/>
          <p:cNvGrpSpPr>
            <a:grpSpLocks/>
          </p:cNvGrpSpPr>
          <p:nvPr/>
        </p:nvGrpSpPr>
        <p:grpSpPr bwMode="auto">
          <a:xfrm>
            <a:off x="743325" y="2045997"/>
            <a:ext cx="1778777" cy="1808912"/>
            <a:chOff x="1329" y="1253"/>
            <a:chExt cx="2309" cy="2142"/>
          </a:xfrm>
        </p:grpSpPr>
        <p:sp>
          <p:nvSpPr>
            <p:cNvPr id="34" name="Freeform 60"/>
            <p:cNvSpPr>
              <a:spLocks/>
            </p:cNvSpPr>
            <p:nvPr/>
          </p:nvSpPr>
          <p:spPr bwMode="auto">
            <a:xfrm>
              <a:off x="1349" y="1253"/>
              <a:ext cx="2289" cy="2142"/>
            </a:xfrm>
            <a:custGeom>
              <a:avLst/>
              <a:gdLst>
                <a:gd name="T0" fmla="*/ 0 w 2289"/>
                <a:gd name="T1" fmla="*/ 2142 h 2142"/>
                <a:gd name="T2" fmla="*/ 546 w 2289"/>
                <a:gd name="T3" fmla="*/ 1824 h 2142"/>
                <a:gd name="T4" fmla="*/ 955 w 2289"/>
                <a:gd name="T5" fmla="*/ 1528 h 2142"/>
                <a:gd name="T6" fmla="*/ 1449 w 2289"/>
                <a:gd name="T7" fmla="*/ 1065 h 2142"/>
                <a:gd name="T8" fmla="*/ 1741 w 2289"/>
                <a:gd name="T9" fmla="*/ 742 h 2142"/>
                <a:gd name="T10" fmla="*/ 2289 w 2289"/>
                <a:gd name="T11" fmla="*/ 0 h 21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89"/>
                <a:gd name="T19" fmla="*/ 0 h 2142"/>
                <a:gd name="T20" fmla="*/ 2289 w 2289"/>
                <a:gd name="T21" fmla="*/ 2142 h 21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89" h="2142">
                  <a:moveTo>
                    <a:pt x="0" y="2142"/>
                  </a:moveTo>
                  <a:cubicBezTo>
                    <a:pt x="91" y="2089"/>
                    <a:pt x="387" y="1926"/>
                    <a:pt x="546" y="1824"/>
                  </a:cubicBezTo>
                  <a:cubicBezTo>
                    <a:pt x="705" y="1722"/>
                    <a:pt x="805" y="1655"/>
                    <a:pt x="955" y="1528"/>
                  </a:cubicBezTo>
                  <a:cubicBezTo>
                    <a:pt x="1105" y="1401"/>
                    <a:pt x="1318" y="1196"/>
                    <a:pt x="1449" y="1065"/>
                  </a:cubicBezTo>
                  <a:cubicBezTo>
                    <a:pt x="1580" y="934"/>
                    <a:pt x="1601" y="919"/>
                    <a:pt x="1741" y="742"/>
                  </a:cubicBezTo>
                  <a:cubicBezTo>
                    <a:pt x="1881" y="565"/>
                    <a:pt x="2175" y="155"/>
                    <a:pt x="2289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2769" y="2300"/>
              <a:ext cx="53" cy="53"/>
            </a:xfrm>
            <a:custGeom>
              <a:avLst/>
              <a:gdLst>
                <a:gd name="T0" fmla="*/ 1 w 106"/>
                <a:gd name="T1" fmla="*/ 1 h 106"/>
                <a:gd name="T2" fmla="*/ 1 w 106"/>
                <a:gd name="T3" fmla="*/ 1 h 106"/>
                <a:gd name="T4" fmla="*/ 1 w 106"/>
                <a:gd name="T5" fmla="*/ 1 h 106"/>
                <a:gd name="T6" fmla="*/ 1 w 106"/>
                <a:gd name="T7" fmla="*/ 1 h 106"/>
                <a:gd name="T8" fmla="*/ 1 w 106"/>
                <a:gd name="T9" fmla="*/ 1 h 106"/>
                <a:gd name="T10" fmla="*/ 1 w 106"/>
                <a:gd name="T11" fmla="*/ 1 h 106"/>
                <a:gd name="T12" fmla="*/ 1 w 106"/>
                <a:gd name="T13" fmla="*/ 0 h 106"/>
                <a:gd name="T14" fmla="*/ 1 w 106"/>
                <a:gd name="T15" fmla="*/ 1 h 106"/>
                <a:gd name="T16" fmla="*/ 1 w 106"/>
                <a:gd name="T17" fmla="*/ 1 h 106"/>
                <a:gd name="T18" fmla="*/ 1 w 106"/>
                <a:gd name="T19" fmla="*/ 1 h 106"/>
                <a:gd name="T20" fmla="*/ 1 w 106"/>
                <a:gd name="T21" fmla="*/ 1 h 106"/>
                <a:gd name="T22" fmla="*/ 1 w 106"/>
                <a:gd name="T23" fmla="*/ 1 h 106"/>
                <a:gd name="T24" fmla="*/ 0 w 106"/>
                <a:gd name="T25" fmla="*/ 1 h 106"/>
                <a:gd name="T26" fmla="*/ 1 w 106"/>
                <a:gd name="T27" fmla="*/ 1 h 106"/>
                <a:gd name="T28" fmla="*/ 1 w 106"/>
                <a:gd name="T29" fmla="*/ 1 h 106"/>
                <a:gd name="T30" fmla="*/ 1 w 106"/>
                <a:gd name="T31" fmla="*/ 1 h 106"/>
                <a:gd name="T32" fmla="*/ 1 w 106"/>
                <a:gd name="T33" fmla="*/ 1 h 106"/>
                <a:gd name="T34" fmla="*/ 1 w 106"/>
                <a:gd name="T35" fmla="*/ 1 h 106"/>
                <a:gd name="T36" fmla="*/ 1 w 106"/>
                <a:gd name="T37" fmla="*/ 1 h 106"/>
                <a:gd name="T38" fmla="*/ 1 w 106"/>
                <a:gd name="T39" fmla="*/ 1 h 106"/>
                <a:gd name="T40" fmla="*/ 1 w 106"/>
                <a:gd name="T41" fmla="*/ 1 h 106"/>
                <a:gd name="T42" fmla="*/ 1 w 106"/>
                <a:gd name="T43" fmla="*/ 1 h 106"/>
                <a:gd name="T44" fmla="*/ 1 w 106"/>
                <a:gd name="T45" fmla="*/ 1 h 106"/>
                <a:gd name="T46" fmla="*/ 1 w 106"/>
                <a:gd name="T47" fmla="*/ 1 h 106"/>
                <a:gd name="T48" fmla="*/ 1 w 106"/>
                <a:gd name="T49" fmla="*/ 1 h 106"/>
                <a:gd name="T50" fmla="*/ 1 w 106"/>
                <a:gd name="T51" fmla="*/ 1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98" y="27"/>
                  </a:lnTo>
                  <a:lnTo>
                    <a:pt x="89" y="14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4"/>
                  </a:lnTo>
                  <a:lnTo>
                    <a:pt x="7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7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98"/>
                  </a:lnTo>
                  <a:lnTo>
                    <a:pt x="38" y="104"/>
                  </a:lnTo>
                  <a:lnTo>
                    <a:pt x="53" y="106"/>
                  </a:lnTo>
                  <a:lnTo>
                    <a:pt x="65" y="104"/>
                  </a:lnTo>
                  <a:lnTo>
                    <a:pt x="78" y="98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7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0"/>
            <p:cNvSpPr>
              <a:spLocks noChangeShapeType="1"/>
            </p:cNvSpPr>
            <p:nvPr/>
          </p:nvSpPr>
          <p:spPr bwMode="auto">
            <a:xfrm flipH="1">
              <a:off x="1329" y="2335"/>
              <a:ext cx="1440" cy="0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7474842" y="3038281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17"/>
          <p:cNvSpPr>
            <a:spLocks/>
          </p:cNvSpPr>
          <p:nvPr/>
        </p:nvSpPr>
        <p:spPr bwMode="auto">
          <a:xfrm>
            <a:off x="7494872" y="3043347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6356269" y="4153860"/>
            <a:ext cx="199662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 flipV="1">
            <a:off x="6356269" y="1964925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Freeform 60"/>
          <p:cNvSpPr>
            <a:spLocks/>
          </p:cNvSpPr>
          <p:nvPr/>
        </p:nvSpPr>
        <p:spPr bwMode="auto">
          <a:xfrm>
            <a:off x="6360122" y="2131291"/>
            <a:ext cx="1763370" cy="180891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1" name="Freeform 58"/>
          <p:cNvSpPr>
            <a:spLocks/>
          </p:cNvSpPr>
          <p:nvPr/>
        </p:nvSpPr>
        <p:spPr bwMode="auto">
          <a:xfrm>
            <a:off x="3678144" y="1809565"/>
            <a:ext cx="1582334" cy="1786111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>
            <a:off x="4570998" y="2955547"/>
            <a:ext cx="771" cy="15201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17"/>
          <p:cNvSpPr>
            <a:spLocks/>
          </p:cNvSpPr>
          <p:nvPr/>
        </p:nvSpPr>
        <p:spPr bwMode="auto">
          <a:xfrm>
            <a:off x="4591028" y="2960613"/>
            <a:ext cx="771" cy="2533"/>
          </a:xfrm>
          <a:custGeom>
            <a:avLst/>
            <a:gdLst>
              <a:gd name="T0" fmla="*/ 0 w 1588"/>
              <a:gd name="T1" fmla="*/ 0 h 8"/>
              <a:gd name="T2" fmla="*/ 0 w 1588"/>
              <a:gd name="T3" fmla="*/ 2147483646 h 8"/>
              <a:gd name="T4" fmla="*/ 0 w 1588"/>
              <a:gd name="T5" fmla="*/ 0 h 8"/>
              <a:gd name="T6" fmla="*/ 0 60000 65536"/>
              <a:gd name="T7" fmla="*/ 0 60000 65536"/>
              <a:gd name="T8" fmla="*/ 0 60000 65536"/>
              <a:gd name="T9" fmla="*/ 0 w 1588"/>
              <a:gd name="T10" fmla="*/ 0 h 8"/>
              <a:gd name="T11" fmla="*/ 1588 w 1588"/>
              <a:gd name="T12" fmla="*/ 8 h 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8" h="8">
                <a:moveTo>
                  <a:pt x="0" y="0"/>
                </a:move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4" name="Line 56"/>
          <p:cNvSpPr>
            <a:spLocks noChangeShapeType="1"/>
          </p:cNvSpPr>
          <p:nvPr/>
        </p:nvSpPr>
        <p:spPr bwMode="auto">
          <a:xfrm>
            <a:off x="3452425" y="4071126"/>
            <a:ext cx="19135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 flipV="1">
            <a:off x="3452425" y="1882191"/>
            <a:ext cx="0" cy="21889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9" name="Freeform 16388"/>
          <p:cNvSpPr/>
          <p:nvPr/>
        </p:nvSpPr>
        <p:spPr bwMode="auto">
          <a:xfrm>
            <a:off x="1869897" y="2948683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>
            <a:off x="7474842" y="3035747"/>
            <a:ext cx="0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1" name="Freeform 80"/>
          <p:cNvSpPr/>
          <p:nvPr/>
        </p:nvSpPr>
        <p:spPr bwMode="auto">
          <a:xfrm flipH="1">
            <a:off x="4491369" y="2963146"/>
            <a:ext cx="45719" cy="1099335"/>
          </a:xfrm>
          <a:custGeom>
            <a:avLst/>
            <a:gdLst>
              <a:gd name="connsiteX0" fmla="*/ 0 w 0"/>
              <a:gd name="connsiteY0" fmla="*/ 0 h 1099335"/>
              <a:gd name="connsiteX1" fmla="*/ 0 w 0"/>
              <a:gd name="connsiteY1" fmla="*/ 1099335 h 1099335"/>
              <a:gd name="connsiteX2" fmla="*/ 0 w 0"/>
              <a:gd name="connsiteY2" fmla="*/ 1099335 h 1099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099335">
                <a:moveTo>
                  <a:pt x="0" y="0"/>
                </a:moveTo>
                <a:lnTo>
                  <a:pt x="0" y="1099335"/>
                </a:lnTo>
                <a:lnTo>
                  <a:pt x="0" y="1099335"/>
                </a:lnTo>
              </a:path>
            </a:pathLst>
          </a:cu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959799" y="4540820"/>
            <a:ext cx="779622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            =               Nutzen                   -       variable Kosten</a:t>
            </a: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NB: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 Kosten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sind Kosten, die von der produzierten Menge abhängen.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506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5511" y="381000"/>
            <a:ext cx="6905092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als Gleichgewicht</a:t>
            </a:r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7170416" y="7569201"/>
            <a:ext cx="136527" cy="77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379" y="1455913"/>
            <a:ext cx="779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Oft wird die Preisbildung als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„Gleichgewicht“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bezeichnet, weil die „Kräfte“ (Angebot und Nachfrage) gleich sind.</a:t>
            </a: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Ein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stabiles Gleichgewicht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wird in der Physik als „Zustand, der stabil gegenüber Störungen ist,“ definiert.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Negatives Feedback: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bei Störung kehrt zum originalen Zustand zurück.</a:t>
            </a:r>
            <a:endParaRPr lang="de-D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der Wirtschaftswissenschaften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„Marktakteure haben keine Veranlassung,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ihr Marktverhalten zu ändern, weil sie sich optimal an die relevanten Marktdaten angepasst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haben“.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15" y="3790091"/>
            <a:ext cx="2265666" cy="22656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351" y="3790091"/>
            <a:ext cx="3113929" cy="23115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12351" y="6090102"/>
            <a:ext cx="382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Mitte: stabiles Gleichgewicht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90937" y="6090101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instabiles Gleichgewicht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41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4892040" y="1478661"/>
            <a:ext cx="1272226" cy="4312539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Salz, Wasser, Mehl,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41538" y="4897440"/>
            <a:ext cx="6164262" cy="492123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5888736" y="5148072"/>
            <a:ext cx="0" cy="64312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5791204" y="5999862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36552" y="4897440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>
            <a:off x="2133600" y="5148072"/>
            <a:ext cx="3755136" cy="12637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26" name="Rectangle 37"/>
          <p:cNvSpPr>
            <a:spLocks noChangeArrowheads="1"/>
          </p:cNvSpPr>
          <p:nvPr/>
        </p:nvSpPr>
        <p:spPr bwMode="auto">
          <a:xfrm>
            <a:off x="6413641" y="4536919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27" name="Rectangle 37"/>
          <p:cNvSpPr>
            <a:spLocks noChangeArrowheads="1"/>
          </p:cNvSpPr>
          <p:nvPr/>
        </p:nvSpPr>
        <p:spPr bwMode="auto">
          <a:xfrm>
            <a:off x="5118382" y="1498599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49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58"/>
          <p:cNvSpPr>
            <a:spLocks/>
          </p:cNvSpPr>
          <p:nvPr/>
        </p:nvSpPr>
        <p:spPr bwMode="auto">
          <a:xfrm>
            <a:off x="2153096" y="1844674"/>
            <a:ext cx="5820471" cy="3946525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Beispiele: Saphiren, 100 qm Wohnungen in Berlin-Mitte, usw.</a:t>
            </a:r>
          </a:p>
        </p:txBody>
      </p:sp>
      <p:sp>
        <p:nvSpPr>
          <p:cNvPr id="16391" name="Rectangle 20"/>
          <p:cNvSpPr>
            <a:spLocks noChangeArrowheads="1"/>
          </p:cNvSpPr>
          <p:nvPr/>
        </p:nvSpPr>
        <p:spPr bwMode="auto">
          <a:xfrm>
            <a:off x="1333500" y="18446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2" name="Rectangle 21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16394" name="Line 56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5" name="Line 57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7" name="Freeform 60"/>
          <p:cNvSpPr>
            <a:spLocks/>
          </p:cNvSpPr>
          <p:nvPr/>
        </p:nvSpPr>
        <p:spPr bwMode="auto">
          <a:xfrm>
            <a:off x="2152651" y="1472184"/>
            <a:ext cx="1011173" cy="2450592"/>
          </a:xfrm>
          <a:custGeom>
            <a:avLst/>
            <a:gdLst>
              <a:gd name="T0" fmla="*/ 0 w 2289"/>
              <a:gd name="T1" fmla="*/ 2142 h 2142"/>
              <a:gd name="T2" fmla="*/ 546 w 2289"/>
              <a:gd name="T3" fmla="*/ 1824 h 2142"/>
              <a:gd name="T4" fmla="*/ 955 w 2289"/>
              <a:gd name="T5" fmla="*/ 1528 h 2142"/>
              <a:gd name="T6" fmla="*/ 1449 w 2289"/>
              <a:gd name="T7" fmla="*/ 1065 h 2142"/>
              <a:gd name="T8" fmla="*/ 1741 w 2289"/>
              <a:gd name="T9" fmla="*/ 742 h 2142"/>
              <a:gd name="T10" fmla="*/ 2289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8" name="Line 41"/>
          <p:cNvSpPr>
            <a:spLocks noChangeShapeType="1"/>
          </p:cNvSpPr>
          <p:nvPr/>
        </p:nvSpPr>
        <p:spPr bwMode="auto">
          <a:xfrm>
            <a:off x="2853690" y="2520981"/>
            <a:ext cx="19495" cy="327021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9" name="Rectangle 22"/>
          <p:cNvSpPr>
            <a:spLocks noChangeArrowheads="1"/>
          </p:cNvSpPr>
          <p:nvPr/>
        </p:nvSpPr>
        <p:spPr bwMode="auto">
          <a:xfrm>
            <a:off x="2790762" y="5922103"/>
            <a:ext cx="37306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latin typeface="Arial" panose="020B0604020202020204" pitchFamily="34" charset="0"/>
            </a:endParaRPr>
          </a:p>
        </p:txBody>
      </p:sp>
      <p:sp>
        <p:nvSpPr>
          <p:cNvPr id="16400" name="Rectangle 23"/>
          <p:cNvSpPr>
            <a:spLocks noChangeArrowheads="1"/>
          </p:cNvSpPr>
          <p:nvPr/>
        </p:nvSpPr>
        <p:spPr bwMode="auto">
          <a:xfrm>
            <a:off x="389097" y="2374931"/>
            <a:ext cx="16367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Marktpreis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p</a:t>
            </a:r>
            <a:r>
              <a:rPr lang="de-DE" altLang="en-US" sz="19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*</a:t>
            </a:r>
            <a:endParaRPr lang="de-DE" altLang="en-US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Line 40"/>
          <p:cNvSpPr>
            <a:spLocks noChangeShapeType="1"/>
          </p:cNvSpPr>
          <p:nvPr/>
        </p:nvSpPr>
        <p:spPr bwMode="auto">
          <a:xfrm flipH="1" flipV="1">
            <a:off x="2114550" y="2520981"/>
            <a:ext cx="720090" cy="4731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de-DE"/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3359545" y="1430178"/>
            <a:ext cx="259051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Angebotsfunktion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  <p:sp>
        <p:nvSpPr>
          <p:cNvPr id="14" name="Rectangle 37"/>
          <p:cNvSpPr>
            <a:spLocks noChangeArrowheads="1"/>
          </p:cNvSpPr>
          <p:nvPr/>
        </p:nvSpPr>
        <p:spPr bwMode="auto">
          <a:xfrm>
            <a:off x="5425841" y="4043045"/>
            <a:ext cx="26930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Inverse </a:t>
            </a:r>
            <a:r>
              <a:rPr lang="de-DE" alt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Nachfragefunktion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Preisbildung - Stromerzeugung</a:t>
            </a:r>
            <a:endParaRPr lang="de-DE" altLang="en-US" sz="180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63" y="1953490"/>
            <a:ext cx="6192982" cy="4644737"/>
          </a:xfrm>
          <a:prstGeom prst="rect">
            <a:avLst/>
          </a:prstGeom>
        </p:spPr>
      </p:pic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Strom: „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Order“ (Einsatzreihenfolge von Kraftwerken) bestimmt Angebot. Markträumender Preis hängt von (unelastischem) Verbrauch ab.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Ohne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3" y="1927513"/>
            <a:ext cx="6525491" cy="4894118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Ohne Wind und Solar sind die Preise auf dem Markt höher.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25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6604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Preisbildung – Mit Wind &amp; Solar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854777"/>
            <a:ext cx="6670964" cy="5003223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95352" y="1342738"/>
            <a:ext cx="79914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Wind und Solar haben keine Brennstoffkosten</a:t>
            </a:r>
            <a:r>
              <a:rPr lang="de-DE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 tauchen am Anfang auf. Mit Wind und Solar sinken die Preise.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251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484D5-F953-4BCB-A209-5D4326759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0" dirty="0">
                <a:latin typeface="Arial" panose="020B0604020202020204" pitchFamily="34" charset="0"/>
                <a:cs typeface="Arial" panose="020B0604020202020204" pitchFamily="34" charset="0"/>
              </a:rPr>
              <a:t>Organisatorisches: Prüfungen</a:t>
            </a:r>
            <a:endParaRPr lang="en-GB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35AA7D-137D-4243-B7FE-5B1E469BB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446" y="1642152"/>
            <a:ext cx="7687243" cy="4114800"/>
          </a:xfrm>
        </p:spPr>
        <p:txBody>
          <a:bodyPr/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Hausaufgaben: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Pro Semester 4 Hausaufgaben (insgesamt 116 Punkte zu erreichen)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HA-1: 22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HA-2: 33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HA-3: 36 Punkte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HA-4: 25 Punkte </a:t>
            </a:r>
          </a:p>
          <a:p>
            <a:pPr lvl="1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HA-Kriterium: 50% der Gesamtpunkte sind für die Zulassung zur Klausur erforderlich (mind. 58 Punkte)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erreichten Punkte zählen nicht zur Modulnote </a:t>
            </a:r>
          </a:p>
          <a:p>
            <a:r>
              <a:rPr 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>Klausur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90-minütige schriftliche Klausur</a:t>
            </a:r>
          </a:p>
          <a:p>
            <a:pPr lvl="1"/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Ersttermin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Mi. 04.03.2026, 10:30 Uhr, Raum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 0104 Zweittermin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Di. 07.04.2026, 13:30 Uhr, Raum H 0104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375257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 noChangeArrowheads="1"/>
          </p:cNvSpPr>
          <p:nvPr>
            <p:ph type="title"/>
          </p:nvPr>
        </p:nvSpPr>
        <p:spPr>
          <a:xfrm>
            <a:off x="1908177" y="381002"/>
            <a:ext cx="6767513" cy="1116013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Gebotskurven am Strommarkt</a:t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1800" i="0" dirty="0" smtClean="0">
                <a:latin typeface="Arial" panose="020B0604020202020204" pitchFamily="34" charset="0"/>
                <a:cs typeface="Arial" panose="020B0604020202020204" pitchFamily="34" charset="0"/>
              </a:rPr>
              <a:t>[Lieferzeitraum Mittwoch, 19.10.2022, 17-18 Uhr] </a:t>
            </a:r>
            <a:endParaRPr lang="de-DE" altLang="en-US" sz="18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3685" y="6195317"/>
            <a:ext cx="2804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epexspot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40" y="1658936"/>
            <a:ext cx="8158714" cy="437445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319" y="1632559"/>
            <a:ext cx="779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manchen Fällen führt der Markt nicht zu einer effizienten Allokation von Ressourcen: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Marktversagen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Asymmetrische Information: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Manche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sind über den Preis/Qualität/künftige Entwicklungen eines Produktes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besser informiert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Beispiele: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Insiderhandel; Gebrauchtwaren, die fast kaputt sind)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Öffentliche Güter: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Alle profitieren davon, aber niemand hat einen Anreiz, dazu beizutragen – Gefahr von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Trittbrettfahrer:innen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(Beispiele: Frieden,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Biodiversität,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Deiche, Wissen, Klima)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Externe Effekte: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Marktaktivitäten haben eine (positive oder negative) Auswirkung auf unbeteiligte Dritte, die im Markt nicht berücksichtigt wird (Beispiele: Treibhausgasemissionen, Luftverschmutzung, Rauchen)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Zutrittsbarriere: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Teilnehmer:innen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werden durch Investitionskosten oder Regulierung ausgeschlossen (Beispiele: Taxikartelle, Notare)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Monopole</a:t>
            </a:r>
          </a:p>
          <a:p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Marktversagen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können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staatliche Eingriffe in Märkte rechtfertigen.</a:t>
            </a:r>
          </a:p>
        </p:txBody>
      </p:sp>
    </p:spTree>
    <p:extLst>
      <p:ext uri="{BB962C8B-B14F-4D97-AF65-F5344CB8AC3E}">
        <p14:creationId xmlns:p14="http://schemas.microsoft.com/office/powerpoint/2010/main" val="711661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8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Nachfrage-Änderung </a:t>
            </a:r>
          </a:p>
        </p:txBody>
      </p:sp>
      <p:sp>
        <p:nvSpPr>
          <p:cNvPr id="24581" name="Rectangle 10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2" name="Rectangle 11"/>
          <p:cNvSpPr>
            <a:spLocks noChangeArrowheads="1"/>
          </p:cNvSpPr>
          <p:nvPr/>
        </p:nvSpPr>
        <p:spPr bwMode="auto">
          <a:xfrm>
            <a:off x="1331915" y="1844675"/>
            <a:ext cx="7826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4584" name="Rectangle 13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5" name="Rectangle 14"/>
          <p:cNvSpPr>
            <a:spLocks noChangeArrowheads="1"/>
          </p:cNvSpPr>
          <p:nvPr/>
        </p:nvSpPr>
        <p:spPr bwMode="auto">
          <a:xfrm>
            <a:off x="1589088" y="3575050"/>
            <a:ext cx="3683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5943600" y="4495802"/>
            <a:ext cx="1790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Verschiebung der</a:t>
            </a:r>
            <a:b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4587" name="Rectangle 18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4588" name="Line 19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604965" y="1774827"/>
            <a:ext cx="4719637" cy="4543425"/>
            <a:chOff x="1011" y="1118"/>
            <a:chExt cx="2973" cy="2862"/>
          </a:xfrm>
        </p:grpSpPr>
        <p:sp>
          <p:nvSpPr>
            <p:cNvPr id="24597" name="Freeform 21"/>
            <p:cNvSpPr>
              <a:spLocks/>
            </p:cNvSpPr>
            <p:nvPr/>
          </p:nvSpPr>
          <p:spPr bwMode="auto">
            <a:xfrm>
              <a:off x="2340" y="1118"/>
              <a:ext cx="1644" cy="1618"/>
            </a:xfrm>
            <a:custGeom>
              <a:avLst/>
              <a:gdLst>
                <a:gd name="T0" fmla="*/ 0 w 1644"/>
                <a:gd name="T1" fmla="*/ 0 h 1618"/>
                <a:gd name="T2" fmla="*/ 450 w 1644"/>
                <a:gd name="T3" fmla="*/ 562 h 1618"/>
                <a:gd name="T4" fmla="*/ 743 w 1644"/>
                <a:gd name="T5" fmla="*/ 892 h 1618"/>
                <a:gd name="T6" fmla="*/ 1644 w 1644"/>
                <a:gd name="T7" fmla="*/ 161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3179" y="1937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3056" y="3796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>
              <a:off x="1344" y="2016"/>
              <a:ext cx="1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>
              <a:off x="3072" y="2016"/>
              <a:ext cx="0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603" name="Freeform 29"/>
            <p:cNvSpPr>
              <a:spLocks/>
            </p:cNvSpPr>
            <p:nvPr/>
          </p:nvSpPr>
          <p:spPr bwMode="auto">
            <a:xfrm>
              <a:off x="3048" y="1984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24002" y="2514600"/>
            <a:ext cx="2930525" cy="292100"/>
            <a:chOff x="976" y="1603"/>
            <a:chExt cx="1846" cy="184"/>
          </a:xfrm>
        </p:grpSpPr>
        <p:sp>
          <p:nvSpPr>
            <p:cNvPr id="24594" name="Rectangle 31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4595" name="Line 32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596" name="Freeform 33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4591" name="Line 34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2" name="Line 35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593" name="Freeform 16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reeform 2"/>
          <p:cNvSpPr>
            <a:spLocks/>
          </p:cNvSpPr>
          <p:nvPr/>
        </p:nvSpPr>
        <p:spPr bwMode="auto">
          <a:xfrm>
            <a:off x="2598740" y="1539877"/>
            <a:ext cx="3260725" cy="3357563"/>
          </a:xfrm>
          <a:custGeom>
            <a:avLst/>
            <a:gdLst>
              <a:gd name="T0" fmla="*/ 0 w 2054"/>
              <a:gd name="T1" fmla="*/ 0 h 2115"/>
              <a:gd name="T2" fmla="*/ 2147483646 w 2054"/>
              <a:gd name="T3" fmla="*/ 2147483646 h 2115"/>
              <a:gd name="T4" fmla="*/ 2147483646 w 2054"/>
              <a:gd name="T5" fmla="*/ 2147483646 h 2115"/>
              <a:gd name="T6" fmla="*/ 2147483646 w 2054"/>
              <a:gd name="T7" fmla="*/ 2147483646 h 2115"/>
              <a:gd name="T8" fmla="*/ 2147483646 w 2054"/>
              <a:gd name="T9" fmla="*/ 2147483646 h 2115"/>
              <a:gd name="T10" fmla="*/ 2147483646 w 2054"/>
              <a:gd name="T11" fmla="*/ 2147483646 h 21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054"/>
              <a:gd name="T19" fmla="*/ 0 h 2115"/>
              <a:gd name="T20" fmla="*/ 2054 w 2054"/>
              <a:gd name="T21" fmla="*/ 2115 h 21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054" h="2115">
                <a:moveTo>
                  <a:pt x="0" y="0"/>
                </a:moveTo>
                <a:cubicBezTo>
                  <a:pt x="61" y="86"/>
                  <a:pt x="244" y="367"/>
                  <a:pt x="356" y="515"/>
                </a:cubicBezTo>
                <a:cubicBezTo>
                  <a:pt x="468" y="663"/>
                  <a:pt x="542" y="746"/>
                  <a:pt x="675" y="887"/>
                </a:cubicBezTo>
                <a:cubicBezTo>
                  <a:pt x="808" y="1028"/>
                  <a:pt x="1030" y="1244"/>
                  <a:pt x="1152" y="1364"/>
                </a:cubicBezTo>
                <a:cubicBezTo>
                  <a:pt x="1274" y="1484"/>
                  <a:pt x="1260" y="1482"/>
                  <a:pt x="1410" y="1607"/>
                </a:cubicBezTo>
                <a:cubicBezTo>
                  <a:pt x="1560" y="1732"/>
                  <a:pt x="1920" y="2009"/>
                  <a:pt x="2054" y="211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6" name="Freeform 3"/>
          <p:cNvSpPr>
            <a:spLocks/>
          </p:cNvSpPr>
          <p:nvPr/>
        </p:nvSpPr>
        <p:spPr bwMode="auto">
          <a:xfrm>
            <a:off x="2141540" y="1989140"/>
            <a:ext cx="3633787" cy="3400425"/>
          </a:xfrm>
          <a:custGeom>
            <a:avLst/>
            <a:gdLst>
              <a:gd name="T0" fmla="*/ 0 w 2289"/>
              <a:gd name="T1" fmla="*/ 2147483646 h 2142"/>
              <a:gd name="T2" fmla="*/ 2147483646 w 2289"/>
              <a:gd name="T3" fmla="*/ 2147483646 h 2142"/>
              <a:gd name="T4" fmla="*/ 2147483646 w 2289"/>
              <a:gd name="T5" fmla="*/ 2147483646 h 2142"/>
              <a:gd name="T6" fmla="*/ 2147483646 w 2289"/>
              <a:gd name="T7" fmla="*/ 2147483646 h 2142"/>
              <a:gd name="T8" fmla="*/ 2147483646 w 2289"/>
              <a:gd name="T9" fmla="*/ 2147483646 h 2142"/>
              <a:gd name="T10" fmla="*/ 2147483646 w 2289"/>
              <a:gd name="T11" fmla="*/ 0 h 21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289"/>
              <a:gd name="T19" fmla="*/ 0 h 2142"/>
              <a:gd name="T20" fmla="*/ 2289 w 2289"/>
              <a:gd name="T21" fmla="*/ 2142 h 21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289" h="2142">
                <a:moveTo>
                  <a:pt x="0" y="2142"/>
                </a:moveTo>
                <a:cubicBezTo>
                  <a:pt x="91" y="2089"/>
                  <a:pt x="387" y="1926"/>
                  <a:pt x="546" y="1824"/>
                </a:cubicBezTo>
                <a:cubicBezTo>
                  <a:pt x="705" y="1722"/>
                  <a:pt x="805" y="1655"/>
                  <a:pt x="955" y="1528"/>
                </a:cubicBezTo>
                <a:cubicBezTo>
                  <a:pt x="1105" y="1401"/>
                  <a:pt x="1318" y="1196"/>
                  <a:pt x="1449" y="1065"/>
                </a:cubicBezTo>
                <a:cubicBezTo>
                  <a:pt x="1580" y="934"/>
                  <a:pt x="1601" y="919"/>
                  <a:pt x="1741" y="742"/>
                </a:cubicBezTo>
                <a:cubicBezTo>
                  <a:pt x="1881" y="565"/>
                  <a:pt x="2175" y="155"/>
                  <a:pt x="2289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4419600" y="2590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Angebotsänderung 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648200" y="3581400"/>
            <a:ext cx="26609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1341438" y="1844675"/>
            <a:ext cx="7731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Preis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239000" y="6019800"/>
            <a:ext cx="93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Menge </a:t>
            </a:r>
            <a:r>
              <a:rPr lang="de-DE" altLang="en-US" sz="1800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endParaRPr lang="de-DE" altLang="en-US" i="1">
              <a:latin typeface="Arial" panose="020B0604020202020204" pitchFamily="34" charset="0"/>
            </a:endParaRPr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4295775" y="6026150"/>
            <a:ext cx="3735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1633540" y="3575050"/>
            <a:ext cx="3334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de-DE" altLang="en-US" sz="1900" b="1" baseline="-250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r>
              <a:rPr lang="de-DE" altLang="en-US" sz="1900" b="1" i="1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5961063" y="4752975"/>
            <a:ext cx="1054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Nachfrage</a:t>
            </a:r>
            <a:endParaRPr lang="de-DE" altLang="en-US">
              <a:latin typeface="Arial" panose="020B0604020202020204" pitchFamily="34" charset="0"/>
            </a:endParaRPr>
          </a:p>
        </p:txBody>
      </p:sp>
      <p:sp>
        <p:nvSpPr>
          <p:cNvPr id="26635" name="Rectangle 12"/>
          <p:cNvSpPr>
            <a:spLocks noChangeArrowheads="1"/>
          </p:cNvSpPr>
          <p:nvPr/>
        </p:nvSpPr>
        <p:spPr bwMode="auto">
          <a:xfrm>
            <a:off x="5553077" y="2493965"/>
            <a:ext cx="2397125" cy="8016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6636" name="Rectangle 13"/>
          <p:cNvSpPr>
            <a:spLocks noChangeArrowheads="1"/>
          </p:cNvSpPr>
          <p:nvPr/>
        </p:nvSpPr>
        <p:spPr bwMode="auto">
          <a:xfrm>
            <a:off x="5715000" y="2362200"/>
            <a:ext cx="850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solidFill>
                  <a:srgbClr val="000000"/>
                </a:solidFill>
                <a:latin typeface="Arial" panose="020B0604020202020204" pitchFamily="34" charset="0"/>
              </a:rPr>
              <a:t>Angebot</a:t>
            </a:r>
            <a:endParaRPr lang="de-DE" altLang="en-US" sz="1800">
              <a:latin typeface="Arial" panose="020B0604020202020204" pitchFamily="34" charset="0"/>
            </a:endParaRPr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 flipH="1">
            <a:off x="2057400" y="3706813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604963" y="1835152"/>
            <a:ext cx="3509962" cy="4473575"/>
            <a:chOff x="1011" y="1156"/>
            <a:chExt cx="2211" cy="2818"/>
          </a:xfrm>
        </p:grpSpPr>
        <p:sp>
          <p:nvSpPr>
            <p:cNvPr id="26646" name="Freeform 16"/>
            <p:cNvSpPr>
              <a:spLocks/>
            </p:cNvSpPr>
            <p:nvPr/>
          </p:nvSpPr>
          <p:spPr bwMode="auto">
            <a:xfrm rot="10941226" flipV="1">
              <a:off x="1401" y="1156"/>
              <a:ext cx="1821" cy="1850"/>
            </a:xfrm>
            <a:custGeom>
              <a:avLst/>
              <a:gdLst>
                <a:gd name="T0" fmla="*/ 0 w 1644"/>
                <a:gd name="T1" fmla="*/ 0 h 1618"/>
                <a:gd name="T2" fmla="*/ 3479 w 1644"/>
                <a:gd name="T3" fmla="*/ 8194 h 1618"/>
                <a:gd name="T4" fmla="*/ 5743 w 1644"/>
                <a:gd name="T5" fmla="*/ 13013 h 1618"/>
                <a:gd name="T6" fmla="*/ 12708 w 1644"/>
                <a:gd name="T7" fmla="*/ 23578 h 16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44"/>
                <a:gd name="T13" fmla="*/ 0 h 1618"/>
                <a:gd name="T14" fmla="*/ 1644 w 1644"/>
                <a:gd name="T15" fmla="*/ 1618 h 16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44" h="1618">
                  <a:moveTo>
                    <a:pt x="0" y="0"/>
                  </a:moveTo>
                  <a:cubicBezTo>
                    <a:pt x="76" y="95"/>
                    <a:pt x="326" y="413"/>
                    <a:pt x="450" y="562"/>
                  </a:cubicBezTo>
                  <a:cubicBezTo>
                    <a:pt x="574" y="711"/>
                    <a:pt x="544" y="716"/>
                    <a:pt x="743" y="892"/>
                  </a:cubicBezTo>
                  <a:cubicBezTo>
                    <a:pt x="942" y="1068"/>
                    <a:pt x="1456" y="1467"/>
                    <a:pt x="1644" y="161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7" name="Rectangle 19"/>
            <p:cNvSpPr>
              <a:spLocks noChangeArrowheads="1"/>
            </p:cNvSpPr>
            <p:nvPr/>
          </p:nvSpPr>
          <p:spPr bwMode="auto">
            <a:xfrm>
              <a:off x="2240" y="1981"/>
              <a:ext cx="16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8" name="Rectangle 20"/>
            <p:cNvSpPr>
              <a:spLocks noChangeArrowheads="1"/>
            </p:cNvSpPr>
            <p:nvPr/>
          </p:nvSpPr>
          <p:spPr bwMode="auto">
            <a:xfrm>
              <a:off x="2408" y="3790"/>
              <a:ext cx="235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9" name="Rectangle 21"/>
            <p:cNvSpPr>
              <a:spLocks noChangeArrowheads="1"/>
            </p:cNvSpPr>
            <p:nvPr/>
          </p:nvSpPr>
          <p:spPr bwMode="auto">
            <a:xfrm>
              <a:off x="1011" y="1918"/>
              <a:ext cx="21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*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50" name="Line 22"/>
            <p:cNvSpPr>
              <a:spLocks noChangeShapeType="1"/>
            </p:cNvSpPr>
            <p:nvPr/>
          </p:nvSpPr>
          <p:spPr bwMode="auto">
            <a:xfrm flipH="1">
              <a:off x="1344" y="2061"/>
              <a:ext cx="11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1" name="Line 23"/>
            <p:cNvSpPr>
              <a:spLocks noChangeShapeType="1"/>
            </p:cNvSpPr>
            <p:nvPr/>
          </p:nvSpPr>
          <p:spPr bwMode="auto">
            <a:xfrm>
              <a:off x="2530" y="2088"/>
              <a:ext cx="0" cy="1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52" name="Freeform 24"/>
            <p:cNvSpPr>
              <a:spLocks/>
            </p:cNvSpPr>
            <p:nvPr/>
          </p:nvSpPr>
          <p:spPr bwMode="auto">
            <a:xfrm>
              <a:off x="2499" y="2035"/>
              <a:ext cx="53" cy="52"/>
            </a:xfrm>
            <a:custGeom>
              <a:avLst/>
              <a:gdLst>
                <a:gd name="T0" fmla="*/ 1 w 106"/>
                <a:gd name="T1" fmla="*/ 0 h 106"/>
                <a:gd name="T2" fmla="*/ 1 w 106"/>
                <a:gd name="T3" fmla="*/ 0 h 106"/>
                <a:gd name="T4" fmla="*/ 1 w 106"/>
                <a:gd name="T5" fmla="*/ 0 h 106"/>
                <a:gd name="T6" fmla="*/ 1 w 106"/>
                <a:gd name="T7" fmla="*/ 0 h 106"/>
                <a:gd name="T8" fmla="*/ 1 w 106"/>
                <a:gd name="T9" fmla="*/ 0 h 106"/>
                <a:gd name="T10" fmla="*/ 1 w 106"/>
                <a:gd name="T11" fmla="*/ 0 h 106"/>
                <a:gd name="T12" fmla="*/ 1 w 106"/>
                <a:gd name="T13" fmla="*/ 0 h 106"/>
                <a:gd name="T14" fmla="*/ 1 w 106"/>
                <a:gd name="T15" fmla="*/ 0 h 106"/>
                <a:gd name="T16" fmla="*/ 1 w 106"/>
                <a:gd name="T17" fmla="*/ 0 h 106"/>
                <a:gd name="T18" fmla="*/ 1 w 106"/>
                <a:gd name="T19" fmla="*/ 0 h 106"/>
                <a:gd name="T20" fmla="*/ 1 w 106"/>
                <a:gd name="T21" fmla="*/ 0 h 106"/>
                <a:gd name="T22" fmla="*/ 1 w 106"/>
                <a:gd name="T23" fmla="*/ 0 h 106"/>
                <a:gd name="T24" fmla="*/ 0 w 106"/>
                <a:gd name="T25" fmla="*/ 0 h 106"/>
                <a:gd name="T26" fmla="*/ 1 w 106"/>
                <a:gd name="T27" fmla="*/ 0 h 106"/>
                <a:gd name="T28" fmla="*/ 1 w 106"/>
                <a:gd name="T29" fmla="*/ 0 h 106"/>
                <a:gd name="T30" fmla="*/ 1 w 106"/>
                <a:gd name="T31" fmla="*/ 0 h 106"/>
                <a:gd name="T32" fmla="*/ 1 w 106"/>
                <a:gd name="T33" fmla="*/ 0 h 106"/>
                <a:gd name="T34" fmla="*/ 1 w 106"/>
                <a:gd name="T35" fmla="*/ 0 h 106"/>
                <a:gd name="T36" fmla="*/ 1 w 106"/>
                <a:gd name="T37" fmla="*/ 0 h 106"/>
                <a:gd name="T38" fmla="*/ 1 w 106"/>
                <a:gd name="T39" fmla="*/ 0 h 106"/>
                <a:gd name="T40" fmla="*/ 1 w 106"/>
                <a:gd name="T41" fmla="*/ 0 h 106"/>
                <a:gd name="T42" fmla="*/ 1 w 106"/>
                <a:gd name="T43" fmla="*/ 0 h 106"/>
                <a:gd name="T44" fmla="*/ 1 w 106"/>
                <a:gd name="T45" fmla="*/ 0 h 106"/>
                <a:gd name="T46" fmla="*/ 1 w 106"/>
                <a:gd name="T47" fmla="*/ 0 h 106"/>
                <a:gd name="T48" fmla="*/ 1 w 106"/>
                <a:gd name="T49" fmla="*/ 0 h 106"/>
                <a:gd name="T50" fmla="*/ 1 w 106"/>
                <a:gd name="T51" fmla="*/ 0 h 10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6"/>
                <a:gd name="T80" fmla="*/ 106 w 106"/>
                <a:gd name="T81" fmla="*/ 106 h 10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6">
                  <a:moveTo>
                    <a:pt x="106" y="53"/>
                  </a:moveTo>
                  <a:lnTo>
                    <a:pt x="104" y="40"/>
                  </a:lnTo>
                  <a:lnTo>
                    <a:pt x="101" y="27"/>
                  </a:lnTo>
                  <a:lnTo>
                    <a:pt x="91" y="16"/>
                  </a:lnTo>
                  <a:lnTo>
                    <a:pt x="81" y="7"/>
                  </a:lnTo>
                  <a:lnTo>
                    <a:pt x="68" y="2"/>
                  </a:lnTo>
                  <a:lnTo>
                    <a:pt x="53" y="0"/>
                  </a:lnTo>
                  <a:lnTo>
                    <a:pt x="40" y="2"/>
                  </a:lnTo>
                  <a:lnTo>
                    <a:pt x="28" y="7"/>
                  </a:lnTo>
                  <a:lnTo>
                    <a:pt x="17" y="16"/>
                  </a:lnTo>
                  <a:lnTo>
                    <a:pt x="8" y="27"/>
                  </a:lnTo>
                  <a:lnTo>
                    <a:pt x="2" y="40"/>
                  </a:lnTo>
                  <a:lnTo>
                    <a:pt x="0" y="53"/>
                  </a:lnTo>
                  <a:lnTo>
                    <a:pt x="2" y="68"/>
                  </a:lnTo>
                  <a:lnTo>
                    <a:pt x="8" y="80"/>
                  </a:lnTo>
                  <a:lnTo>
                    <a:pt x="17" y="91"/>
                  </a:lnTo>
                  <a:lnTo>
                    <a:pt x="28" y="99"/>
                  </a:lnTo>
                  <a:lnTo>
                    <a:pt x="40" y="104"/>
                  </a:lnTo>
                  <a:lnTo>
                    <a:pt x="53" y="106"/>
                  </a:lnTo>
                  <a:lnTo>
                    <a:pt x="68" y="104"/>
                  </a:lnTo>
                  <a:lnTo>
                    <a:pt x="81" y="99"/>
                  </a:lnTo>
                  <a:lnTo>
                    <a:pt x="91" y="91"/>
                  </a:lnTo>
                  <a:lnTo>
                    <a:pt x="101" y="80"/>
                  </a:lnTo>
                  <a:lnTo>
                    <a:pt x="104" y="68"/>
                  </a:lnTo>
                  <a:lnTo>
                    <a:pt x="106" y="53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16065" y="2674938"/>
            <a:ext cx="2930525" cy="292100"/>
            <a:chOff x="976" y="1603"/>
            <a:chExt cx="1846" cy="184"/>
          </a:xfrm>
        </p:grpSpPr>
        <p:sp>
          <p:nvSpPr>
            <p:cNvPr id="26643" name="Rectangle 26"/>
            <p:cNvSpPr>
              <a:spLocks noChangeArrowheads="1"/>
            </p:cNvSpPr>
            <p:nvPr/>
          </p:nvSpPr>
          <p:spPr bwMode="auto">
            <a:xfrm>
              <a:off x="976" y="1603"/>
              <a:ext cx="29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900" b="1" i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  <a:r>
                <a:rPr lang="de-DE" altLang="en-US" sz="1900" b="1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max</a:t>
              </a:r>
              <a:endParaRPr lang="de-DE" altLang="en-US">
                <a:latin typeface="Arial" panose="020B0604020202020204" pitchFamily="34" charset="0"/>
              </a:endParaRPr>
            </a:p>
          </p:txBody>
        </p:sp>
        <p:sp>
          <p:nvSpPr>
            <p:cNvPr id="26644" name="Line 27"/>
            <p:cNvSpPr>
              <a:spLocks noChangeShapeType="1"/>
            </p:cNvSpPr>
            <p:nvPr/>
          </p:nvSpPr>
          <p:spPr bwMode="auto">
            <a:xfrm flipH="1">
              <a:off x="1344" y="1700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645" name="Freeform 28"/>
            <p:cNvSpPr>
              <a:spLocks/>
            </p:cNvSpPr>
            <p:nvPr/>
          </p:nvSpPr>
          <p:spPr bwMode="auto">
            <a:xfrm>
              <a:off x="2769" y="1668"/>
              <a:ext cx="53" cy="54"/>
            </a:xfrm>
            <a:custGeom>
              <a:avLst/>
              <a:gdLst>
                <a:gd name="T0" fmla="*/ 1 w 106"/>
                <a:gd name="T1" fmla="*/ 1 h 108"/>
                <a:gd name="T2" fmla="*/ 1 w 106"/>
                <a:gd name="T3" fmla="*/ 1 h 108"/>
                <a:gd name="T4" fmla="*/ 1 w 106"/>
                <a:gd name="T5" fmla="*/ 1 h 108"/>
                <a:gd name="T6" fmla="*/ 1 w 106"/>
                <a:gd name="T7" fmla="*/ 1 h 108"/>
                <a:gd name="T8" fmla="*/ 1 w 106"/>
                <a:gd name="T9" fmla="*/ 1 h 108"/>
                <a:gd name="T10" fmla="*/ 1 w 106"/>
                <a:gd name="T11" fmla="*/ 1 h 108"/>
                <a:gd name="T12" fmla="*/ 1 w 106"/>
                <a:gd name="T13" fmla="*/ 0 h 108"/>
                <a:gd name="T14" fmla="*/ 1 w 106"/>
                <a:gd name="T15" fmla="*/ 1 h 108"/>
                <a:gd name="T16" fmla="*/ 1 w 106"/>
                <a:gd name="T17" fmla="*/ 1 h 108"/>
                <a:gd name="T18" fmla="*/ 1 w 106"/>
                <a:gd name="T19" fmla="*/ 1 h 108"/>
                <a:gd name="T20" fmla="*/ 1 w 106"/>
                <a:gd name="T21" fmla="*/ 1 h 108"/>
                <a:gd name="T22" fmla="*/ 1 w 106"/>
                <a:gd name="T23" fmla="*/ 1 h 108"/>
                <a:gd name="T24" fmla="*/ 0 w 106"/>
                <a:gd name="T25" fmla="*/ 1 h 108"/>
                <a:gd name="T26" fmla="*/ 1 w 106"/>
                <a:gd name="T27" fmla="*/ 1 h 108"/>
                <a:gd name="T28" fmla="*/ 1 w 106"/>
                <a:gd name="T29" fmla="*/ 1 h 108"/>
                <a:gd name="T30" fmla="*/ 1 w 106"/>
                <a:gd name="T31" fmla="*/ 1 h 108"/>
                <a:gd name="T32" fmla="*/ 1 w 106"/>
                <a:gd name="T33" fmla="*/ 1 h 108"/>
                <a:gd name="T34" fmla="*/ 1 w 106"/>
                <a:gd name="T35" fmla="*/ 1 h 108"/>
                <a:gd name="T36" fmla="*/ 1 w 106"/>
                <a:gd name="T37" fmla="*/ 1 h 108"/>
                <a:gd name="T38" fmla="*/ 1 w 106"/>
                <a:gd name="T39" fmla="*/ 1 h 108"/>
                <a:gd name="T40" fmla="*/ 1 w 106"/>
                <a:gd name="T41" fmla="*/ 1 h 108"/>
                <a:gd name="T42" fmla="*/ 1 w 106"/>
                <a:gd name="T43" fmla="*/ 1 h 108"/>
                <a:gd name="T44" fmla="*/ 1 w 106"/>
                <a:gd name="T45" fmla="*/ 1 h 108"/>
                <a:gd name="T46" fmla="*/ 1 w 106"/>
                <a:gd name="T47" fmla="*/ 1 h 108"/>
                <a:gd name="T48" fmla="*/ 1 w 106"/>
                <a:gd name="T49" fmla="*/ 1 h 108"/>
                <a:gd name="T50" fmla="*/ 1 w 106"/>
                <a:gd name="T51" fmla="*/ 1 h 1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"/>
                <a:gd name="T79" fmla="*/ 0 h 108"/>
                <a:gd name="T80" fmla="*/ 106 w 106"/>
                <a:gd name="T81" fmla="*/ 108 h 1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" h="108">
                  <a:moveTo>
                    <a:pt x="106" y="55"/>
                  </a:moveTo>
                  <a:lnTo>
                    <a:pt x="104" y="40"/>
                  </a:lnTo>
                  <a:lnTo>
                    <a:pt x="98" y="28"/>
                  </a:lnTo>
                  <a:lnTo>
                    <a:pt x="89" y="17"/>
                  </a:lnTo>
                  <a:lnTo>
                    <a:pt x="78" y="7"/>
                  </a:lnTo>
                  <a:lnTo>
                    <a:pt x="65" y="2"/>
                  </a:lnTo>
                  <a:lnTo>
                    <a:pt x="53" y="0"/>
                  </a:lnTo>
                  <a:lnTo>
                    <a:pt x="38" y="2"/>
                  </a:lnTo>
                  <a:lnTo>
                    <a:pt x="25" y="7"/>
                  </a:lnTo>
                  <a:lnTo>
                    <a:pt x="14" y="17"/>
                  </a:lnTo>
                  <a:lnTo>
                    <a:pt x="7" y="28"/>
                  </a:lnTo>
                  <a:lnTo>
                    <a:pt x="2" y="40"/>
                  </a:lnTo>
                  <a:lnTo>
                    <a:pt x="0" y="55"/>
                  </a:lnTo>
                  <a:lnTo>
                    <a:pt x="2" y="68"/>
                  </a:lnTo>
                  <a:lnTo>
                    <a:pt x="7" y="80"/>
                  </a:lnTo>
                  <a:lnTo>
                    <a:pt x="14" y="91"/>
                  </a:lnTo>
                  <a:lnTo>
                    <a:pt x="25" y="100"/>
                  </a:lnTo>
                  <a:lnTo>
                    <a:pt x="38" y="106"/>
                  </a:lnTo>
                  <a:lnTo>
                    <a:pt x="53" y="108"/>
                  </a:lnTo>
                  <a:lnTo>
                    <a:pt x="65" y="106"/>
                  </a:lnTo>
                  <a:lnTo>
                    <a:pt x="78" y="100"/>
                  </a:lnTo>
                  <a:lnTo>
                    <a:pt x="89" y="91"/>
                  </a:lnTo>
                  <a:lnTo>
                    <a:pt x="98" y="80"/>
                  </a:lnTo>
                  <a:lnTo>
                    <a:pt x="104" y="68"/>
                  </a:lnTo>
                  <a:lnTo>
                    <a:pt x="106" y="55"/>
                  </a:lnTo>
                  <a:close/>
                </a:path>
              </a:pathLst>
            </a:custGeom>
            <a:solidFill>
              <a:srgbClr val="FFFFFF"/>
            </a:solidFill>
            <a:ln w="142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6640" name="Line 29"/>
          <p:cNvSpPr>
            <a:spLocks noChangeShapeType="1"/>
          </p:cNvSpPr>
          <p:nvPr/>
        </p:nvSpPr>
        <p:spPr bwMode="auto">
          <a:xfrm>
            <a:off x="2133600" y="57912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1" name="Line 30"/>
          <p:cNvSpPr>
            <a:spLocks noChangeShapeType="1"/>
          </p:cNvSpPr>
          <p:nvPr/>
        </p:nvSpPr>
        <p:spPr bwMode="auto">
          <a:xfrm flipV="1">
            <a:off x="2133600" y="1676400"/>
            <a:ext cx="0" cy="411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642" name="Freeform 31"/>
          <p:cNvSpPr>
            <a:spLocks/>
          </p:cNvSpPr>
          <p:nvPr/>
        </p:nvSpPr>
        <p:spPr bwMode="auto">
          <a:xfrm>
            <a:off x="4373565" y="3663950"/>
            <a:ext cx="84137" cy="84138"/>
          </a:xfrm>
          <a:custGeom>
            <a:avLst/>
            <a:gdLst>
              <a:gd name="T0" fmla="*/ 2147483646 w 106"/>
              <a:gd name="T1" fmla="*/ 2147483646 h 106"/>
              <a:gd name="T2" fmla="*/ 2147483646 w 106"/>
              <a:gd name="T3" fmla="*/ 2147483646 h 106"/>
              <a:gd name="T4" fmla="*/ 2147483646 w 106"/>
              <a:gd name="T5" fmla="*/ 2147483646 h 106"/>
              <a:gd name="T6" fmla="*/ 2147483646 w 106"/>
              <a:gd name="T7" fmla="*/ 2147483646 h 106"/>
              <a:gd name="T8" fmla="*/ 2147483646 w 106"/>
              <a:gd name="T9" fmla="*/ 2147483646 h 106"/>
              <a:gd name="T10" fmla="*/ 2147483646 w 106"/>
              <a:gd name="T11" fmla="*/ 2147483646 h 106"/>
              <a:gd name="T12" fmla="*/ 2147483646 w 106"/>
              <a:gd name="T13" fmla="*/ 0 h 106"/>
              <a:gd name="T14" fmla="*/ 2147483646 w 106"/>
              <a:gd name="T15" fmla="*/ 2147483646 h 106"/>
              <a:gd name="T16" fmla="*/ 2147483646 w 106"/>
              <a:gd name="T17" fmla="*/ 2147483646 h 106"/>
              <a:gd name="T18" fmla="*/ 2147483646 w 106"/>
              <a:gd name="T19" fmla="*/ 2147483646 h 106"/>
              <a:gd name="T20" fmla="*/ 2147483646 w 106"/>
              <a:gd name="T21" fmla="*/ 2147483646 h 106"/>
              <a:gd name="T22" fmla="*/ 2147483646 w 106"/>
              <a:gd name="T23" fmla="*/ 2147483646 h 106"/>
              <a:gd name="T24" fmla="*/ 0 w 106"/>
              <a:gd name="T25" fmla="*/ 2147483646 h 106"/>
              <a:gd name="T26" fmla="*/ 2147483646 w 106"/>
              <a:gd name="T27" fmla="*/ 2147483646 h 106"/>
              <a:gd name="T28" fmla="*/ 2147483646 w 106"/>
              <a:gd name="T29" fmla="*/ 2147483646 h 106"/>
              <a:gd name="T30" fmla="*/ 2147483646 w 106"/>
              <a:gd name="T31" fmla="*/ 2147483646 h 106"/>
              <a:gd name="T32" fmla="*/ 2147483646 w 106"/>
              <a:gd name="T33" fmla="*/ 2147483646 h 106"/>
              <a:gd name="T34" fmla="*/ 2147483646 w 106"/>
              <a:gd name="T35" fmla="*/ 2147483646 h 106"/>
              <a:gd name="T36" fmla="*/ 2147483646 w 106"/>
              <a:gd name="T37" fmla="*/ 2147483646 h 106"/>
              <a:gd name="T38" fmla="*/ 2147483646 w 106"/>
              <a:gd name="T39" fmla="*/ 2147483646 h 106"/>
              <a:gd name="T40" fmla="*/ 2147483646 w 106"/>
              <a:gd name="T41" fmla="*/ 2147483646 h 106"/>
              <a:gd name="T42" fmla="*/ 2147483646 w 106"/>
              <a:gd name="T43" fmla="*/ 2147483646 h 106"/>
              <a:gd name="T44" fmla="*/ 2147483646 w 106"/>
              <a:gd name="T45" fmla="*/ 2147483646 h 106"/>
              <a:gd name="T46" fmla="*/ 2147483646 w 106"/>
              <a:gd name="T47" fmla="*/ 2147483646 h 106"/>
              <a:gd name="T48" fmla="*/ 2147483646 w 106"/>
              <a:gd name="T49" fmla="*/ 2147483646 h 106"/>
              <a:gd name="T50" fmla="*/ 2147483646 w 106"/>
              <a:gd name="T51" fmla="*/ 2147483646 h 10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06"/>
              <a:gd name="T79" fmla="*/ 0 h 106"/>
              <a:gd name="T80" fmla="*/ 106 w 106"/>
              <a:gd name="T81" fmla="*/ 106 h 10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06" h="106">
                <a:moveTo>
                  <a:pt x="106" y="53"/>
                </a:moveTo>
                <a:lnTo>
                  <a:pt x="104" y="40"/>
                </a:lnTo>
                <a:lnTo>
                  <a:pt x="98" y="27"/>
                </a:lnTo>
                <a:lnTo>
                  <a:pt x="89" y="14"/>
                </a:lnTo>
                <a:lnTo>
                  <a:pt x="78" y="7"/>
                </a:lnTo>
                <a:lnTo>
                  <a:pt x="65" y="2"/>
                </a:lnTo>
                <a:lnTo>
                  <a:pt x="53" y="0"/>
                </a:lnTo>
                <a:lnTo>
                  <a:pt x="38" y="2"/>
                </a:lnTo>
                <a:lnTo>
                  <a:pt x="25" y="7"/>
                </a:lnTo>
                <a:lnTo>
                  <a:pt x="14" y="14"/>
                </a:lnTo>
                <a:lnTo>
                  <a:pt x="7" y="27"/>
                </a:lnTo>
                <a:lnTo>
                  <a:pt x="2" y="40"/>
                </a:lnTo>
                <a:lnTo>
                  <a:pt x="0" y="53"/>
                </a:lnTo>
                <a:lnTo>
                  <a:pt x="2" y="67"/>
                </a:lnTo>
                <a:lnTo>
                  <a:pt x="7" y="80"/>
                </a:lnTo>
                <a:lnTo>
                  <a:pt x="14" y="91"/>
                </a:lnTo>
                <a:lnTo>
                  <a:pt x="25" y="98"/>
                </a:lnTo>
                <a:lnTo>
                  <a:pt x="38" y="104"/>
                </a:lnTo>
                <a:lnTo>
                  <a:pt x="53" y="106"/>
                </a:lnTo>
                <a:lnTo>
                  <a:pt x="65" y="104"/>
                </a:lnTo>
                <a:lnTo>
                  <a:pt x="78" y="98"/>
                </a:lnTo>
                <a:lnTo>
                  <a:pt x="89" y="91"/>
                </a:lnTo>
                <a:lnTo>
                  <a:pt x="98" y="80"/>
                </a:lnTo>
                <a:lnTo>
                  <a:pt x="104" y="67"/>
                </a:lnTo>
                <a:lnTo>
                  <a:pt x="106" y="53"/>
                </a:lnTo>
                <a:close/>
              </a:path>
            </a:pathLst>
          </a:custGeom>
          <a:solidFill>
            <a:srgbClr val="FFFFFF"/>
          </a:solidFill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024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Preisreaktion bei Steuern </a:t>
            </a:r>
          </a:p>
        </p:txBody>
      </p:sp>
      <p:pic>
        <p:nvPicPr>
          <p:cNvPr id="30" name="Grafik 30"/>
          <p:cNvPicPr/>
          <p:nvPr/>
        </p:nvPicPr>
        <p:blipFill>
          <a:blip r:embed="rId3"/>
          <a:stretch/>
        </p:blipFill>
        <p:spPr bwMode="auto">
          <a:xfrm>
            <a:off x="1456379" y="1642527"/>
            <a:ext cx="6382803" cy="45116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12351" y="6090102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81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Mindestpreis</a:t>
            </a:r>
          </a:p>
        </p:txBody>
      </p:sp>
      <p:sp>
        <p:nvSpPr>
          <p:cNvPr id="20505" name="Text Box 26"/>
          <p:cNvSpPr txBox="1">
            <a:spLocks noChangeArrowheads="1"/>
          </p:cNvSpPr>
          <p:nvPr/>
        </p:nvSpPr>
        <p:spPr bwMode="auto">
          <a:xfrm>
            <a:off x="498475" y="4194177"/>
            <a:ext cx="3352200" cy="23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Butterberge und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Milch-Seen der EU-Agrarpolitik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Mindestlöhne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7" name="Bild 2"/>
          <p:cNvPicPr/>
          <p:nvPr/>
        </p:nvPicPr>
        <p:blipFill>
          <a:blip r:embed="rId3"/>
          <a:stretch/>
        </p:blipFill>
        <p:spPr bwMode="auto">
          <a:xfrm>
            <a:off x="3174715" y="1767156"/>
            <a:ext cx="5765893" cy="418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5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Staatliche Preisfestsetzung: Höchstpreis</a:t>
            </a:r>
          </a:p>
        </p:txBody>
      </p:sp>
      <p:sp>
        <p:nvSpPr>
          <p:cNvPr id="22551" name="Text Box 26"/>
          <p:cNvSpPr txBox="1">
            <a:spLocks noChangeArrowheads="1"/>
          </p:cNvSpPr>
          <p:nvPr/>
        </p:nvSpPr>
        <p:spPr bwMode="auto">
          <a:xfrm>
            <a:off x="552450" y="4181475"/>
            <a:ext cx="2819041" cy="250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Beispiele:</a:t>
            </a: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9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Preiskontrolle bei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Wohnungsmieten,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Brotpreisen,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Energieträgern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WFV = Wohlfahrtsverlust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  <p:pic>
        <p:nvPicPr>
          <p:cNvPr id="25" name="Bild 3"/>
          <p:cNvPicPr/>
          <p:nvPr/>
        </p:nvPicPr>
        <p:blipFill>
          <a:blip r:embed="rId3"/>
          <a:stretch/>
        </p:blipFill>
        <p:spPr bwMode="auto">
          <a:xfrm>
            <a:off x="2356695" y="1723401"/>
            <a:ext cx="6160581" cy="4203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</a:t>
            </a:r>
          </a:p>
        </p:txBody>
      </p:sp>
      <p:graphicFrame>
        <p:nvGraphicFramePr>
          <p:cNvPr id="28674" name="Object 4"/>
          <p:cNvGraphicFramePr>
            <a:graphicFrameLocks noChangeAspect="1"/>
          </p:cNvGraphicFramePr>
          <p:nvPr/>
        </p:nvGraphicFramePr>
        <p:xfrm>
          <a:off x="1395415" y="3467100"/>
          <a:ext cx="51784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2" name="Equation" r:id="rId4" imgW="0" imgH="0" progId="Equation.DSMT4">
                  <p:embed/>
                </p:oleObj>
              </mc:Choice>
              <mc:Fallback>
                <p:oleObj name="Equation" r:id="rId4" imgW="0" imgH="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5" y="3467100"/>
                        <a:ext cx="5178425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1074740" y="4319588"/>
            <a:ext cx="7583487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Q</a:t>
            </a:r>
            <a:r>
              <a:rPr lang="de-DE" altLang="en-US" sz="1800" i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Nachfragemenge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Preis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E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Umsatz (Erlös) = </a:t>
            </a:r>
            <a:r>
              <a:rPr lang="de-DE" altLang="en-US" sz="1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p∙Q</a:t>
            </a:r>
            <a:r>
              <a:rPr lang="de-DE" altLang="en-US" sz="1800" i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	(gilt meistens)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-1  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0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unelastische Nachfrage</a:t>
            </a:r>
            <a:endParaRPr lang="en-US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ts val="600"/>
              </a:spcBef>
              <a:buClrTx/>
              <a:buNone/>
            </a:pP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	-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&lt;  </a:t>
            </a:r>
            <a:r>
              <a:rPr lang="de-DE" altLang="en-US" sz="1800" i="1" baseline="-30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p,Q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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de-DE" altLang="en-US" sz="1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-1	</a:t>
            </a:r>
            <a:r>
              <a:rPr lang="de-DE" altLang="en-US" sz="1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elastische Nachfrage</a:t>
            </a:r>
            <a:endParaRPr lang="de-DE" altLang="en-US" sz="18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666752" y="1612902"/>
            <a:ext cx="79914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Elastizität</a:t>
            </a: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η</a:t>
            </a:r>
            <a:r>
              <a:rPr lang="de-DE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Änderung einer abhängigen Variablen auf eine relative Änderung einer von ihr unabhängigen Variablen </a:t>
            </a:r>
          </a:p>
          <a:p>
            <a:pPr>
              <a:spcBef>
                <a:spcPct val="0"/>
              </a:spcBef>
              <a:buClrTx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Nachfrageelastizität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wie „elastisch“ reagieren potenzielle </a:t>
            </a:r>
            <a:r>
              <a:rPr lang="de-DE" alt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Käufer:innen</a:t>
            </a:r>
            <a:r>
              <a:rPr lang="de-DE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auf Preisänderungen</a:t>
            </a:r>
            <a:endParaRPr lang="de-DE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Bogenelastizität</a:t>
            </a:r>
          </a:p>
        </p:txBody>
      </p:sp>
      <p:grpSp>
        <p:nvGrpSpPr>
          <p:cNvPr id="6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7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10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9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12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13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15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16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grpSp>
        <p:nvGrpSpPr>
          <p:cNvPr id="18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19" name="Gerade Verbindung 52"/>
            <p:cNvCxnSpPr/>
            <p:nvPr/>
          </p:nvCxnSpPr>
          <p:spPr bwMode="auto">
            <a:xfrm>
              <a:off x="2286216" y="3140968"/>
              <a:ext cx="0" cy="151216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21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22" name="Gerade Verbindung 55"/>
            <p:cNvCxnSpPr/>
            <p:nvPr/>
          </p:nvCxnSpPr>
          <p:spPr bwMode="auto">
            <a:xfrm>
              <a:off x="2947284" y="3501008"/>
              <a:ext cx="0" cy="1152128"/>
            </a:xfrm>
            <a:prstGeom prst="line">
              <a:avLst/>
            </a:prstGeom>
            <a:noFill/>
            <a:ln w="28575" cap="flat" cmpd="sng" algn="ctr">
              <a:solidFill>
                <a:schemeClr val="accent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Q</a:t>
              </a:r>
              <a:r>
                <a:rPr lang="de-DE" sz="1400" baseline="-25000" dirty="0">
                  <a:solidFill>
                    <a:schemeClr val="accent1"/>
                  </a:solidFill>
                </a:rPr>
                <a:t>0</a:t>
              </a:r>
            </a:p>
          </p:txBody>
        </p:sp>
      </p:grpSp>
      <p:cxnSp>
        <p:nvCxnSpPr>
          <p:cNvPr id="24" name="Gerade Verbindung mit Pfeil 61"/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77"/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6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27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sp>
        <p:nvSpPr>
          <p:cNvPr id="29" name="Geschweifte Klammer links 9">
            <a:extLst>
              <a:ext uri="{FF2B5EF4-FFF2-40B4-BE49-F238E27FC236}">
                <a16:creationId xmlns:a16="http://schemas.microsoft.com/office/drawing/2014/main" id="{4092C90C-33EA-7840-8078-58C1734D7FC3}"/>
              </a:ext>
            </a:extLst>
          </p:cNvPr>
          <p:cNvSpPr/>
          <p:nvPr/>
        </p:nvSpPr>
        <p:spPr bwMode="auto">
          <a:xfrm>
            <a:off x="1142258" y="3376216"/>
            <a:ext cx="163094" cy="474531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0" name="Geschweifte Klammer links 66">
            <a:extLst>
              <a:ext uri="{FF2B5EF4-FFF2-40B4-BE49-F238E27FC236}">
                <a16:creationId xmlns:a16="http://schemas.microsoft.com/office/drawing/2014/main" id="{5ACA6F3F-4D09-C841-95BD-10E51DC3C551}"/>
              </a:ext>
            </a:extLst>
          </p:cNvPr>
          <p:cNvSpPr/>
          <p:nvPr/>
        </p:nvSpPr>
        <p:spPr bwMode="auto">
          <a:xfrm rot="16200000">
            <a:off x="3615182" y="5297431"/>
            <a:ext cx="153708" cy="88193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/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𝐩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𝐩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1" name="Textfeld 10">
                <a:extLst>
                  <a:ext uri="{FF2B5EF4-FFF2-40B4-BE49-F238E27FC236}">
                    <a16:creationId xmlns:a16="http://schemas.microsoft.com/office/drawing/2014/main" id="{3E385A64-C414-5242-9CF1-09C215B75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63064" y="3363947"/>
                <a:ext cx="1073719" cy="486800"/>
              </a:xfrm>
              <a:prstGeom prst="rect">
                <a:avLst/>
              </a:prstGeom>
              <a:blipFill>
                <a:blip r:embed="rId3"/>
                <a:stretch>
                  <a:fillRect b="-11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/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𝐐</m:t>
                      </m:r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hu-HU" sz="1600" b="1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𝐐</m:t>
                          </m:r>
                        </m:e>
                        <m:sub>
                          <m:r>
                            <a:rPr lang="hu-HU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e-HU" sz="1600" dirty="0"/>
              </a:p>
            </p:txBody>
          </p:sp>
        </mc:Choice>
        <mc:Fallback xmlns="">
          <p:sp>
            <p:nvSpPr>
              <p:cNvPr id="32" name="Textfeld 68">
                <a:extLst>
                  <a:ext uri="{FF2B5EF4-FFF2-40B4-BE49-F238E27FC236}">
                    <a16:creationId xmlns:a16="http://schemas.microsoft.com/office/drawing/2014/main" id="{D81B7CD8-66CB-644C-A376-A2DC067B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34274" y="5949568"/>
                <a:ext cx="1108765" cy="48680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𝑸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hu-HU" sz="1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33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920" y="3207623"/>
                <a:ext cx="2234555" cy="10217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0477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Punktelastizität</a:t>
            </a:r>
          </a:p>
        </p:txBody>
      </p:sp>
      <p:grpSp>
        <p:nvGrpSpPr>
          <p:cNvPr id="34" name="Gruppieren 21"/>
          <p:cNvGrpSpPr/>
          <p:nvPr/>
        </p:nvGrpSpPr>
        <p:grpSpPr>
          <a:xfrm>
            <a:off x="1259632" y="2204864"/>
            <a:ext cx="4002045" cy="3440990"/>
            <a:chOff x="1754087" y="1268760"/>
            <a:chExt cx="5150973" cy="4704841"/>
          </a:xfrm>
        </p:grpSpPr>
        <p:grpSp>
          <p:nvGrpSpPr>
            <p:cNvPr id="35" name="Gruppieren 17"/>
            <p:cNvGrpSpPr/>
            <p:nvPr/>
          </p:nvGrpSpPr>
          <p:grpSpPr>
            <a:xfrm>
              <a:off x="2555776" y="1268760"/>
              <a:ext cx="4176465" cy="4104457"/>
              <a:chOff x="1547664" y="1052736"/>
              <a:chExt cx="4176465" cy="4104457"/>
            </a:xfrm>
          </p:grpSpPr>
          <p:cxnSp>
            <p:nvCxnSpPr>
              <p:cNvPr id="38" name="Gerade Verbindung mit Pfeil 7"/>
              <p:cNvCxnSpPr/>
              <p:nvPr/>
            </p:nvCxnSpPr>
            <p:spPr bwMode="auto">
              <a:xfrm flipV="1">
                <a:off x="1547664" y="1052736"/>
                <a:ext cx="0" cy="4104456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Gerade Verbindung mit Pfeil 8"/>
              <p:cNvCxnSpPr/>
              <p:nvPr/>
            </p:nvCxnSpPr>
            <p:spPr bwMode="auto">
              <a:xfrm>
                <a:off x="1547664" y="5157192"/>
                <a:ext cx="4176464" cy="0"/>
              </a:xfrm>
              <a:prstGeom prst="straightConnector1">
                <a:avLst/>
              </a:prstGeom>
              <a:ln>
                <a:headEnd type="none" w="sm" len="sm"/>
                <a:tailEnd type="arrow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Textfeld 5"/>
            <p:cNvSpPr txBox="1"/>
            <p:nvPr/>
          </p:nvSpPr>
          <p:spPr>
            <a:xfrm>
              <a:off x="1754087" y="1412776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</a:p>
          </p:txBody>
        </p:sp>
        <p:sp>
          <p:nvSpPr>
            <p:cNvPr id="37" name="Textfeld 6"/>
            <p:cNvSpPr txBox="1"/>
            <p:nvPr/>
          </p:nvSpPr>
          <p:spPr>
            <a:xfrm>
              <a:off x="6348198" y="5445221"/>
              <a:ext cx="556862" cy="528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</a:p>
          </p:txBody>
        </p:sp>
      </p:grpSp>
      <p:grpSp>
        <p:nvGrpSpPr>
          <p:cNvPr id="40" name="Gruppieren 91"/>
          <p:cNvGrpSpPr/>
          <p:nvPr/>
        </p:nvGrpSpPr>
        <p:grpSpPr>
          <a:xfrm>
            <a:off x="1259632" y="3178602"/>
            <a:ext cx="1952217" cy="396000"/>
            <a:chOff x="827584" y="2960008"/>
            <a:chExt cx="1440160" cy="307777"/>
          </a:xfrm>
        </p:grpSpPr>
        <p:cxnSp>
          <p:nvCxnSpPr>
            <p:cNvPr id="41" name="Gerade Verbindung 44"/>
            <p:cNvCxnSpPr/>
            <p:nvPr/>
          </p:nvCxnSpPr>
          <p:spPr bwMode="auto">
            <a:xfrm>
              <a:off x="1187624" y="3113260"/>
              <a:ext cx="108012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feld 49"/>
            <p:cNvSpPr txBox="1"/>
            <p:nvPr/>
          </p:nvSpPr>
          <p:spPr>
            <a:xfrm>
              <a:off x="827584" y="2960008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3" name="Gruppieren 87"/>
          <p:cNvGrpSpPr/>
          <p:nvPr/>
        </p:nvGrpSpPr>
        <p:grpSpPr>
          <a:xfrm>
            <a:off x="1259632" y="3665042"/>
            <a:ext cx="2830714" cy="307777"/>
            <a:chOff x="827584" y="3337247"/>
            <a:chExt cx="2088232" cy="238684"/>
          </a:xfrm>
        </p:grpSpPr>
        <p:cxnSp>
          <p:nvCxnSpPr>
            <p:cNvPr id="44" name="Gerade Verbindung 46"/>
            <p:cNvCxnSpPr/>
            <p:nvPr/>
          </p:nvCxnSpPr>
          <p:spPr bwMode="auto">
            <a:xfrm>
              <a:off x="1187624" y="3501008"/>
              <a:ext cx="1728192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" name="Textfeld 50"/>
            <p:cNvSpPr txBox="1"/>
            <p:nvPr/>
          </p:nvSpPr>
          <p:spPr>
            <a:xfrm>
              <a:off x="827584" y="3337247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46" name="Gruppieren 90"/>
          <p:cNvGrpSpPr/>
          <p:nvPr/>
        </p:nvGrpSpPr>
        <p:grpSpPr>
          <a:xfrm>
            <a:off x="2956576" y="3411946"/>
            <a:ext cx="585665" cy="2297491"/>
            <a:chOff x="2079428" y="3140968"/>
            <a:chExt cx="432048" cy="1781728"/>
          </a:xfrm>
        </p:grpSpPr>
        <p:cxnSp>
          <p:nvCxnSpPr>
            <p:cNvPr id="47" name="Gerade Verbindung 52"/>
            <p:cNvCxnSpPr/>
            <p:nvPr/>
          </p:nvCxnSpPr>
          <p:spPr bwMode="auto">
            <a:xfrm>
              <a:off x="2286216" y="3140968"/>
              <a:ext cx="0" cy="139188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8" name="Textfeld 57"/>
            <p:cNvSpPr txBox="1"/>
            <p:nvPr/>
          </p:nvSpPr>
          <p:spPr>
            <a:xfrm>
              <a:off x="2079428" y="4614919"/>
              <a:ext cx="4320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1</a:t>
              </a:r>
            </a:p>
          </p:txBody>
        </p:sp>
      </p:grpSp>
      <p:grpSp>
        <p:nvGrpSpPr>
          <p:cNvPr id="49" name="Gruppieren 88"/>
          <p:cNvGrpSpPr/>
          <p:nvPr/>
        </p:nvGrpSpPr>
        <p:grpSpPr>
          <a:xfrm>
            <a:off x="3847594" y="3876208"/>
            <a:ext cx="585665" cy="1767955"/>
            <a:chOff x="2736736" y="3501008"/>
            <a:chExt cx="432048" cy="1371067"/>
          </a:xfrm>
        </p:grpSpPr>
        <p:cxnSp>
          <p:nvCxnSpPr>
            <p:cNvPr id="50" name="Gerade Verbindung 55"/>
            <p:cNvCxnSpPr/>
            <p:nvPr/>
          </p:nvCxnSpPr>
          <p:spPr bwMode="auto">
            <a:xfrm>
              <a:off x="2947284" y="3501008"/>
              <a:ext cx="0" cy="1031847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1" name="Textfeld 58"/>
            <p:cNvSpPr txBox="1"/>
            <p:nvPr/>
          </p:nvSpPr>
          <p:spPr>
            <a:xfrm>
              <a:off x="2736736" y="4633391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r>
                <a:rPr lang="de-DE" sz="1400" baseline="-25000" dirty="0"/>
                <a:t>0</a:t>
              </a:r>
            </a:p>
          </p:txBody>
        </p:sp>
      </p:grpSp>
      <p:grpSp>
        <p:nvGrpSpPr>
          <p:cNvPr id="52" name="Gruppieren 86"/>
          <p:cNvGrpSpPr/>
          <p:nvPr/>
        </p:nvGrpSpPr>
        <p:grpSpPr>
          <a:xfrm>
            <a:off x="2333351" y="2854831"/>
            <a:ext cx="3318769" cy="1392786"/>
            <a:chOff x="1619672" y="2708920"/>
            <a:chExt cx="2448272" cy="1080120"/>
          </a:xfrm>
        </p:grpSpPr>
        <p:cxnSp>
          <p:nvCxnSpPr>
            <p:cNvPr id="53" name="Gerade Verbindung 23"/>
            <p:cNvCxnSpPr/>
            <p:nvPr/>
          </p:nvCxnSpPr>
          <p:spPr bwMode="auto">
            <a:xfrm>
              <a:off x="1619672" y="2708920"/>
              <a:ext cx="1800200" cy="1080120"/>
            </a:xfrm>
            <a:prstGeom prst="lin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79"/>
            <p:cNvSpPr txBox="1"/>
            <p:nvPr/>
          </p:nvSpPr>
          <p:spPr>
            <a:xfrm>
              <a:off x="3275856" y="3481263"/>
              <a:ext cx="79208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solidFill>
                    <a:schemeClr val="accent1"/>
                  </a:solidFill>
                </a:rPr>
                <a:t>p(Q</a:t>
              </a:r>
              <a:r>
                <a:rPr lang="de-DE" sz="700" dirty="0">
                  <a:solidFill>
                    <a:schemeClr val="accent1"/>
                  </a:solidFill>
                </a:rPr>
                <a:t>N</a:t>
              </a:r>
              <a:r>
                <a:rPr lang="de-DE" sz="1400" dirty="0">
                  <a:solidFill>
                    <a:schemeClr val="accent1"/>
                  </a:solidFill>
                </a:rPr>
                <a:t>)</a:t>
              </a:r>
            </a:p>
          </p:txBody>
        </p:sp>
      </p:grpSp>
      <p:cxnSp>
        <p:nvCxnSpPr>
          <p:cNvPr id="55" name="Gerade Verbindung mit Pfeil 30">
            <a:extLst>
              <a:ext uri="{FF2B5EF4-FFF2-40B4-BE49-F238E27FC236}">
                <a16:creationId xmlns:a16="http://schemas.microsoft.com/office/drawing/2014/main" id="{7B76EBB1-7210-264B-B865-5F255D095F76}"/>
              </a:ext>
            </a:extLst>
          </p:cNvPr>
          <p:cNvCxnSpPr/>
          <p:nvPr/>
        </p:nvCxnSpPr>
        <p:spPr bwMode="auto">
          <a:xfrm flipV="1">
            <a:off x="2483768" y="3471493"/>
            <a:ext cx="0" cy="27855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Gerade Verbindung mit Pfeil 31">
            <a:extLst>
              <a:ext uri="{FF2B5EF4-FFF2-40B4-BE49-F238E27FC236}">
                <a16:creationId xmlns:a16="http://schemas.microsoft.com/office/drawing/2014/main" id="{A18EC8F0-FC66-F246-9AE9-F27293AF331A}"/>
              </a:ext>
            </a:extLst>
          </p:cNvPr>
          <p:cNvCxnSpPr/>
          <p:nvPr/>
        </p:nvCxnSpPr>
        <p:spPr bwMode="auto">
          <a:xfrm flipH="1">
            <a:off x="3444630" y="4619027"/>
            <a:ext cx="48805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95FF6326-59B1-CF42-9AF3-0B6642782402}"/>
              </a:ext>
            </a:extLst>
          </p:cNvPr>
          <p:cNvSpPr/>
          <p:nvPr/>
        </p:nvSpPr>
        <p:spPr bwMode="auto">
          <a:xfrm>
            <a:off x="3491880" y="3501008"/>
            <a:ext cx="97611" cy="9761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HU" sz="4800" b="1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grpSp>
        <p:nvGrpSpPr>
          <p:cNvPr id="58" name="Gruppieren 33">
            <a:extLst>
              <a:ext uri="{FF2B5EF4-FFF2-40B4-BE49-F238E27FC236}">
                <a16:creationId xmlns:a16="http://schemas.microsoft.com/office/drawing/2014/main" id="{2F244993-051E-DE4C-9E45-C3408E7507B6}"/>
              </a:ext>
            </a:extLst>
          </p:cNvPr>
          <p:cNvGrpSpPr/>
          <p:nvPr/>
        </p:nvGrpSpPr>
        <p:grpSpPr>
          <a:xfrm>
            <a:off x="1250032" y="3356989"/>
            <a:ext cx="2241847" cy="307777"/>
            <a:chOff x="613922" y="2960008"/>
            <a:chExt cx="1653822" cy="239209"/>
          </a:xfrm>
        </p:grpSpPr>
        <p:cxnSp>
          <p:nvCxnSpPr>
            <p:cNvPr id="59" name="Gerade Verbindung 34">
              <a:extLst>
                <a:ext uri="{FF2B5EF4-FFF2-40B4-BE49-F238E27FC236}">
                  <a16:creationId xmlns:a16="http://schemas.microsoft.com/office/drawing/2014/main" id="{A62F3564-FA1B-E44B-A7C2-8678D43FC76B}"/>
                </a:ext>
              </a:extLst>
            </p:cNvPr>
            <p:cNvCxnSpPr/>
            <p:nvPr/>
          </p:nvCxnSpPr>
          <p:spPr bwMode="auto">
            <a:xfrm>
              <a:off x="940175" y="3113260"/>
              <a:ext cx="132756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" name="Textfeld 35">
              <a:extLst>
                <a:ext uri="{FF2B5EF4-FFF2-40B4-BE49-F238E27FC236}">
                  <a16:creationId xmlns:a16="http://schemas.microsoft.com/office/drawing/2014/main" id="{AE91400E-347C-4447-85B1-AE1FB4538883}"/>
                </a:ext>
              </a:extLst>
            </p:cNvPr>
            <p:cNvSpPr txBox="1"/>
            <p:nvPr/>
          </p:nvSpPr>
          <p:spPr>
            <a:xfrm>
              <a:off x="613922" y="2960008"/>
              <a:ext cx="432048" cy="239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</a:t>
              </a:r>
              <a:endParaRPr lang="de-DE" sz="1400" baseline="-25000" dirty="0"/>
            </a:p>
          </p:txBody>
        </p:sp>
      </p:grpSp>
      <p:grpSp>
        <p:nvGrpSpPr>
          <p:cNvPr id="61" name="Gruppieren 38">
            <a:extLst>
              <a:ext uri="{FF2B5EF4-FFF2-40B4-BE49-F238E27FC236}">
                <a16:creationId xmlns:a16="http://schemas.microsoft.com/office/drawing/2014/main" id="{A2C191EB-AE46-2D41-A49D-6763696035D6}"/>
              </a:ext>
            </a:extLst>
          </p:cNvPr>
          <p:cNvGrpSpPr/>
          <p:nvPr/>
        </p:nvGrpSpPr>
        <p:grpSpPr>
          <a:xfrm>
            <a:off x="3266255" y="3598618"/>
            <a:ext cx="585665" cy="2045543"/>
            <a:chOff x="2079428" y="3267263"/>
            <a:chExt cx="432048" cy="1586340"/>
          </a:xfrm>
        </p:grpSpPr>
        <p:cxnSp>
          <p:nvCxnSpPr>
            <p:cNvPr id="62" name="Gerade Verbindung 39">
              <a:extLst>
                <a:ext uri="{FF2B5EF4-FFF2-40B4-BE49-F238E27FC236}">
                  <a16:creationId xmlns:a16="http://schemas.microsoft.com/office/drawing/2014/main" id="{0A581021-53AA-4A4B-94C6-F11CDF05D832}"/>
                </a:ext>
              </a:extLst>
            </p:cNvPr>
            <p:cNvCxnSpPr/>
            <p:nvPr/>
          </p:nvCxnSpPr>
          <p:spPr bwMode="auto">
            <a:xfrm>
              <a:off x="2283024" y="3267263"/>
              <a:ext cx="0" cy="1247122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Textfeld 40">
              <a:extLst>
                <a:ext uri="{FF2B5EF4-FFF2-40B4-BE49-F238E27FC236}">
                  <a16:creationId xmlns:a16="http://schemas.microsoft.com/office/drawing/2014/main" id="{23C9463F-FF37-CD48-BD1B-D7464CC4804B}"/>
                </a:ext>
              </a:extLst>
            </p:cNvPr>
            <p:cNvSpPr txBox="1"/>
            <p:nvPr/>
          </p:nvSpPr>
          <p:spPr>
            <a:xfrm>
              <a:off x="2079428" y="4614919"/>
              <a:ext cx="432048" cy="238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Q</a:t>
              </a:r>
              <a:endParaRPr lang="de-DE" sz="1400" baseline="-25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/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𝑸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sz="18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num>
                            <m:den>
                              <m:r>
                                <a:rPr lang="de-DE" sz="18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den>
                          </m:f>
                        </m:den>
                      </m:f>
                      <m:r>
                        <a:rPr lang="en-US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𝒅𝑸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𝒅𝒑</m:t>
                          </m:r>
                        </m:den>
                      </m:f>
                      <m:r>
                        <a:rPr lang="hu-HU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hu-HU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de-DE" sz="18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sz="1800" b="1" dirty="0" smtClean="0">
                    <a:ea typeface="Cambria Math" panose="02040503050406030204" pitchFamily="18" charset="0"/>
                  </a:rPr>
                  <a:t>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p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u-HU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num>
                      <m:den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den>
                    </m:f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66" name="Textfeld 69">
                <a:extLst>
                  <a:ext uri="{FF2B5EF4-FFF2-40B4-BE49-F238E27FC236}">
                    <a16:creationId xmlns:a16="http://schemas.microsoft.com/office/drawing/2014/main" id="{91106297-022A-8B44-8A88-D9A27E448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098" y="2414507"/>
                <a:ext cx="2120938" cy="1425775"/>
              </a:xfrm>
              <a:prstGeom prst="rect">
                <a:avLst/>
              </a:prstGeom>
              <a:blipFill>
                <a:blip r:embed="rId3"/>
                <a:stretch>
                  <a:fillRect b="-47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843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67513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Was kommt auf uns zu?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125" y="1549400"/>
            <a:ext cx="4027488" cy="47625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de-DE" altLang="en-US" sz="18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 Angebot &amp;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Nachfrage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Wohlfahrtstheorie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Marktversagen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Markteingriffe</a:t>
            </a:r>
            <a:endParaRPr lang="de-DE" altLang="en-US" sz="16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>
                <a:latin typeface="Arial" panose="020B0604020202020204" pitchFamily="34" charset="0"/>
              </a:rPr>
              <a:t>Produktionsplanung (Kostenrechnung)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Preisfindung im Polypol und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    Monopol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Optimale Produktionsmenge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Externe Kosten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en-US" sz="1600" b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en-US" sz="1600" b="1" dirty="0" smtClean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de-DE" altLang="en-US" sz="1600" b="1" dirty="0" smtClean="0">
                <a:latin typeface="Arial" panose="020B0604020202020204" pitchFamily="34" charset="0"/>
              </a:rPr>
              <a:t>Betriebliches </a:t>
            </a:r>
            <a:r>
              <a:rPr lang="de-DE" altLang="en-US" sz="1600" b="1" dirty="0">
                <a:latin typeface="Arial" panose="020B0604020202020204" pitchFamily="34" charset="0"/>
              </a:rPr>
              <a:t>Rechnungswesen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Rechtsformen für Unternehmen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Gewinn und Verlustrechnung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Bilanz</a:t>
            </a: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6015" y="1549400"/>
            <a:ext cx="3749675" cy="4691062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 </a:t>
            </a:r>
            <a:r>
              <a:rPr lang="de-DE" altLang="en-US" sz="1600" b="1" dirty="0">
                <a:latin typeface="Arial" panose="020B0604020202020204" pitchFamily="34" charset="0"/>
              </a:rPr>
              <a:t>Investitionsrechnung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Barwertrechnung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Rentenbarwerte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Annuitätenmethode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Interner Zinsfuß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dirty="0">
                <a:latin typeface="Arial" panose="020B0604020202020204" pitchFamily="34" charset="0"/>
              </a:rPr>
              <a:t>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Steuern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Grundsätze </a:t>
            </a:r>
            <a:r>
              <a:rPr lang="de-DE" altLang="en-US" sz="1600" dirty="0" smtClean="0">
                <a:latin typeface="Arial" panose="020B0604020202020204" pitchFamily="34" charset="0"/>
              </a:rPr>
              <a:t>der Steuererhebung</a:t>
            </a:r>
          </a:p>
          <a:p>
            <a:pPr>
              <a:lnSpc>
                <a:spcPct val="80000"/>
              </a:lnSpc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Externalitäten</a:t>
            </a:r>
            <a:r>
              <a:rPr lang="de-DE" altLang="en-US" sz="1600" dirty="0" smtClean="0">
                <a:latin typeface="Arial" panose="020B0604020202020204" pitchFamily="34" charset="0"/>
              </a:rPr>
              <a:t> (z.B. Klima)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</a:rPr>
              <a:t>	–  Abschreibungen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1600" b="1" dirty="0">
                <a:latin typeface="Arial" panose="020B0604020202020204" pitchFamily="34" charset="0"/>
              </a:rPr>
              <a:t>Finanzierung </a:t>
            </a:r>
            <a:r>
              <a:rPr lang="de-DE" altLang="en-US" sz="1600" b="1" dirty="0" smtClean="0">
                <a:latin typeface="Arial" panose="020B0604020202020204" pitchFamily="34" charset="0"/>
              </a:rPr>
              <a:t>&amp; Risiko</a:t>
            </a:r>
            <a:endParaRPr lang="de-DE" altLang="en-US" sz="1600" b="1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Liquidität und Insolvenz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Kreditformen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Kapitalstrukturentscheidungen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Risikomanagement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–  </a:t>
            </a:r>
            <a:r>
              <a:rPr lang="de-DE" altLang="en-US" sz="1600" dirty="0" smtClean="0">
                <a:latin typeface="Arial" panose="020B0604020202020204" pitchFamily="34" charset="0"/>
              </a:rPr>
              <a:t>Absicherung mit Derivaten</a:t>
            </a: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Beispiele der Preiselastizität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80" y="179415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173" y="1760522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857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(kleine Änderung des Preises =&gt; große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-10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20" y="4720167"/>
                <a:ext cx="2604498" cy="1775743"/>
              </a:xfrm>
              <a:prstGeom prst="rect">
                <a:avLst/>
              </a:prstGeom>
              <a:blipFill>
                <a:blip r:embed="rId6"/>
                <a:stretch>
                  <a:fillRect l="-2108" t="-1712" r="-25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sehr unelastisch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(große Änderung des Preises =&gt; kleine Änderung der Menge)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-0.1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293" y="4688216"/>
                <a:ext cx="2604498" cy="1775743"/>
              </a:xfrm>
              <a:prstGeom prst="rect">
                <a:avLst/>
              </a:prstGeom>
              <a:blipFill>
                <a:blip r:embed="rId7"/>
                <a:stretch>
                  <a:fillRect l="-2108" t="-17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roportional unelastisch, auch </a:t>
                </a:r>
                <a:r>
                  <a:rPr lang="de-DE" sz="1800" b="1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genannt</a:t>
                </a: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-1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0713" y="4688215"/>
                <a:ext cx="2604498" cy="1498744"/>
              </a:xfrm>
              <a:prstGeom prst="rect">
                <a:avLst/>
              </a:prstGeom>
              <a:blipFill>
                <a:blip r:embed="rId8"/>
                <a:stretch>
                  <a:fillRect l="-2108" t="-20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499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690" y="2106031"/>
            <a:ext cx="3061631" cy="28604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21" y="2038774"/>
            <a:ext cx="3133618" cy="29276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3242"/>
            <a:ext cx="3133618" cy="29260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361" y="1463259"/>
                <a:ext cx="7566918" cy="646331"/>
              </a:xfrm>
              <a:prstGeom prst="rect">
                <a:avLst/>
              </a:prstGeom>
              <a:blipFill>
                <a:blip r:embed="rId6"/>
                <a:stretch>
                  <a:fillRect l="-644"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5,05*90 = 454,50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senken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7" y="4954143"/>
                <a:ext cx="2874161" cy="1200329"/>
              </a:xfrm>
              <a:prstGeom prst="rect">
                <a:avLst/>
              </a:prstGeom>
              <a:blipFill>
                <a:blip r:embed="rId7"/>
                <a:stretch>
                  <a:fillRect l="-1911" t="-3046" r="-212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5,50*90 = 495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Preis gleich lassen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219" y="4941817"/>
                <a:ext cx="3092521" cy="1200329"/>
              </a:xfrm>
              <a:prstGeom prst="rect">
                <a:avLst/>
              </a:prstGeom>
              <a:blipFill>
                <a:blip r:embed="rId8"/>
                <a:stretch>
                  <a:fillRect l="-1578" t="-3046" r="-39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unelastisch: 5,00*100 = 500</a:t>
                </a: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5,50*99 = 544,50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lieber den Preis erhöhen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933" y="4941818"/>
                <a:ext cx="3018067" cy="1200329"/>
              </a:xfrm>
              <a:prstGeom prst="rect">
                <a:avLst/>
              </a:prstGeom>
              <a:blipFill>
                <a:blip r:embed="rId9"/>
                <a:stretch>
                  <a:fillRect l="-1818" t="-3046" r="-1414" b="-71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6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Auswirkung auf den Umsatz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Ein:e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Anbieter:in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kann den Marktpreis manipulieren. Wie maximiert 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diese:r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den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Umsatz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𝐸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d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𝑝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können das Maximum mathematisch herleiten:</a:t>
                </a: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𝑑𝐸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  <m:d>
                            <m:dPr>
                              <m:ctrlP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f>
                        <m:f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</m:t>
                          </m:r>
                          <m:r>
                            <a:rPr lang="de-DE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num>
                        <m:den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 </m:t>
                          </m:r>
                          <m:f>
                            <m:fPr>
                              <m:ctrlP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de-DE" sz="1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den>
                          </m:f>
                          <m:f>
                            <m:fPr>
                              <m:ctrlP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de-DE" sz="18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𝑑𝑝</m:t>
                              </m:r>
                            </m:den>
                          </m:f>
                        </m:e>
                      </m:d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d>
                        <m:dPr>
                          <m:ctrlP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de-DE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Das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Maximum 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liegt an der Nullstelle ihrer Ableitung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𝑑𝐸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𝑑𝑝</m:t>
                        </m:r>
                      </m:den>
                    </m:f>
                    <m:r>
                      <a:rPr lang="de-DE" sz="1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und damit bei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de-DE" sz="1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isoelastisch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09" y="1884499"/>
                <a:ext cx="7566918" cy="3658502"/>
              </a:xfrm>
              <a:prstGeom prst="rect">
                <a:avLst/>
              </a:prstGeom>
              <a:blipFill>
                <a:blip r:embed="rId3"/>
                <a:stretch>
                  <a:fillRect l="-645" t="-833" r="-6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600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Vorsicht: Elastizität ≠ Steigung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92558" y="2514836"/>
            <a:ext cx="5045214" cy="2787494"/>
            <a:chOff x="611557" y="1258458"/>
            <a:chExt cx="1773801" cy="1565059"/>
          </a:xfrm>
        </p:grpSpPr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611557" y="1640674"/>
              <a:ext cx="418408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Preis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 p</a:t>
              </a:r>
            </a:p>
          </p:txBody>
        </p:sp>
        <p:sp>
          <p:nvSpPr>
            <p:cNvPr id="12" name="Rectangle 21"/>
            <p:cNvSpPr>
              <a:spLocks noChangeArrowheads="1"/>
            </p:cNvSpPr>
            <p:nvPr/>
          </p:nvSpPr>
          <p:spPr bwMode="auto">
            <a:xfrm>
              <a:off x="2053558" y="2667994"/>
              <a:ext cx="331800" cy="155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800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Menge </a:t>
              </a:r>
              <a:r>
                <a:rPr lang="de-DE" altLang="en-US" sz="1800" i="1" dirty="0" smtClean="0">
                  <a:solidFill>
                    <a:srgbClr val="000000"/>
                  </a:solidFill>
                  <a:latin typeface="Arial" panose="020B0604020202020204" pitchFamily="34" charset="0"/>
                </a:rPr>
                <a:t>Q</a:t>
              </a:r>
              <a:endParaRPr lang="de-DE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3" name="Line 56"/>
            <p:cNvSpPr>
              <a:spLocks noChangeShapeType="1"/>
            </p:cNvSpPr>
            <p:nvPr/>
          </p:nvSpPr>
          <p:spPr bwMode="auto">
            <a:xfrm>
              <a:off x="1000000" y="2616993"/>
              <a:ext cx="11455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57"/>
            <p:cNvSpPr>
              <a:spLocks noChangeShapeType="1"/>
            </p:cNvSpPr>
            <p:nvPr/>
          </p:nvSpPr>
          <p:spPr bwMode="auto">
            <a:xfrm flipH="1" flipV="1">
              <a:off x="996031" y="1258458"/>
              <a:ext cx="3969" cy="1358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1561672" y="2804845"/>
            <a:ext cx="2404153" cy="2129649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268" y="2547741"/>
                <a:ext cx="2604498" cy="390748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DE" sz="1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265" y="3370871"/>
                <a:ext cx="2604498" cy="390748"/>
              </a:xfrm>
              <a:prstGeom prst="rect">
                <a:avLst/>
              </a:prstGeom>
              <a:blipFill>
                <a:blip r:embed="rId4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045" y="4444023"/>
                <a:ext cx="2604498" cy="390748"/>
              </a:xfrm>
              <a:prstGeom prst="rect">
                <a:avLst/>
              </a:prstGeom>
              <a:blipFill>
                <a:blip r:embed="rId5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eine lineare inverse 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−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𝑏𝑄</m:t>
                      </m:r>
                    </m:oMath>
                  </m:oMathPara>
                </a14:m>
                <a:endParaRPr lang="de-DE" altLang="en-US" sz="1800" b="0" i="1" dirty="0" smtClean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&gt;0</m:t>
                      </m:r>
                    </m:oMath>
                  </m:oMathPara>
                </a14:m>
                <a:endParaRPr lang="de-DE" altLang="en-US" sz="18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Nachfragefunktion: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𝑄</m:t>
                      </m:r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altLang="en-US" sz="1800" dirty="0" smtClean="0"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Elastizität:</a:t>
                </a: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:endParaRPr lang="de-DE" altLang="en-US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spcBef>
                    <a:spcPct val="0"/>
                  </a:spcBef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𝑑𝑄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𝑑𝑝</m:t>
                          </m:r>
                        </m:den>
                      </m:f>
                      <m:f>
                        <m:fPr>
                          <m:ctrlPr>
                            <a:rPr lang="de-DE" altLang="en-US" sz="1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𝑝</m:t>
                          </m:r>
                        </m:num>
                        <m:den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  <m:r>
                        <a:rPr lang="de-DE" altLang="en-US" sz="18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de-DE" altLang="en-US" sz="1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1−</m:t>
                      </m:r>
                      <m:f>
                        <m:fPr>
                          <m:ctrlP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altLang="en-US" sz="18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  <m:r>
                            <a:rPr lang="de-DE" altLang="en-US" sz="1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𝑄</m:t>
                          </m:r>
                        </m:den>
                      </m:f>
                    </m:oMath>
                  </m:oMathPara>
                </a14:m>
                <a:endParaRPr lang="de-DE" altLang="en-US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7032" y="1776532"/>
                <a:ext cx="3391540" cy="4186274"/>
              </a:xfrm>
              <a:prstGeom prst="rect">
                <a:avLst/>
              </a:prstGeom>
              <a:blipFill>
                <a:blip r:embed="rId6"/>
                <a:stretch>
                  <a:fillRect l="-1439" t="-7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 bwMode="auto">
          <a:xfrm>
            <a:off x="2681555" y="3869669"/>
            <a:ext cx="0" cy="101940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085" y="5025331"/>
                <a:ext cx="354939" cy="5648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422378" y="4995373"/>
            <a:ext cx="23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80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de-DE" sz="18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71" y="5034218"/>
                <a:ext cx="354939" cy="5648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466" y="2614575"/>
                <a:ext cx="35493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148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Gründe für </a:t>
            </a:r>
            <a:r>
              <a:rPr lang="de-DE" sz="1800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unelastische Nachfrage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: Verschiedene Gründe können zu einer Preiselastizität mit einem Betrag zwischen 0 und 1 führen</a:t>
            </a:r>
          </a:p>
          <a:p>
            <a:pPr marL="0" indent="0">
              <a:buNone/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werden vom 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Konsumierenden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nicht wahrgenommen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Ein:e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kern="0" dirty="0" err="1">
                <a:latin typeface="Arial" panose="020B0604020202020204" pitchFamily="34" charset="0"/>
                <a:cs typeface="Arial" panose="020B0604020202020204" pitchFamily="34" charset="0"/>
              </a:rPr>
              <a:t>Konsument:in</a:t>
            </a:r>
            <a:r>
              <a:rPr lang="de-DE" sz="1800" kern="0" dirty="0">
                <a:latin typeface="Arial" panose="020B0604020202020204" pitchFamily="34" charset="0"/>
                <a:cs typeface="Arial" panose="020B0604020202020204" pitchFamily="34" charset="0"/>
              </a:rPr>
              <a:t> nimmt </a:t>
            </a: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Preisänderungen zwar wahr, hält bei Preiserhöhungen die Suche nach Alternativen aber für zu aufwendig</a:t>
            </a:r>
          </a:p>
          <a:p>
            <a:pPr>
              <a:defRPr/>
            </a:pPr>
            <a:endParaRPr lang="de-DE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8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Es gibt kaum Substitutionsprodukte, auf die bei Preiserhöhungen kurzfristig ausgewichen werden kann</a:t>
            </a:r>
            <a:endParaRPr lang="de-DE" sz="1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Nachfrage – Bsp.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52450" y="187642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Nachfrageelastizität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 Weitere Effekte können bewirken, dass die Preiselastizität sogar positiv wird</a:t>
            </a:r>
          </a:p>
          <a:p>
            <a:pPr marL="0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Veblen-Effekt (Snob-Effekt): Ein Produkt stiftet einen höheren Nutzen, wenn es teurer ist</a:t>
            </a:r>
          </a:p>
          <a:p>
            <a:pPr lvl="1"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Qualitäts-Effekt: Bei Produkten,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deren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Qualität nur schwer beurteilt werden kann, wird der Preis häufig als Qualitätsindikator angesehen 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Kurzfristige gegenüber langfristige Preiselastizität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540169" y="1730955"/>
            <a:ext cx="7981950" cy="194742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Preiselastizität der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Nachfrage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schwankt mit dem Zeitraum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, der den </a:t>
            </a:r>
            <a:r>
              <a:rPr lang="de-D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Konsument:innen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zur Verfügung steht, um auf eine Änderung des Preises zu reagieren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Regel ist die 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langfristige Preiselastizität 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der Nachfrage elastischer als die kurzfristige Preiselastizität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8811"/>
              </p:ext>
            </p:extLst>
          </p:nvPr>
        </p:nvGraphicFramePr>
        <p:xfrm>
          <a:off x="1705524" y="4033751"/>
          <a:ext cx="5651240" cy="22677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865070">
                  <a:extLst>
                    <a:ext uri="{9D8B030D-6E8A-4147-A177-3AD203B41FA5}">
                      <a16:colId xmlns:a16="http://schemas.microsoft.com/office/drawing/2014/main" val="862138943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2408720314"/>
                    </a:ext>
                  </a:extLst>
                </a:gridCol>
                <a:gridCol w="1393085">
                  <a:extLst>
                    <a:ext uri="{9D8B030D-6E8A-4147-A177-3AD203B41FA5}">
                      <a16:colId xmlns:a16="http://schemas.microsoft.com/office/drawing/2014/main" val="1832516884"/>
                    </a:ext>
                  </a:extLst>
                </a:gridCol>
              </a:tblGrid>
              <a:tr h="227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kurzfristig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langfristig</a:t>
                      </a:r>
                      <a:endParaRPr lang="de-DE" sz="16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380317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Gesamte landwirtschaftliche 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Produktion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-0,25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1,79</a:t>
                      </a:r>
                      <a:endParaRPr lang="de-DE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9591210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Tierische Erzeugnisse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-0,38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-2,90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85203"/>
                  </a:ext>
                </a:extLst>
              </a:tr>
              <a:tr h="588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Pflanzliche Erzeugnisse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-0,17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-1,56</a:t>
                      </a:r>
                      <a:endParaRPr lang="de-DE" sz="1600" dirty="0" smtClean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500"/>
                        </a:spcAft>
                      </a:pPr>
                      <a:endParaRPr lang="de-DE" sz="16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1267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597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1742" y="864207"/>
            <a:ext cx="6746875" cy="459376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Kreuzpreiselastizität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Wenn der Preis eines Gutes einen Effekt auf ein anderes Gut bewirkt, nennt sich diese indirekte Elastizität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eine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Kreuzpreiselastizität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Z.B. Preis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auf Absatz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hu-HU" sz="1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hu-HU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negative Kreuzpreiselastizität: steigen Benzinpreise, sinkt die Nachfrage für Autos. Benzin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und Autos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Komplementärgüter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>
                  <a:buNone/>
                  <a:defRPr/>
                </a:pP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Beispiel: positive Kreuzpreiselastizität: steigen Butterpreise, steigt die Nachfrage für Margarine. Butter und Margarine sind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Substitutionsgüter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  <a:defRPr/>
                </a:pPr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62B8390D-0A65-2D4D-A467-B0CFDB205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69" y="1730954"/>
                <a:ext cx="7981950" cy="3734663"/>
              </a:xfrm>
              <a:prstGeom prst="rect">
                <a:avLst/>
              </a:prstGeom>
              <a:blipFill>
                <a:blip r:embed="rId3"/>
                <a:stretch>
                  <a:fillRect l="-688" t="-979" b="-99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60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1352" y="381000"/>
            <a:ext cx="674687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Außenhandel</a:t>
            </a:r>
          </a:p>
        </p:txBody>
      </p:sp>
      <p:pic>
        <p:nvPicPr>
          <p:cNvPr id="4" name="Grafik 31"/>
          <p:cNvPicPr/>
          <p:nvPr/>
        </p:nvPicPr>
        <p:blipFill>
          <a:blip r:embed="rId3"/>
          <a:stretch/>
        </p:blipFill>
        <p:spPr bwMode="auto">
          <a:xfrm>
            <a:off x="369869" y="3089921"/>
            <a:ext cx="4112467" cy="3056500"/>
          </a:xfrm>
          <a:prstGeom prst="rect">
            <a:avLst/>
          </a:prstGeom>
        </p:spPr>
      </p:pic>
      <p:pic>
        <p:nvPicPr>
          <p:cNvPr id="5" name="Grafik 263"/>
          <p:cNvPicPr/>
          <p:nvPr/>
        </p:nvPicPr>
        <p:blipFill>
          <a:blip r:embed="rId4"/>
          <a:stretch/>
        </p:blipFill>
        <p:spPr bwMode="auto">
          <a:xfrm>
            <a:off x="4798031" y="3123343"/>
            <a:ext cx="4071941" cy="30565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2B8390D-0A65-2D4D-A467-B0CFDB205317}"/>
              </a:ext>
            </a:extLst>
          </p:cNvPr>
          <p:cNvSpPr txBox="1">
            <a:spLocks noChangeArrowheads="1"/>
          </p:cNvSpPr>
          <p:nvPr/>
        </p:nvSpPr>
        <p:spPr>
          <a:xfrm>
            <a:off x="676277" y="1773687"/>
            <a:ext cx="7981950" cy="37687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Handel zwischen zwei Ländern führt immer zu einem Wohlfahrtsgewinn, kann allerdings die Verteilung zwischen Konsumentenrente und Produzentenrente </a:t>
            </a:r>
            <a:r>
              <a:rPr lang="de-DE" sz="1800" smtClean="0">
                <a:latin typeface="Arial" panose="020B0604020202020204" pitchFamily="34" charset="0"/>
                <a:cs typeface="Arial" panose="020B0604020202020204" pitchFamily="34" charset="0"/>
              </a:rPr>
              <a:t>im Land stark 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beeinflussen.</a:t>
            </a:r>
          </a:p>
          <a:p>
            <a:pPr marL="457200" lvl="1" indent="0">
              <a:buNone/>
              <a:defRPr/>
            </a:pPr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621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7024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Rolle des Staates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1350" y="1536702"/>
            <a:ext cx="6927850" cy="4995863"/>
          </a:xfrm>
        </p:spPr>
        <p:txBody>
          <a:bodyPr/>
          <a:lstStyle/>
          <a:p>
            <a:r>
              <a:rPr lang="de-DE" altLang="en-US" sz="1600" b="1" dirty="0">
                <a:latin typeface="Arial" panose="020B0604020202020204" pitchFamily="34" charset="0"/>
              </a:rPr>
              <a:t>Marktwirtschaft: </a:t>
            </a:r>
            <a:r>
              <a:rPr lang="de-DE" altLang="en-US" sz="1600" dirty="0">
                <a:latin typeface="Arial" panose="020B0604020202020204" pitchFamily="34" charset="0"/>
              </a:rPr>
              <a:t>Staat sorgt für das Funktionieren der Märkte, ohne in diese direkt einzugreifen. Zu den Staatsaufgaben gehören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Schutz des Eigentums, Schutz privater Verträge</a:t>
            </a:r>
          </a:p>
          <a:p>
            <a:pPr lvl="2"/>
            <a:r>
              <a:rPr lang="de-DE" altLang="en-US" sz="1600" dirty="0">
                <a:latin typeface="Arial" panose="020B0604020202020204" pitchFamily="34" charset="0"/>
              </a:rPr>
              <a:t>Sicherung der Marktfunktion (Wettbewerbsrecht, Verbraucherschutz)</a:t>
            </a:r>
          </a:p>
          <a:p>
            <a:pPr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	Entscheidend ist die Souveränität und Verantwortung des Einzelnen</a:t>
            </a:r>
          </a:p>
          <a:p>
            <a:pPr lvl="2"/>
            <a:endParaRPr lang="de-DE" altLang="en-US" sz="14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Soziale Marktwirtschaft: </a:t>
            </a:r>
            <a:r>
              <a:rPr lang="de-DE" altLang="en-US" sz="1600" dirty="0">
                <a:latin typeface="Arial" panose="020B0604020202020204" pitchFamily="34" charset="0"/>
              </a:rPr>
              <a:t>Marktwirtschaft, bei der die Marktergebnisse nachträglich durch Umverteilung korrigiert werden (staatliche Sozialversicherungen; Transfers wie z.B. Kindergeld; progressive </a:t>
            </a:r>
            <a:r>
              <a:rPr lang="de-DE" altLang="en-US" sz="1600" dirty="0" smtClean="0">
                <a:latin typeface="Arial" panose="020B0604020202020204" pitchFamily="34" charset="0"/>
              </a:rPr>
              <a:t>Einkommensteuer; </a:t>
            </a:r>
            <a:r>
              <a:rPr lang="de-DE" altLang="en-US" sz="1600" dirty="0">
                <a:latin typeface="Arial" panose="020B0604020202020204" pitchFamily="34" charset="0"/>
              </a:rPr>
              <a:t>Umweltschutz)</a:t>
            </a:r>
          </a:p>
          <a:p>
            <a:endParaRPr lang="de-DE" altLang="en-US" sz="1600" dirty="0">
              <a:latin typeface="Arial" panose="020B0604020202020204" pitchFamily="34" charset="0"/>
            </a:endParaRPr>
          </a:p>
          <a:p>
            <a:r>
              <a:rPr lang="de-DE" altLang="en-US" sz="1600" b="1" dirty="0">
                <a:latin typeface="Arial" panose="020B0604020202020204" pitchFamily="34" charset="0"/>
              </a:rPr>
              <a:t>Zentralverwaltungswirtschaft (Planwirtschaft): </a:t>
            </a:r>
            <a:r>
              <a:rPr lang="de-DE" altLang="en-US" sz="1600" dirty="0">
                <a:latin typeface="Arial" panose="020B0604020202020204" pitchFamily="34" charset="0"/>
              </a:rPr>
              <a:t>Staatliche Planungs-behörde weist den Betrieben Produktionsfaktoren (Maschinen, Arbeitskräfte, Energie, ...) zu und verlangt dafür die Lieferung der geplanten Produktionsmenge (Plansoll), die der Staat nach sozialen (oder anderen) Kriterien an die </a:t>
            </a:r>
            <a:r>
              <a:rPr lang="de-DE" altLang="en-US" sz="1600" dirty="0" err="1" smtClean="0">
                <a:latin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zuteilt („Jedem nach seinen Bedürfnissen“).</a:t>
            </a:r>
          </a:p>
          <a:p>
            <a:endParaRPr lang="de-DE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Literaturhinweise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5175" y="1773989"/>
            <a:ext cx="6927850" cy="4484687"/>
          </a:xfrm>
        </p:spPr>
        <p:txBody>
          <a:bodyPr/>
          <a:lstStyle/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D. Müller (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2006)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Grundlagen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der Betriebswirtschaftslehre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1. Auflage, Heidelberg: Springer (auch als elektronische Version über die TU-Bibliothek verfügbar, der Download kann nur aus dem TU-WLAN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durchgeführt)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A.Daum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W. Greife, R.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Przywara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(2014)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BWL </a:t>
            </a:r>
            <a:r>
              <a:rPr lang="de-DE" altLang="en-US" sz="1400" i="1" dirty="0" smtClean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für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Ingenieurstudium und -praxis – Was man über Betriebswirtschaft wissen sollte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. 2.Auflage, Wiesbaden: Springer Vieweg (auch als elektronische Version über die TU-Bibliothek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verfügbar)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K.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Spremann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(1. Auflage 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Wirtschaft, Investition und Finanzierung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(6. Auflage 2013). München: </a:t>
            </a:r>
            <a:r>
              <a:rPr lang="de-DE" altLang="en-US" sz="14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(ISBN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3-486-23565-6)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A. J., Schwab (1998),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Managementwissen für Ingenieure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2008).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Berlin, Heidelberg, New York: Springer</a:t>
            </a:r>
          </a:p>
          <a:p>
            <a:pPr>
              <a:lnSpc>
                <a:spcPct val="90000"/>
              </a:lnSpc>
            </a:pPr>
            <a:endParaRPr lang="de-DE" altLang="en-US" sz="14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E. Fischer (1996)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Finanzwirtschaft für Anfänger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(4.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de-DE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S. Peters (1994), </a:t>
            </a:r>
            <a:r>
              <a:rPr lang="de-DE" altLang="en-US" sz="1400" i="1" dirty="0">
                <a:solidFill>
                  <a:srgbClr val="000000"/>
                </a:solidFill>
                <a:latin typeface="Arial" panose="020B0604020202020204" pitchFamily="34" charset="0"/>
              </a:rPr>
              <a:t>Betriebswirtschaftslehre</a:t>
            </a:r>
            <a:r>
              <a:rPr lang="de-DE" alt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 (12. Auflage 2005). München: </a:t>
            </a:r>
            <a:r>
              <a:rPr lang="de-DE" altLang="en-US" sz="1400" dirty="0" err="1">
                <a:solidFill>
                  <a:srgbClr val="000000"/>
                </a:solidFill>
                <a:latin typeface="Arial" panose="020B0604020202020204" pitchFamily="34" charset="0"/>
              </a:rPr>
              <a:t>Oldenbourg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 lvl="2"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smtClean="0">
                <a:latin typeface="Arial" panose="020B0604020202020204" pitchFamily="34" charset="0"/>
                <a:cs typeface="Arial" panose="020B0604020202020204" pitchFamily="34" charset="0"/>
              </a:rPr>
              <a:t>Grundfragen der Wirtschaft 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450" y="1514475"/>
            <a:ext cx="7981950" cy="480695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Planvolle Deckung menschlicher Bedürfnisse</a:t>
            </a:r>
            <a:endParaRPr lang="de-DE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Allokation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knapper Güter zu </a:t>
            </a:r>
            <a:r>
              <a:rPr lang="de-DE" alt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Verbraucher:innen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mit unterschiedlichen Bedürfnissen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Knappheiten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</a:t>
            </a:r>
            <a:r>
              <a:rPr lang="de-DE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skosten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Kosten, die dadurch entstehen, dass die nächstbeste Alternative nicht gewählt werden kann (= Nachteil in Form des entgangenen Vorteils der abgelehnten Entscheidungsalternative)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Arbeitsteilung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und Spezialisierung (innerbetrieblich, zwischenbetrieblich, international)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Ort, wo Anbietende und Nachfragende zusammenkommen (Gütermärkte, Kapitalmärkte, Arbeitsmärkte, ...) </a:t>
            </a:r>
            <a:endParaRPr lang="de-DE" alt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Marktwirtschaft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Nicht der Staat, sondern die Marktteilnehmenden regeln das wirtschaftliche Geschehen </a:t>
            </a:r>
          </a:p>
          <a:p>
            <a:pPr>
              <a:spcBef>
                <a:spcPts val="1800"/>
              </a:spcBef>
            </a:pPr>
            <a:r>
              <a:rPr lang="de-DE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Angebot und Nachfrage </a:t>
            </a: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über den Preis </a:t>
            </a:r>
          </a:p>
          <a:p>
            <a:pPr lvl="2">
              <a:lnSpc>
                <a:spcPct val="90000"/>
              </a:lnSpc>
            </a:pP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Menschliche Bedürfnisse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0555" y="1577425"/>
            <a:ext cx="8492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Maslowsche</a:t>
            </a:r>
            <a:r>
              <a:rPr lang="de-DE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Bedürfnispyramide</a:t>
            </a:r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stellt unsere Bedürfnisse hierarchisch dar.</a:t>
            </a:r>
            <a:endParaRPr lang="de-DE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8" y="2409192"/>
            <a:ext cx="7760421" cy="333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7" y="381000"/>
            <a:ext cx="6626225" cy="889000"/>
          </a:xfrm>
        </p:spPr>
        <p:txBody>
          <a:bodyPr/>
          <a:lstStyle/>
          <a:p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449" y="1565040"/>
            <a:ext cx="8250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sind fiktive Kosten, die dem entgangenen Vorteil von nicht gewählten Alternativen entsprechen. Opportunitätskosten helfen bei Entscheidungen zwischen Alternativen, wenn man wegen Knappheit alle Alternativen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nicht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angehen kann.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6449" y="2441699"/>
            <a:ext cx="82501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1: knappe Zeit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2 Stunden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arbeiten, €50 verdienen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ins Kino gehen</a:t>
            </a:r>
            <a:r>
              <a:rPr lang="de-DE" sz="1600" smtClean="0">
                <a:latin typeface="Arial" panose="020B0604020202020204" pitchFamily="34" charset="0"/>
                <a:cs typeface="Arial" panose="020B0604020202020204" pitchFamily="34" charset="0"/>
              </a:rPr>
              <a:t>, direkte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Kosten: €10,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Opportunitätskosten: €50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Lohn =&gt; €60 Kosten, ins Kino zu gehen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448" y="3884537"/>
            <a:ext cx="84340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2: knappes Geld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haben €20.000 zu investieren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bei der Bank mit einem festen Zinssatz von 5% anlegen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Auto kaufen,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entgangener Rendite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448" y="5112263"/>
            <a:ext cx="8434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 3: knappes Wasser für Wasserkraftwerk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Sie können 10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Strom vom Wasser im Staudamm erzeugen, keine variablen Kosten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1: abends beim Strompreis von 100 €/MWh einspeisen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2: morgens beim Strompreis von 10 €/MWh einspeisen, aber </a:t>
            </a:r>
            <a:r>
              <a:rPr lang="de-DE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Opportunitätskosten von 100 €/MWh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für entgangenen Umsatz abends =&gt; A1 wählen</a:t>
            </a:r>
          </a:p>
        </p:txBody>
      </p:sp>
    </p:spTree>
    <p:extLst>
      <p:ext uri="{BB962C8B-B14F-4D97-AF65-F5344CB8AC3E}">
        <p14:creationId xmlns:p14="http://schemas.microsoft.com/office/powerpoint/2010/main" val="998978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3713</Words>
  <Application>Microsoft Office PowerPoint</Application>
  <PresentationFormat>On-screen Show (4:3)</PresentationFormat>
  <Paragraphs>613</Paragraphs>
  <Slides>59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SimSun</vt:lpstr>
      <vt:lpstr>Arial</vt:lpstr>
      <vt:lpstr>Book Antiqua</vt:lpstr>
      <vt:lpstr>Cambria Math</vt:lpstr>
      <vt:lpstr>Symbol</vt:lpstr>
      <vt:lpstr>Times New Roman</vt:lpstr>
      <vt:lpstr>Verdana</vt:lpstr>
      <vt:lpstr>erdmannvorlage</vt:lpstr>
      <vt:lpstr>Equation</vt:lpstr>
      <vt:lpstr>Wirtschaftliche Grundlagen  im Wintersemester 2025/6  Angebot, Nachfrage und Elastizität</vt:lpstr>
      <vt:lpstr>Organisatorisches: Lehrangebot 1/2</vt:lpstr>
      <vt:lpstr>Organisatorisches: Lehrangebot 2/2</vt:lpstr>
      <vt:lpstr>Organisatorisches: Prüfungen</vt:lpstr>
      <vt:lpstr>Was kommt auf uns zu?</vt:lpstr>
      <vt:lpstr>Literaturhinweise</vt:lpstr>
      <vt:lpstr>Grundfragen der Wirtschaft </vt:lpstr>
      <vt:lpstr>Menschliche Bedürfnisse </vt:lpstr>
      <vt:lpstr>Opportunitätskosten</vt:lpstr>
      <vt:lpstr>Typische Fragen der Wirtschaftswissenschaften</vt:lpstr>
      <vt:lpstr>Hohe Preise in Energiemärkten 2021-3</vt:lpstr>
      <vt:lpstr>Grundlegende Marktformen</vt:lpstr>
      <vt:lpstr>Beispiele: Angebotsmonopole</vt:lpstr>
      <vt:lpstr>Beispiele: Angebotsoligopole (wenige Anbietende)</vt:lpstr>
      <vt:lpstr>Beispiele: Nachfragemonopole = Monopson </vt:lpstr>
      <vt:lpstr>Konkurrenzmarkt (Polypol) - Annahmen </vt:lpstr>
      <vt:lpstr>Inverse Angebotsfunktion von Grenzkosten einer individuellen Firma</vt:lpstr>
      <vt:lpstr>Beispiel: inverse Angebotsfunktion eines Dosenherstellers</vt:lpstr>
      <vt:lpstr>Inverse Angebotsfunktion, Marktpreis und Produzentenrente</vt:lpstr>
      <vt:lpstr>Aggregation von inversen Angebotsfunktionen</vt:lpstr>
      <vt:lpstr>Aggregierte inverse Angebotsfunktionen: Beispiel aus dem Bergbau (Kupfer)</vt:lpstr>
      <vt:lpstr>Aggregierte inverse Angebotsfunktionen: Beispiel aus der Ölindustrie</vt:lpstr>
      <vt:lpstr>Inverse Nachfragefunktion von Zahlungsbereitschaft eines Konsumenten</vt:lpstr>
      <vt:lpstr>Beispiel: Inverse Nachfragefunktion für Pizza</vt:lpstr>
      <vt:lpstr>Beispiel: Inverse Nachfragefunktion für Strom in der Aluminiumherstellung</vt:lpstr>
      <vt:lpstr>Inverse Nachfragefunktion, Marktpreis und Konsumentenrente</vt:lpstr>
      <vt:lpstr>Aggregation von inversen Nachfragefunktionen</vt:lpstr>
      <vt:lpstr>Die Nachfragefunktion und ihre Inverse</vt:lpstr>
      <vt:lpstr>Gesetz von Angebot und Nachfrage</vt:lpstr>
      <vt:lpstr>Gesetz von Angebot und Nachfrage</vt:lpstr>
      <vt:lpstr>Gesetz von Angebot und Nachfrage</vt:lpstr>
      <vt:lpstr>Angebot und Nachfrage: Beispiel</vt:lpstr>
      <vt:lpstr>Wohlfahrt, Nutzen und Kosten</vt:lpstr>
      <vt:lpstr>Preisbildung als Gleichgewicht</vt:lpstr>
      <vt:lpstr>Beispiele: Salz, Wasser, Mehl, usw.</vt:lpstr>
      <vt:lpstr>Beispiele: Saphiren, 100 qm Wohnungen in Berlin-Mitte, usw.</vt:lpstr>
      <vt:lpstr>Preisbildung - Stromerzeugung</vt:lpstr>
      <vt:lpstr>Preisbildung – Ohne Wind &amp; Solar</vt:lpstr>
      <vt:lpstr>Preisbildung – Mit Wind &amp; Solar</vt:lpstr>
      <vt:lpstr>Gebotskurven am Strommarkt [Lieferzeitraum Mittwoch, 19.10.2022, 17-18 Uhr] </vt:lpstr>
      <vt:lpstr>Marktversagen</vt:lpstr>
      <vt:lpstr>Preisreaktion bei Nachfrage-Änderung </vt:lpstr>
      <vt:lpstr>Preisreaktion bei Angebotsänderung </vt:lpstr>
      <vt:lpstr>Preisreaktion bei Steuern </vt:lpstr>
      <vt:lpstr>Staatliche Preisfestsetzung: Mindestpreis</vt:lpstr>
      <vt:lpstr>Staatliche Preisfestsetzung: Höchstpreis</vt:lpstr>
      <vt:lpstr>Preiselastizität der Nachfrage</vt:lpstr>
      <vt:lpstr>Bogenelastizität</vt:lpstr>
      <vt:lpstr>Punktelastizität</vt:lpstr>
      <vt:lpstr>Beispiele der Preiselastizität</vt:lpstr>
      <vt:lpstr>Auswirkung auf den Umsatz</vt:lpstr>
      <vt:lpstr>Auswirkung auf den Umsatz</vt:lpstr>
      <vt:lpstr>Vorsicht: Elastizität ≠ Steigung</vt:lpstr>
      <vt:lpstr>Preiselastizität der Nachfrage – Bsp.</vt:lpstr>
      <vt:lpstr>Preiselastizität der Nachfrage – Bsp.</vt:lpstr>
      <vt:lpstr>Kurzfristige gegenüber langfristige Preiselastizität</vt:lpstr>
      <vt:lpstr>Kreuzpreiselastizität</vt:lpstr>
      <vt:lpstr>Außenhandel</vt:lpstr>
      <vt:lpstr>Rolle des Staates</vt:lpstr>
    </vt:vector>
  </TitlesOfParts>
  <Company>TU-Berlin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Vorlesung Einführung in die Wirtschaftswissenschaften</dc:title>
  <dc:creator>Erdmann</dc:creator>
  <cp:lastModifiedBy>Tom Brown</cp:lastModifiedBy>
  <cp:revision>220</cp:revision>
  <cp:lastPrinted>2020-11-04T08:40:13Z</cp:lastPrinted>
  <dcterms:created xsi:type="dcterms:W3CDTF">2001-06-02T14:11:54Z</dcterms:created>
  <dcterms:modified xsi:type="dcterms:W3CDTF">2025-10-01T17:19:00Z</dcterms:modified>
</cp:coreProperties>
</file>