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54"/>
  </p:notesMasterIdLst>
  <p:handoutMasterIdLst>
    <p:handoutMasterId r:id="rId55"/>
  </p:handoutMasterIdLst>
  <p:sldIdLst>
    <p:sldId id="316" r:id="rId2"/>
    <p:sldId id="317" r:id="rId3"/>
    <p:sldId id="329" r:id="rId4"/>
    <p:sldId id="340" r:id="rId5"/>
    <p:sldId id="330" r:id="rId6"/>
    <p:sldId id="318" r:id="rId7"/>
    <p:sldId id="321" r:id="rId8"/>
    <p:sldId id="319" r:id="rId9"/>
    <p:sldId id="320" r:id="rId10"/>
    <p:sldId id="274" r:id="rId11"/>
    <p:sldId id="287" r:id="rId12"/>
    <p:sldId id="288" r:id="rId13"/>
    <p:sldId id="306" r:id="rId14"/>
    <p:sldId id="322" r:id="rId15"/>
    <p:sldId id="289" r:id="rId16"/>
    <p:sldId id="290" r:id="rId17"/>
    <p:sldId id="286" r:id="rId18"/>
    <p:sldId id="272" r:id="rId19"/>
    <p:sldId id="291" r:id="rId20"/>
    <p:sldId id="299" r:id="rId21"/>
    <p:sldId id="292" r:id="rId22"/>
    <p:sldId id="293" r:id="rId23"/>
    <p:sldId id="294" r:id="rId24"/>
    <p:sldId id="295" r:id="rId25"/>
    <p:sldId id="296" r:id="rId26"/>
    <p:sldId id="300" r:id="rId27"/>
    <p:sldId id="301" r:id="rId28"/>
    <p:sldId id="302" r:id="rId29"/>
    <p:sldId id="303" r:id="rId30"/>
    <p:sldId id="304" r:id="rId31"/>
    <p:sldId id="305" r:id="rId32"/>
    <p:sldId id="307" r:id="rId33"/>
    <p:sldId id="308" r:id="rId34"/>
    <p:sldId id="310" r:id="rId35"/>
    <p:sldId id="323" r:id="rId36"/>
    <p:sldId id="312" r:id="rId37"/>
    <p:sldId id="331" r:id="rId38"/>
    <p:sldId id="332" r:id="rId39"/>
    <p:sldId id="266" r:id="rId40"/>
    <p:sldId id="333" r:id="rId41"/>
    <p:sldId id="334" r:id="rId42"/>
    <p:sldId id="325" r:id="rId43"/>
    <p:sldId id="280" r:id="rId44"/>
    <p:sldId id="267" r:id="rId45"/>
    <p:sldId id="281" r:id="rId46"/>
    <p:sldId id="268" r:id="rId47"/>
    <p:sldId id="279" r:id="rId48"/>
    <p:sldId id="335" r:id="rId49"/>
    <p:sldId id="336" r:id="rId50"/>
    <p:sldId id="337" r:id="rId51"/>
    <p:sldId id="338" r:id="rId52"/>
    <p:sldId id="339" r:id="rId53"/>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20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48" autoAdjust="0"/>
    <p:restoredTop sz="86383" autoAdjust="0"/>
  </p:normalViewPr>
  <p:slideViewPr>
    <p:cSldViewPr>
      <p:cViewPr varScale="1">
        <p:scale>
          <a:sx n="99" d="100"/>
          <a:sy n="99" d="100"/>
        </p:scale>
        <p:origin x="1464" y="90"/>
      </p:cViewPr>
      <p:guideLst>
        <p:guide orient="horz" pos="845"/>
        <p:guide pos="120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00"/>
    </p:cViewPr>
  </p:sorterViewPr>
  <p:notesViewPr>
    <p:cSldViewPr>
      <p:cViewPr varScale="1">
        <p:scale>
          <a:sx n="45" d="100"/>
          <a:sy n="45" d="100"/>
        </p:scale>
        <p:origin x="-141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D07E3D-D650-F54B-B7D9-B9E87DE316B4}"/>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8C405694-4FE3-B446-9B46-423671FABFB9}"/>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A3EEA772-1A80-6740-8A17-B771EC80A75A}"/>
              </a:ext>
            </a:extLst>
          </p:cNvPr>
          <p:cNvSpPr>
            <a:spLocks noGrp="1" noChangeArrowheads="1"/>
          </p:cNvSpPr>
          <p:nvPr>
            <p:ph type="ftr" sz="quarter" idx="2"/>
          </p:nvPr>
        </p:nvSpPr>
        <p:spPr bwMode="auto">
          <a:xfrm>
            <a:off x="0" y="9755188"/>
            <a:ext cx="3084513"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A5145330-61B7-104E-9AE3-5915003F2B4F}"/>
              </a:ext>
            </a:extLst>
          </p:cNvPr>
          <p:cNvSpPr>
            <a:spLocks noGrp="1" noChangeArrowheads="1"/>
          </p:cNvSpPr>
          <p:nvPr>
            <p:ph type="sldNum" sz="quarter" idx="3"/>
          </p:nvPr>
        </p:nvSpPr>
        <p:spPr bwMode="auto">
          <a:xfrm>
            <a:off x="4060825" y="9755188"/>
            <a:ext cx="3003550"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7785261E-FAAA-414E-B849-A8DF92D2FC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90B5DB-F7B2-4449-BC52-6D51458A9038}"/>
              </a:ext>
            </a:extLst>
          </p:cNvPr>
          <p:cNvSpPr>
            <a:spLocks noGrp="1" noChangeArrowheads="1"/>
          </p:cNvSpPr>
          <p:nvPr>
            <p:ph type="hdr" sz="quarter"/>
          </p:nvPr>
        </p:nvSpPr>
        <p:spPr bwMode="auto">
          <a:xfrm>
            <a:off x="0"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24FE515D-7A2C-EB43-8917-1B21202AAEEE}"/>
              </a:ext>
            </a:extLst>
          </p:cNvPr>
          <p:cNvSpPr>
            <a:spLocks noGrp="1" noChangeArrowheads="1"/>
          </p:cNvSpPr>
          <p:nvPr>
            <p:ph type="dt" idx="1"/>
          </p:nvPr>
        </p:nvSpPr>
        <p:spPr bwMode="auto">
          <a:xfrm>
            <a:off x="4022725"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2250" y="315913"/>
            <a:ext cx="6575425"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5AE2DB5B-776F-234C-A199-C0FC774F0D65}"/>
              </a:ext>
            </a:extLst>
          </p:cNvPr>
          <p:cNvSpPr>
            <a:spLocks noGrp="1" noChangeArrowheads="1"/>
          </p:cNvSpPr>
          <p:nvPr>
            <p:ph type="body" sz="quarter" idx="3"/>
          </p:nvPr>
        </p:nvSpPr>
        <p:spPr bwMode="auto">
          <a:xfrm>
            <a:off x="407988" y="5565775"/>
            <a:ext cx="5962650" cy="3902075"/>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F46B13A0-8800-F842-BD8E-E103F75E5C0E}"/>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BB3322BF-5FE4-ED4C-93E4-84CA47C41B74}"/>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2C40726E-5D8C-443C-A651-ABAAC79098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195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939AC07-8741-43C0-B7C8-F92AF6F6771C}"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E013DDA-FC9B-4495-90F0-48A41B4AA301}"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DB34287-A29E-4447-93BA-0DA7455C2380}"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7492A247-9F10-41C7-81AA-2762641618FA}"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A02DDBB-285E-4DC0-BC31-11E4289518D8}"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8433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2014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866C31C-1D51-4399-88CE-02409A2A92F2}" type="slidenum">
              <a:rPr lang="de-DE" altLang="en-US" sz="1300" smtClean="0">
                <a:latin typeface="Times New Roman" panose="02020603050405020304" pitchFamily="18" charset="0"/>
              </a:rPr>
              <a:pPr/>
              <a:t>38</a:t>
            </a:fld>
            <a:endParaRPr lang="de-DE" altLang="en-US" sz="1300" smtClean="0">
              <a:latin typeface="Times New Roman" panose="02020603050405020304"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26821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524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9A8EDF0C-3813-44BE-A222-3DF3D1EBA5F6}"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42</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20161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29BACCF-6D4B-4336-9723-F7BE57B1C663}"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339FE308-AFD6-4313-BF8E-94940BA5180B}"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1B1C611-C107-4F8F-B2A3-9652829BFB7F}"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F69F44C-35EF-4C9F-A10A-722512485E1E}"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A35826F-6662-499F-8D8F-CE22DDAEE411}"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6CA6842-5B62-4051-A9F1-A24D4A2EB535}"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A2FA9B5-F76F-4331-AE74-4B1301F81D31}"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517495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0611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0"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5"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31878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5" y="1981200"/>
            <a:ext cx="6911975" cy="4114800"/>
          </a:xfrm>
        </p:spPr>
        <p:txBody>
          <a:bodyPr/>
          <a:lstStyle/>
          <a:p>
            <a:pPr lvl="0"/>
            <a:endParaRPr lang="de-DE" noProof="0"/>
          </a:p>
        </p:txBody>
      </p:sp>
    </p:spTree>
    <p:extLst>
      <p:ext uri="{BB962C8B-B14F-4D97-AF65-F5344CB8AC3E}">
        <p14:creationId xmlns:p14="http://schemas.microsoft.com/office/powerpoint/2010/main" val="41210171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extplatzhalter 2"/>
          <p:cNvSpPr>
            <a:spLocks noGrp="1"/>
          </p:cNvSpPr>
          <p:nvPr>
            <p:ph type="body" sz="half" idx="1"/>
          </p:nvPr>
        </p:nvSpPr>
        <p:spPr>
          <a:xfrm>
            <a:off x="1908175" y="1981200"/>
            <a:ext cx="3379788"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664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24923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7401397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8164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66047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201393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37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1099864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266294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5"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A45565F5-BA1D-0E4C-B9BE-A6A9144D8645}"/>
              </a:ext>
            </a:extLst>
          </p:cNvPr>
          <p:cNvSpPr txBox="1">
            <a:spLocks noChangeArrowheads="1"/>
          </p:cNvSpPr>
          <p:nvPr/>
        </p:nvSpPr>
        <p:spPr bwMode="auto">
          <a:xfrm>
            <a:off x="762000" y="6248400"/>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6998AEA4-49D9-480F-B6FD-A750EE95CA27}" type="slidenum">
              <a:rPr lang="de-DE" altLang="en-US" sz="1000" smtClean="0"/>
              <a:pPr>
                <a:spcBef>
                  <a:spcPct val="50000"/>
                </a:spcBef>
                <a:defRPr/>
              </a:pPr>
              <a:t>‹#›</a:t>
            </a:fld>
            <a:endParaRPr lang="de-DE" altLang="en-US"/>
          </a:p>
        </p:txBody>
      </p:sp>
      <p:pic>
        <p:nvPicPr>
          <p:cNvPr id="102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r" rtl="0" eaLnBrk="0" fontAlgn="base" hangingPunct="0">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ub-ensys.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nvestor-relations.lufthansagroup.com/de/publikationen/finanzberichte.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economyinsights.substack.com/"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smtClean="0">
                <a:latin typeface="Arial" panose="020B0604020202020204" pitchFamily="34" charset="0"/>
                <a:cs typeface="Arial" panose="020B0604020202020204" pitchFamily="34" charset="0"/>
              </a:rPr>
              <a:t>im </a:t>
            </a:r>
            <a:r>
              <a:rPr lang="de-DE" altLang="en-US" sz="2400"/>
              <a:t>Wintersemester 2025/6</a:t>
            </a:r>
            <a:r>
              <a:rPr lang="de-DE" altLang="en-US" sz="2400" i="0" dirty="0" smtClean="0">
                <a:latin typeface="Arial" panose="020B0604020202020204" pitchFamily="34" charset="0"/>
                <a:cs typeface="Arial" panose="020B0604020202020204" pitchFamily="34" charset="0"/>
              </a:rPr>
              <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dirty="0" smtClean="0"/>
              <a:t>Betriebliches Rechnungswesen</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86864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Fachgebiet </a:t>
            </a:r>
            <a:r>
              <a:rPr lang="de-DE" altLang="en-US" sz="1600" dirty="0">
                <a:solidFill>
                  <a:schemeClr val="tx1">
                    <a:lumMod val="75000"/>
                    <a:lumOff val="25000"/>
                  </a:schemeClr>
                </a:solidFill>
                <a:latin typeface="Arial" panose="020B0604020202020204" pitchFamily="34" charset="0"/>
                <a:hlinkClick r:id="rId3"/>
              </a:rPr>
              <a:t>Digitaler Wandel in Energiesystemen</a:t>
            </a:r>
            <a:r>
              <a:rPr lang="de-DE" altLang="en-US" sz="1600" dirty="0">
                <a:solidFill>
                  <a:schemeClr val="tx1">
                    <a:lumMod val="75000"/>
                    <a:lumOff val="25000"/>
                  </a:schemeClr>
                </a:solidFill>
                <a:latin typeface="Arial" panose="020B0604020202020204" pitchFamily="34" charset="0"/>
              </a:rPr>
              <a:t> / TU Berlin</a:t>
            </a:r>
          </a:p>
        </p:txBody>
      </p:sp>
    </p:spTree>
    <p:extLst>
      <p:ext uri="{BB962C8B-B14F-4D97-AF65-F5344CB8AC3E}">
        <p14:creationId xmlns:p14="http://schemas.microsoft.com/office/powerpoint/2010/main" val="23242115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smtClean="0"/>
              <a:t>Überblick zum Rechnungswesens - extern</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Finanzbuchhaltung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Rechnet alle Einzahlungen/Auszahlungen, Einnahmen/Ausgaben bzw. Aufwände/Erträge einer vergangenen Abrechnungsperiode zusammen und gibt Auskunft über</a:t>
            </a:r>
          </a:p>
          <a:p>
            <a:pPr>
              <a:defRPr/>
            </a:pPr>
            <a:r>
              <a:rPr lang="de-DE" sz="1800" b="1" kern="0" dirty="0" smtClean="0">
                <a:solidFill>
                  <a:srgbClr val="C00000"/>
                </a:solidFill>
                <a:latin typeface="Arial" panose="020B0604020202020204" pitchFamily="34" charset="0"/>
              </a:rPr>
              <a:t>Gesamtvermögen/Schulden</a:t>
            </a:r>
            <a:r>
              <a:rPr lang="de-DE" sz="1800" b="1" kern="0" dirty="0" smtClean="0">
                <a:latin typeface="Arial" panose="020B0604020202020204" pitchFamily="34" charset="0"/>
              </a:rPr>
              <a:t> </a:t>
            </a:r>
            <a:r>
              <a:rPr lang="de-DE" sz="1800" kern="0" dirty="0" smtClean="0">
                <a:latin typeface="Arial" panose="020B0604020202020204" pitchFamily="34" charset="0"/>
              </a:rPr>
              <a:t>einer Unternehmung zu einem bestimmten Zeitpunkt</a:t>
            </a:r>
          </a:p>
          <a:p>
            <a:pPr>
              <a:defRPr/>
            </a:pPr>
            <a:r>
              <a:rPr lang="de-DE" sz="1800" b="1" kern="0" dirty="0" smtClean="0">
                <a:solidFill>
                  <a:srgbClr val="C00000"/>
                </a:solidFill>
                <a:latin typeface="Arial" panose="020B0604020202020204" pitchFamily="34" charset="0"/>
              </a:rPr>
              <a:t>Gewinn-/Verlust </a:t>
            </a:r>
            <a:r>
              <a:rPr lang="de-DE" sz="1800" kern="0" dirty="0" smtClean="0">
                <a:latin typeface="Arial" panose="020B0604020202020204" pitchFamily="34" charset="0"/>
              </a:rPr>
              <a:t>einer Unternehmung zu einem bestimmten Zeitpunkt</a:t>
            </a:r>
          </a:p>
          <a:p>
            <a:pPr>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rein </a:t>
            </a:r>
            <a:r>
              <a:rPr lang="de-DE" sz="1800" b="1" kern="0" dirty="0" smtClean="0">
                <a:solidFill>
                  <a:srgbClr val="C00000"/>
                </a:solidFill>
                <a:latin typeface="Arial" panose="020B0604020202020204" pitchFamily="34" charset="0"/>
              </a:rPr>
              <a:t>vergangenheitsbezogen</a:t>
            </a:r>
            <a:r>
              <a:rPr lang="de-DE" sz="1800" b="1" kern="0" dirty="0" smtClean="0">
                <a:latin typeface="Arial" panose="020B0604020202020204" pitchFamily="34" charset="0"/>
              </a:rPr>
              <a:t> </a:t>
            </a:r>
            <a:r>
              <a:rPr lang="de-DE" sz="1800" kern="0" dirty="0" smtClean="0">
                <a:latin typeface="Arial" panose="020B0604020202020204" pitchFamily="34" charset="0"/>
              </a:rPr>
              <a:t>und </a:t>
            </a:r>
            <a:r>
              <a:rPr lang="de-DE" sz="1800" kern="0" dirty="0">
                <a:latin typeface="Arial" panose="020B0604020202020204" pitchFamily="34" charset="0"/>
              </a:rPr>
              <a:t>pagatorisch (mit Zahlungen </a:t>
            </a:r>
            <a:r>
              <a:rPr lang="de-DE" sz="1800" kern="0" dirty="0" smtClean="0">
                <a:latin typeface="Arial" panose="020B0604020202020204" pitchFamily="34" charset="0"/>
              </a:rPr>
              <a:t>zusammenhängend).</a:t>
            </a:r>
          </a:p>
          <a:p>
            <a:pPr>
              <a:defRPr/>
            </a:pPr>
            <a:r>
              <a:rPr lang="de-DE" sz="1800" kern="0" dirty="0" smtClean="0">
                <a:latin typeface="Arial" panose="020B0604020202020204" pitchFamily="34" charset="0"/>
              </a:rPr>
              <a:t>Finanzbuchhaltung ist </a:t>
            </a:r>
            <a:r>
              <a:rPr lang="de-DE" sz="1800" b="1" kern="0" dirty="0" smtClean="0">
                <a:solidFill>
                  <a:srgbClr val="C00000"/>
                </a:solidFill>
                <a:latin typeface="Arial" panose="020B0604020202020204" pitchFamily="34" charset="0"/>
              </a:rPr>
              <a:t>externes</a:t>
            </a:r>
            <a:r>
              <a:rPr lang="de-DE" sz="1800" kern="0" dirty="0" smtClean="0">
                <a:latin typeface="Arial" panose="020B0604020202020204" pitchFamily="34" charset="0"/>
              </a:rPr>
              <a:t> Rechnungswesen </a:t>
            </a:r>
          </a:p>
          <a:p>
            <a:pPr>
              <a:defRPr/>
            </a:pPr>
            <a:r>
              <a:rPr lang="de-DE" sz="1800" kern="0" dirty="0" smtClean="0">
                <a:latin typeface="Arial" panose="020B0604020202020204" pitchFamily="34" charset="0"/>
              </a:rPr>
              <a:t>Sie richtet sich an: Finanzamt, </a:t>
            </a:r>
            <a:r>
              <a:rPr lang="de-DE" sz="1800" kern="0" dirty="0" err="1" smtClean="0">
                <a:latin typeface="Arial" panose="020B0604020202020204" pitchFamily="34" charset="0"/>
              </a:rPr>
              <a:t>Aktionär:innen</a:t>
            </a:r>
            <a:r>
              <a:rPr lang="de-DE" sz="1800" kern="0" dirty="0" smtClean="0">
                <a:latin typeface="Arial" panose="020B0604020202020204" pitchFamily="34" charset="0"/>
              </a:rPr>
              <a:t>, Gläubige, Interessierte, Öffentlichkeit</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Überblick zum Rechnungswesen - intern</a:t>
            </a:r>
          </a:p>
        </p:txBody>
      </p:sp>
      <p:sp>
        <p:nvSpPr>
          <p:cNvPr id="614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Kosten-Leistungsrechnung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Versucht alle </a:t>
            </a:r>
            <a:r>
              <a:rPr lang="de-DE" sz="1800" b="1" kern="0" dirty="0" smtClean="0">
                <a:solidFill>
                  <a:srgbClr val="C00000"/>
                </a:solidFill>
                <a:latin typeface="Arial" panose="020B0604020202020204" pitchFamily="34" charset="0"/>
              </a:rPr>
              <a:t>Kosten und Leistungen </a:t>
            </a:r>
            <a:r>
              <a:rPr lang="de-DE" sz="1800" kern="0" dirty="0" smtClean="0">
                <a:latin typeface="Arial" panose="020B0604020202020204" pitchFamily="34" charset="0"/>
              </a:rPr>
              <a:t>einer (auch zukünftigen) Abrechnungsperiode zu erfassen um</a:t>
            </a:r>
          </a:p>
          <a:p>
            <a:pPr>
              <a:defRPr/>
            </a:pPr>
            <a:r>
              <a:rPr lang="de-DE" sz="1800" b="1" kern="0" dirty="0" smtClean="0">
                <a:solidFill>
                  <a:srgbClr val="C00000"/>
                </a:solidFill>
                <a:latin typeface="Arial" panose="020B0604020202020204" pitchFamily="34" charset="0"/>
              </a:rPr>
              <a:t>Produktpreise, Aufträge, Kostenvoranschläge </a:t>
            </a:r>
            <a:r>
              <a:rPr lang="de-DE" sz="1800" kern="0" dirty="0" smtClean="0">
                <a:latin typeface="Arial" panose="020B0604020202020204" pitchFamily="34" charset="0"/>
              </a:rPr>
              <a:t>(vor)kalkulieren zu können</a:t>
            </a:r>
          </a:p>
          <a:p>
            <a:pPr>
              <a:defRPr/>
            </a:pPr>
            <a:r>
              <a:rPr lang="de-DE" sz="1800" kern="0" dirty="0" smtClean="0">
                <a:latin typeface="Arial" panose="020B0604020202020204" pitchFamily="34" charset="0"/>
              </a:rPr>
              <a:t>Kosten-Leistungsrechnung ist tendenziell </a:t>
            </a:r>
            <a:r>
              <a:rPr lang="de-DE" sz="1800" b="1" kern="0" dirty="0" smtClean="0">
                <a:solidFill>
                  <a:srgbClr val="C00000"/>
                </a:solidFill>
                <a:latin typeface="Arial" panose="020B0604020202020204" pitchFamily="34" charset="0"/>
              </a:rPr>
              <a:t>zukunftsbezogen</a:t>
            </a:r>
            <a:r>
              <a:rPr lang="de-DE" sz="1800" kern="0" dirty="0" smtClean="0">
                <a:latin typeface="Arial" panose="020B0604020202020204" pitchFamily="34" charset="0"/>
              </a:rPr>
              <a:t/>
            </a:r>
            <a:br>
              <a:rPr lang="de-DE" sz="1800" kern="0" dirty="0" smtClean="0">
                <a:latin typeface="Arial" panose="020B0604020202020204" pitchFamily="34" charset="0"/>
              </a:rPr>
            </a:br>
            <a:r>
              <a:rPr lang="de-DE" sz="1800" kern="0" dirty="0" smtClean="0">
                <a:latin typeface="Arial" panose="020B0604020202020204" pitchFamily="34" charset="0"/>
              </a:rPr>
              <a:t>und kalkulatorisch (berücksichtigt z.B. Opportunitätskosten).</a:t>
            </a:r>
          </a:p>
          <a:p>
            <a:pPr marL="0" indent="0">
              <a:buFontTx/>
              <a:buNone/>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Kosten-Leistungsrechnung ist </a:t>
            </a:r>
            <a:r>
              <a:rPr lang="de-DE" sz="1800" b="1" kern="0" dirty="0" smtClean="0">
                <a:solidFill>
                  <a:srgbClr val="C00000"/>
                </a:solidFill>
                <a:latin typeface="Arial" panose="020B0604020202020204" pitchFamily="34" charset="0"/>
              </a:rPr>
              <a:t>internes</a:t>
            </a:r>
            <a:r>
              <a:rPr lang="de-DE" sz="1800" kern="0" dirty="0" smtClean="0">
                <a:latin typeface="Arial" panose="020B0604020202020204" pitchFamily="34" charset="0"/>
              </a:rPr>
              <a:t> Rechnungswesen</a:t>
            </a:r>
          </a:p>
          <a:p>
            <a:pPr>
              <a:defRPr/>
            </a:pPr>
            <a:r>
              <a:rPr lang="de-DE" sz="1800" kern="0" dirty="0" smtClean="0">
                <a:latin typeface="Arial" panose="020B0604020202020204" pitchFamily="34" charset="0"/>
              </a:rPr>
              <a:t>Sie dient der Steuerung und Kontrolle der betrieblichen Prozesse</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Rechtliche Grundlagen der Finanzbuchhaltung </a:t>
            </a:r>
          </a:p>
        </p:txBody>
      </p:sp>
      <p:sp>
        <p:nvSpPr>
          <p:cNvPr id="7170"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Rechtliche Grundlagen sind verankert in:</a:t>
            </a:r>
            <a:endParaRPr lang="en-US" sz="1800" kern="0" dirty="0">
              <a:latin typeface="Arial" panose="020B0604020202020204" pitchFamily="34" charset="0"/>
            </a:endParaRPr>
          </a:p>
          <a:p>
            <a:pPr>
              <a:defRPr/>
            </a:pPr>
            <a:r>
              <a:rPr lang="de-DE" sz="1800" kern="0" dirty="0" smtClean="0">
                <a:latin typeface="Arial" panose="020B0604020202020204" pitchFamily="34" charset="0"/>
              </a:rPr>
              <a:t>Handelsgesetzbuch (HGB)</a:t>
            </a:r>
          </a:p>
          <a:p>
            <a:pPr>
              <a:defRPr/>
            </a:pPr>
            <a:r>
              <a:rPr lang="de-DE" sz="1800" kern="0" dirty="0" smtClean="0">
                <a:latin typeface="Arial" panose="020B0604020202020204" pitchFamily="34" charset="0"/>
              </a:rPr>
              <a:t>Steuerrecht</a:t>
            </a:r>
          </a:p>
          <a:p>
            <a:pPr>
              <a:defRPr/>
            </a:pPr>
            <a:r>
              <a:rPr lang="de-DE" sz="1800" kern="0" dirty="0" smtClean="0">
                <a:latin typeface="Arial" panose="020B0604020202020204" pitchFamily="34" charset="0"/>
              </a:rPr>
              <a:t>Grundsätze ordnungsgemäßer Buchführung Internationale</a:t>
            </a:r>
          </a:p>
          <a:p>
            <a:pPr>
              <a:defRPr/>
            </a:pPr>
            <a:r>
              <a:rPr lang="de-DE" sz="1800" kern="0" dirty="0" smtClean="0">
                <a:latin typeface="Arial" panose="020B0604020202020204" pitchFamily="34" charset="0"/>
              </a:rPr>
              <a:t>Rechnungslegungsstandards (international gültig)</a:t>
            </a:r>
          </a:p>
          <a:p>
            <a:pPr>
              <a:defRPr/>
            </a:pPr>
            <a:r>
              <a:rPr lang="de-DE" sz="1800" kern="0" dirty="0" smtClean="0">
                <a:latin typeface="Arial" panose="020B0604020202020204" pitchFamily="34" charset="0"/>
              </a:rPr>
              <a:t>Die allgemeine Buchführungspflicht als wichtigste Vorschrift unter § 238 HGB lautet: </a:t>
            </a:r>
          </a:p>
          <a:p>
            <a:pPr marL="0" indent="0">
              <a:buFontTx/>
              <a:buNone/>
              <a:defRPr/>
            </a:pPr>
            <a:r>
              <a:rPr lang="de-DE" sz="1800" kern="0" dirty="0" smtClean="0">
                <a:latin typeface="Arial" panose="020B0604020202020204" pitchFamily="34" charset="0"/>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p>
          <a:p>
            <a:pPr marL="0" indent="0">
              <a:buFontTx/>
              <a:buNone/>
              <a:defRPr/>
            </a:pPr>
            <a:r>
              <a:rPr lang="de-DE" sz="1800" kern="0" dirty="0" smtClean="0">
                <a:latin typeface="Arial" panose="020B0604020202020204" pitchFamily="34" charset="0"/>
              </a:rPr>
              <a:t>(2) ...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Jahresabschluss</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r>
              <a:rPr lang="de-DE" sz="1800" kern="0" dirty="0" smtClean="0">
                <a:latin typeface="Arial" panose="020B0604020202020204" pitchFamily="34" charset="0"/>
              </a:rPr>
              <a:t>Besteht aus </a:t>
            </a:r>
            <a:r>
              <a:rPr lang="de-DE" sz="1800" b="1" kern="0" dirty="0" smtClean="0">
                <a:latin typeface="Arial" panose="020B0604020202020204" pitchFamily="34" charset="0"/>
              </a:rPr>
              <a:t>Bilanz</a:t>
            </a:r>
            <a:r>
              <a:rPr lang="de-DE" sz="1800" kern="0" dirty="0" smtClean="0">
                <a:latin typeface="Arial" panose="020B0604020202020204" pitchFamily="34" charset="0"/>
              </a:rPr>
              <a:t>, Gewinn- und Verlustrechnung (</a:t>
            </a:r>
            <a:r>
              <a:rPr lang="de-DE" sz="1800" b="1" kern="0" dirty="0" smtClean="0">
                <a:latin typeface="Arial" panose="020B0604020202020204" pitchFamily="34" charset="0"/>
              </a:rPr>
              <a:t>GuV</a:t>
            </a:r>
            <a:r>
              <a:rPr lang="de-DE" sz="1800" kern="0" dirty="0" smtClean="0">
                <a:latin typeface="Arial" panose="020B0604020202020204" pitchFamily="34" charset="0"/>
              </a:rPr>
              <a:t>), Anhang und Jahresbericht </a:t>
            </a:r>
          </a:p>
          <a:p>
            <a:pPr>
              <a:defRPr/>
            </a:pPr>
            <a:r>
              <a:rPr lang="de-DE" sz="1800" kern="0" dirty="0" smtClean="0">
                <a:latin typeface="Arial" panose="020B0604020202020204" pitchFamily="34" charset="0"/>
              </a:rPr>
              <a:t>Wichtiger Bestandteil des Informationssystems des Unternehmens </a:t>
            </a:r>
          </a:p>
          <a:p>
            <a:pPr>
              <a:defRPr/>
            </a:pPr>
            <a:r>
              <a:rPr lang="de-DE" sz="1800" kern="0" dirty="0" smtClean="0">
                <a:latin typeface="Arial" panose="020B0604020202020204" pitchFamily="34" charset="0"/>
              </a:rPr>
              <a:t>Wertmäßige Erfassung, Aufbereitung, Auswertung ökonomisch relevanter Vorgänge </a:t>
            </a:r>
          </a:p>
          <a:p>
            <a:pPr>
              <a:defRPr/>
            </a:pPr>
            <a:r>
              <a:rPr lang="de-DE" sz="1800" kern="0" dirty="0" smtClean="0">
                <a:latin typeface="Arial" panose="020B0604020202020204" pitchFamily="34" charset="0"/>
              </a:rPr>
              <a:t>Information in zweckdienlicher Form für Entscheidungsträger und Gläubiger </a:t>
            </a:r>
          </a:p>
          <a:p>
            <a:pPr>
              <a:defRPr/>
            </a:pPr>
            <a:r>
              <a:rPr lang="de-DE" sz="1800" b="1" kern="0" dirty="0" smtClean="0">
                <a:latin typeface="Arial" panose="020B0604020202020204" pitchFamily="34" charset="0"/>
              </a:rPr>
              <a:t>Bestandsgröße</a:t>
            </a:r>
            <a:r>
              <a:rPr lang="de-DE" sz="1800" kern="0" dirty="0" smtClean="0">
                <a:latin typeface="Arial" panose="020B0604020202020204" pitchFamily="34" charset="0"/>
              </a:rPr>
              <a:t>: in Geldeinheiten gemessene zeitpunktbezogene Größe </a:t>
            </a:r>
          </a:p>
          <a:p>
            <a:pPr>
              <a:defRPr/>
            </a:pPr>
            <a:r>
              <a:rPr lang="de-DE" sz="1800" b="1" kern="0" dirty="0" smtClean="0">
                <a:latin typeface="Arial" panose="020B0604020202020204" pitchFamily="34" charset="0"/>
              </a:rPr>
              <a:t>Stromgröße</a:t>
            </a:r>
            <a:r>
              <a:rPr lang="de-DE" sz="1800" kern="0" dirty="0" smtClean="0">
                <a:latin typeface="Arial" panose="020B0604020202020204" pitchFamily="34" charset="0"/>
              </a:rPr>
              <a:t>: in Geldeinheiten gemessene zeitraumbezogene Größe </a:t>
            </a:r>
          </a:p>
          <a:p>
            <a:pPr>
              <a:defRPr/>
            </a:pPr>
            <a:r>
              <a:rPr lang="de-DE" sz="1800" b="1" kern="0" dirty="0" smtClean="0">
                <a:latin typeface="Arial" panose="020B0604020202020204" pitchFamily="34" charset="0"/>
              </a:rPr>
              <a:t>Bilanz</a:t>
            </a:r>
            <a:r>
              <a:rPr lang="de-DE" sz="1800" kern="0" dirty="0" smtClean="0">
                <a:latin typeface="Arial" panose="020B0604020202020204" pitchFamily="34" charset="0"/>
              </a:rPr>
              <a:t>: Gegenüberstellung der Reinvermögensbestände </a:t>
            </a:r>
          </a:p>
          <a:p>
            <a:pPr>
              <a:defRPr/>
            </a:pPr>
            <a:r>
              <a:rPr lang="de-DE" sz="1800" b="1" kern="0" dirty="0" smtClean="0">
                <a:latin typeface="Arial" panose="020B0604020202020204" pitchFamily="34" charset="0"/>
              </a:rPr>
              <a:t>Gewinn- und Verlustrechnung</a:t>
            </a:r>
            <a:r>
              <a:rPr lang="de-DE" sz="1800" kern="0" dirty="0" smtClean="0">
                <a:latin typeface="Arial" panose="020B0604020202020204" pitchFamily="34" charset="0"/>
              </a:rPr>
              <a:t>: Saldierung von Aufwendungen und Erträgen der entsprechenden Abrechnungsperiode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dirty="0" smtClean="0"/>
              <a:t>Beispiel: Lufthansa 2021</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9"/>
            <a:ext cx="6934200" cy="73642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rPr>
              <a:t>Geschäftsbericht </a:t>
            </a:r>
            <a:r>
              <a:rPr lang="de-DE" sz="1800" kern="0" dirty="0" smtClean="0">
                <a:latin typeface="Arial" panose="020B0604020202020204" pitchFamily="34" charset="0"/>
              </a:rPr>
              <a:t>2021: </a:t>
            </a:r>
            <a:r>
              <a:rPr lang="de-DE" sz="1800" kern="0" dirty="0">
                <a:latin typeface="Arial" panose="020B0604020202020204" pitchFamily="34" charset="0"/>
                <a:hlinkClick r:id="rId2"/>
              </a:rPr>
              <a:t>https://</a:t>
            </a:r>
            <a:r>
              <a:rPr lang="de-DE" sz="1800" kern="0" dirty="0" smtClean="0">
                <a:latin typeface="Arial" panose="020B0604020202020204" pitchFamily="34" charset="0"/>
                <a:hlinkClick r:id="rId2"/>
              </a:rPr>
              <a:t>investor-relations.lufthansagroup.com/de/publikationen/finanzberichte.html</a:t>
            </a:r>
            <a:endParaRPr lang="de-DE" sz="1800" kern="0" dirty="0" smtClean="0">
              <a:latin typeface="Arial" panose="020B0604020202020204" pitchFamily="34" charset="0"/>
            </a:endParaRPr>
          </a:p>
          <a:p>
            <a:pPr marL="0" indent="0">
              <a:buNone/>
              <a:defRPr/>
            </a:pPr>
            <a:endParaRPr lang="de-DE" sz="1800" kern="0" dirty="0">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300240"/>
            <a:ext cx="8244408" cy="3889267"/>
          </a:xfrm>
          <a:prstGeom prst="rect">
            <a:avLst/>
          </a:prstGeom>
        </p:spPr>
      </p:pic>
    </p:spTree>
    <p:extLst>
      <p:ext uri="{BB962C8B-B14F-4D97-AF65-F5344CB8AC3E}">
        <p14:creationId xmlns:p14="http://schemas.microsoft.com/office/powerpoint/2010/main" val="12760005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9218"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28800"/>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Über die Inventur zur Bilanz</a:t>
            </a:r>
          </a:p>
          <a:p>
            <a:pPr marL="0" indent="0">
              <a:spcBef>
                <a:spcPct val="0"/>
              </a:spcBef>
              <a:buClrTx/>
              <a:buFontTx/>
              <a:buNone/>
              <a:defRPr/>
            </a:pPr>
            <a:endParaRPr lang="en-US" altLang="en-US" sz="1800" kern="0" dirty="0">
              <a:latin typeface="Arial" panose="020B0604020202020204" pitchFamily="34" charset="0"/>
            </a:endParaRPr>
          </a:p>
          <a:p>
            <a:pPr marL="0" indent="0">
              <a:spcBef>
                <a:spcPct val="0"/>
              </a:spcBef>
              <a:buClrTx/>
              <a:buFontTx/>
              <a:buNone/>
              <a:defRPr/>
            </a:pPr>
            <a:r>
              <a:rPr lang="de-DE" altLang="en-US" sz="1800" b="1" kern="0" dirty="0" smtClean="0">
                <a:solidFill>
                  <a:srgbClr val="C00000"/>
                </a:solidFill>
                <a:latin typeface="Arial" panose="020B0604020202020204" pitchFamily="34" charset="0"/>
              </a:rPr>
              <a:t>Inventur</a:t>
            </a:r>
            <a:r>
              <a:rPr lang="de-DE" altLang="en-US" sz="1800" kern="0" dirty="0" smtClean="0">
                <a:latin typeface="Arial" panose="020B0604020202020204" pitchFamily="34" charset="0"/>
              </a:rPr>
              <a:t> ist die mengen- und wertmäßige Bestandsaufnahme </a:t>
            </a:r>
          </a:p>
          <a:p>
            <a:pPr>
              <a:spcBef>
                <a:spcPct val="0"/>
              </a:spcBef>
              <a:buClrTx/>
              <a:defRPr/>
            </a:pPr>
            <a:r>
              <a:rPr lang="de-DE" altLang="en-US" sz="1800" kern="0" dirty="0" smtClean="0">
                <a:latin typeface="Arial" panose="020B0604020202020204" pitchFamily="34" charset="0"/>
              </a:rPr>
              <a:t>aller Vermögensgegenstände und </a:t>
            </a:r>
          </a:p>
          <a:p>
            <a:pPr>
              <a:spcBef>
                <a:spcPct val="0"/>
              </a:spcBef>
              <a:buClrTx/>
              <a:defRPr/>
            </a:pPr>
            <a:r>
              <a:rPr lang="de-DE" altLang="en-US" sz="1800" kern="0" dirty="0" smtClean="0">
                <a:latin typeface="Arial" panose="020B0604020202020204" pitchFamily="34" charset="0"/>
              </a:rPr>
              <a:t>Schulden eines Unternehmens </a:t>
            </a:r>
          </a:p>
          <a:p>
            <a:pPr>
              <a:spcBef>
                <a:spcPct val="0"/>
              </a:spcBef>
              <a:buClrTx/>
              <a:defRPr/>
            </a:pPr>
            <a:r>
              <a:rPr lang="de-DE" altLang="en-US" sz="1800" kern="0" dirty="0" smtClean="0">
                <a:latin typeface="Arial" panose="020B0604020202020204" pitchFamily="34" charset="0"/>
              </a:rPr>
              <a:t>zu einem bestimmten Zeitpunkt durch Zählen, Wiegen usw.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Varianten: Stichtagsinventur, zeitlich verlegte Inventur, Permanente Inventur </a:t>
            </a:r>
          </a:p>
          <a:p>
            <a:pPr marL="0" indent="0">
              <a:spcBef>
                <a:spcPct val="0"/>
              </a:spcBef>
              <a:buClrTx/>
              <a:buFontTx/>
              <a:buNone/>
              <a:defRPr/>
            </a:pPr>
            <a:r>
              <a:rPr lang="de-DE" altLang="en-US" sz="1800" kern="0" dirty="0" smtClean="0">
                <a:latin typeface="Arial" panose="020B0604020202020204" pitchFamily="34" charset="0"/>
              </a:rPr>
              <a:t/>
            </a:r>
            <a:br>
              <a:rPr lang="de-DE" altLang="en-US" sz="1800" kern="0" dirty="0" smtClean="0">
                <a:latin typeface="Arial" panose="020B0604020202020204" pitchFamily="34" charset="0"/>
              </a:rPr>
            </a:br>
            <a:r>
              <a:rPr lang="de-DE" altLang="en-US" sz="1800" kern="0" dirty="0" err="1" smtClean="0">
                <a:latin typeface="Arial" panose="020B0604020202020204" pitchFamily="34" charset="0"/>
              </a:rPr>
              <a:t>Zsfg</a:t>
            </a:r>
            <a:r>
              <a:rPr lang="de-DE" altLang="en-US" sz="1800" kern="0" dirty="0" smtClean="0">
                <a:latin typeface="Arial" panose="020B0604020202020204" pitchFamily="34" charset="0"/>
              </a:rPr>
              <a:t>: Zunächst müssen die Vermögensgegenstände/ Schulden erfasst werden </a:t>
            </a:r>
          </a:p>
          <a:p>
            <a:pPr marL="0" indent="0">
              <a:spcBef>
                <a:spcPct val="0"/>
              </a:spcBef>
              <a:buClrTx/>
              <a:buFontTx/>
              <a:buNone/>
              <a:defRPr/>
            </a:pPr>
            <a:endParaRPr lang="en-US" altLang="en-US" sz="1800" kern="0" dirty="0">
              <a:latin typeface="Arial" panose="020B0604020202020204" pitchFamily="34" charset="0"/>
            </a:endParaRP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1024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14488"/>
            <a:ext cx="6934200" cy="491085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spcBef>
                <a:spcPct val="0"/>
              </a:spcBef>
              <a:buClrTx/>
              <a:buFontTx/>
              <a:buNone/>
              <a:defRPr/>
            </a:pPr>
            <a:r>
              <a:rPr lang="de-DE" altLang="en-US" sz="1800" kern="0" dirty="0" smtClean="0">
                <a:latin typeface="Arial" panose="020B0604020202020204" pitchFamily="34" charset="0"/>
              </a:rPr>
              <a:t>Inventar ist eine Gegenüberstellung von </a:t>
            </a:r>
          </a:p>
          <a:p>
            <a:pPr>
              <a:spcBef>
                <a:spcPct val="0"/>
              </a:spcBef>
              <a:buClrTx/>
              <a:defRPr/>
            </a:pPr>
            <a:r>
              <a:rPr lang="de-DE" altLang="en-US" sz="1800" kern="0" dirty="0" smtClean="0">
                <a:latin typeface="Arial" panose="020B0604020202020204" pitchFamily="34" charset="0"/>
              </a:rPr>
              <a:t>Vermögensgegenständen und </a:t>
            </a:r>
          </a:p>
          <a:p>
            <a:pPr>
              <a:spcBef>
                <a:spcPct val="0"/>
              </a:spcBef>
              <a:buClrTx/>
              <a:defRPr/>
            </a:pPr>
            <a:r>
              <a:rPr lang="de-DE" altLang="en-US" sz="1800" kern="0" dirty="0" smtClean="0">
                <a:latin typeface="Arial" panose="020B0604020202020204" pitchFamily="34" charset="0"/>
              </a:rPr>
              <a:t>Schulden zur Ermittlung des Reinvermögens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Bestandteile des Inventarverzeichnisses und der Ermittlung des Reinvermögens sind:</a:t>
            </a:r>
          </a:p>
          <a:p>
            <a:pPr>
              <a:spcBef>
                <a:spcPct val="0"/>
              </a:spcBef>
              <a:buClrTx/>
              <a:defRPr/>
            </a:pPr>
            <a:r>
              <a:rPr lang="de-DE" altLang="en-US" sz="1800" b="1" kern="0" dirty="0" smtClean="0">
                <a:solidFill>
                  <a:srgbClr val="C00000"/>
                </a:solidFill>
                <a:latin typeface="Arial" panose="020B0604020202020204" pitchFamily="34" charset="0"/>
              </a:rPr>
              <a:t>Anlagevermögen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(Grundstücke und Gebäude, Maschinen, Geschäftsausstattung, Fuhrpark etc.)</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Umlaufvermögen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(Roh-, Hilfs-, und Betriebsstoffe, Fertigwaren, Forderungen, Bank, Kasse) </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Schulden</a:t>
            </a:r>
            <a:r>
              <a:rPr lang="de-DE" altLang="en-US" sz="1800" kern="0" dirty="0" smtClean="0">
                <a:latin typeface="Arial" panose="020B0604020202020204" pitchFamily="34" charset="0"/>
              </a:rPr>
              <a:t> (langfristige Verbindlichkeiten, kurzfristige Verbindlichkeiten, Verbindlichkeiten aus Lieferung/Leistung)</a:t>
            </a:r>
          </a:p>
          <a:p>
            <a:pPr>
              <a:spcBef>
                <a:spcPct val="0"/>
              </a:spcBef>
              <a:buClrTx/>
              <a:defRPr/>
            </a:pPr>
            <a:r>
              <a:rPr lang="de-DE" altLang="en-US" sz="1800" b="1"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Reinvermögen </a:t>
            </a:r>
          </a:p>
          <a:p>
            <a:pPr marL="0" indent="0">
              <a:buFontTx/>
              <a:buNone/>
              <a:defRPr/>
            </a:pPr>
            <a:endParaRPr lang="de-DE" sz="1800" kern="0" dirty="0" smtClean="0">
              <a:latin typeface="Arial" panose="020B0604020202020204" pitchFamily="34" charset="0"/>
            </a:endParaRPr>
          </a:p>
          <a:p>
            <a:pPr marL="0" indent="0">
              <a:buFontTx/>
              <a:buNone/>
              <a:defRPr/>
            </a:pPr>
            <a:r>
              <a:rPr lang="de-DE" sz="1800" kern="0" dirty="0" err="1" smtClean="0">
                <a:latin typeface="Arial" panose="020B0604020202020204" pitchFamily="34" charset="0"/>
              </a:rPr>
              <a:t>Zsfg</a:t>
            </a:r>
            <a:r>
              <a:rPr lang="de-DE" sz="1800" kern="0" dirty="0" smtClean="0">
                <a:latin typeface="Arial" panose="020B0604020202020204" pitchFamily="34" charset="0"/>
              </a:rPr>
              <a:t>: Sind Vermögensgegenstände/Schulden erfasst, dann werden sie in der Inventarliste aufgeschrieben </a:t>
            </a: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Erstellung der Bilanz</a:t>
            </a:r>
          </a:p>
        </p:txBody>
      </p:sp>
      <p:sp>
        <p:nvSpPr>
          <p:cNvPr id="1126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smtClean="0">
                <a:latin typeface="Arial" panose="020B0604020202020204" pitchFamily="34" charset="0"/>
              </a:rPr>
              <a:t>Anlagevermögen, Umlaufvermögen</a:t>
            </a:r>
            <a:r>
              <a:rPr lang="de-DE" sz="1800" kern="0" dirty="0">
                <a:latin typeface="Arial" panose="020B0604020202020204" pitchFamily="34" charset="0"/>
              </a:rPr>
              <a:t>, Schulden (Fremdkapital) und </a:t>
            </a:r>
            <a:r>
              <a:rPr lang="de-DE" sz="1800" kern="0" dirty="0" smtClean="0">
                <a:latin typeface="Arial" panose="020B0604020202020204" pitchFamily="34" charset="0"/>
              </a:rPr>
              <a:t>Reinvermögen </a:t>
            </a:r>
            <a:r>
              <a:rPr lang="de-DE" sz="1800" kern="0" dirty="0">
                <a:latin typeface="Arial" panose="020B0604020202020204" pitchFamily="34" charset="0"/>
              </a:rPr>
              <a:t>(Eigenkapital) werden gegenübergestellt und ergeben die Bilanz</a:t>
            </a: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als </a:t>
            </a:r>
            <a:r>
              <a:rPr lang="de-DE" sz="1800" kern="0" dirty="0" smtClean="0">
                <a:latin typeface="Arial" panose="020B0604020202020204" pitchFamily="34" charset="0"/>
              </a:rPr>
              <a:t>Gegenüberstellung </a:t>
            </a:r>
            <a:r>
              <a:rPr lang="de-DE" sz="1800" kern="0" dirty="0">
                <a:latin typeface="Arial" panose="020B0604020202020204" pitchFamily="34" charset="0"/>
              </a:rPr>
              <a:t>von </a:t>
            </a:r>
          </a:p>
          <a:p>
            <a:pPr>
              <a:defRPr/>
            </a:pPr>
            <a:r>
              <a:rPr lang="de-DE" sz="1800" b="1" kern="0" dirty="0">
                <a:solidFill>
                  <a:srgbClr val="C00000"/>
                </a:solidFill>
                <a:latin typeface="Arial" panose="020B0604020202020204" pitchFamily="34" charset="0"/>
              </a:rPr>
              <a:t>Aktiva</a:t>
            </a:r>
            <a:r>
              <a:rPr lang="de-DE" sz="1800" kern="0" dirty="0">
                <a:latin typeface="Arial" panose="020B0604020202020204" pitchFamily="34" charset="0"/>
              </a:rPr>
              <a:t> (=</a:t>
            </a:r>
            <a:r>
              <a:rPr lang="de-DE" sz="1800" kern="0" dirty="0" smtClean="0">
                <a:latin typeface="Arial" panose="020B0604020202020204" pitchFamily="34" charset="0"/>
              </a:rPr>
              <a:t>Vermögensgegenstände</a:t>
            </a:r>
            <a:r>
              <a:rPr lang="de-DE" sz="1800" kern="0" dirty="0">
                <a:latin typeface="Arial" panose="020B0604020202020204" pitchFamily="34" charset="0"/>
              </a:rPr>
              <a:t>) und </a:t>
            </a:r>
          </a:p>
          <a:p>
            <a:pPr>
              <a:defRPr/>
            </a:pPr>
            <a:r>
              <a:rPr lang="de-DE" sz="1800" b="1" kern="0" dirty="0">
                <a:solidFill>
                  <a:srgbClr val="C00000"/>
                </a:solidFill>
                <a:latin typeface="Arial" panose="020B0604020202020204" pitchFamily="34" charset="0"/>
              </a:rPr>
              <a:t>Passiva</a:t>
            </a:r>
            <a:r>
              <a:rPr lang="de-DE" sz="1800" kern="0" dirty="0">
                <a:latin typeface="Arial" panose="020B0604020202020204" pitchFamily="34" charset="0"/>
              </a:rPr>
              <a:t> (=Mittelherkunft) </a:t>
            </a:r>
            <a:endParaRPr lang="de-DE" sz="1800" kern="0" dirty="0" smtClean="0">
              <a:latin typeface="Arial" panose="020B0604020202020204" pitchFamily="34" charset="0"/>
            </a:endParaRPr>
          </a:p>
          <a:p>
            <a:pPr>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ist die </a:t>
            </a:r>
            <a:r>
              <a:rPr lang="de-DE" sz="1800" kern="0" dirty="0" smtClean="0">
                <a:latin typeface="Arial" panose="020B0604020202020204" pitchFamily="34" charset="0"/>
              </a:rPr>
              <a:t>Gegenüberstellung </a:t>
            </a:r>
            <a:r>
              <a:rPr lang="de-DE" sz="1800" kern="0" dirty="0">
                <a:latin typeface="Arial" panose="020B0604020202020204" pitchFamily="34" charset="0"/>
              </a:rPr>
              <a:t>von Aktiva und Passiva eines Betriebs mit dem Ziel, die </a:t>
            </a:r>
            <a:r>
              <a:rPr lang="de-DE" sz="1800" kern="0" dirty="0" smtClean="0">
                <a:latin typeface="Arial" panose="020B0604020202020204" pitchFamily="34" charset="0"/>
              </a:rPr>
              <a:t>Vermögens- </a:t>
            </a:r>
            <a:r>
              <a:rPr lang="de-DE" sz="1800" kern="0" dirty="0">
                <a:latin typeface="Arial" panose="020B0604020202020204" pitchFamily="34" charset="0"/>
              </a:rPr>
              <a:t>und Schuldenlage des Betriebes zu einem Stichtag (Bilanzstichtag, in der Regel 31.12. jeden Jahres) darzustellen</a:t>
            </a:r>
          </a:p>
          <a:p>
            <a:pPr marL="0" indent="0">
              <a:buFontTx/>
              <a:buNone/>
              <a:defRPr/>
            </a:pPr>
            <a:endParaRPr lang="de-DE" sz="1800" kern="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1580103"/>
              </p:ext>
            </p:extLst>
          </p:nvPr>
        </p:nvGraphicFramePr>
        <p:xfrm>
          <a:off x="1895475" y="395761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91669914"/>
                    </a:ext>
                  </a:extLst>
                </a:gridCol>
                <a:gridCol w="3048000">
                  <a:extLst>
                    <a:ext uri="{9D8B030D-6E8A-4147-A177-3AD203B41FA5}">
                      <a16:colId xmlns:a16="http://schemas.microsoft.com/office/drawing/2014/main" val="4232428765"/>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r>
                        <a:rPr lang="de-DE" dirty="0" smtClean="0">
                          <a:latin typeface="Arial" panose="020B0604020202020204" pitchFamily="34" charset="0"/>
                          <a:cs typeface="Arial" panose="020B0604020202020204" pitchFamily="34" charset="0"/>
                        </a:rPr>
                        <a:t>Anlagenvermögen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Eigenkapital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1362788"/>
                  </a:ext>
                </a:extLst>
              </a:tr>
              <a:tr h="370840">
                <a:tc>
                  <a:txBody>
                    <a:bodyPr/>
                    <a:lstStyle/>
                    <a:p>
                      <a:r>
                        <a:rPr lang="de-DE" dirty="0" smtClean="0">
                          <a:latin typeface="Arial" panose="020B0604020202020204" pitchFamily="34" charset="0"/>
                          <a:cs typeface="Arial" panose="020B0604020202020204" pitchFamily="34" charset="0"/>
                        </a:rPr>
                        <a:t>Umlaufvermögen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Fremdkapital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9604495"/>
                  </a:ext>
                </a:extLst>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5" y="381000"/>
            <a:ext cx="6702425" cy="960438"/>
          </a:xfrm>
        </p:spPr>
        <p:txBody>
          <a:bodyPr/>
          <a:lstStyle/>
          <a:p>
            <a:r>
              <a:rPr lang="de-DE" altLang="en-US" smtClean="0"/>
              <a:t>Aufbau einer Bilanz</a:t>
            </a:r>
          </a:p>
        </p:txBody>
      </p:sp>
      <p:sp>
        <p:nvSpPr>
          <p:cNvPr id="12290" name="Rectangle 3"/>
          <p:cNvSpPr>
            <a:spLocks noGrp="1" noChangeArrowheads="1"/>
          </p:cNvSpPr>
          <p:nvPr>
            <p:ph type="body" sz="half" idx="1"/>
          </p:nvPr>
        </p:nvSpPr>
        <p:spPr>
          <a:xfrm>
            <a:off x="924300" y="1628800"/>
            <a:ext cx="3962400" cy="4800600"/>
          </a:xfrm>
        </p:spPr>
        <p:txBody>
          <a:bodyPr/>
          <a:lstStyle/>
          <a:p>
            <a:pPr>
              <a:lnSpc>
                <a:spcPct val="90000"/>
              </a:lnSpc>
              <a:buFontTx/>
              <a:buNone/>
            </a:pPr>
            <a:r>
              <a:rPr lang="de-DE" altLang="en-US" sz="1600" b="1" dirty="0" smtClean="0">
                <a:solidFill>
                  <a:srgbClr val="C00000"/>
                </a:solidFill>
                <a:latin typeface="Arial" panose="020B0604020202020204" pitchFamily="34" charset="0"/>
              </a:rPr>
              <a:t>Aktiva = Vermögensseite </a:t>
            </a:r>
            <a:r>
              <a:rPr lang="de-DE" altLang="en-US" sz="1600" dirty="0" smtClean="0">
                <a:latin typeface="Arial" panose="020B0604020202020204" pitchFamily="34" charset="0"/>
              </a:rPr>
              <a:t>(Mittelverwendung; Investitionen)</a:t>
            </a:r>
            <a:r>
              <a:rPr lang="de-DE" altLang="en-US" sz="1600" b="1" dirty="0" smtClean="0">
                <a:latin typeface="Arial" panose="020B0604020202020204" pitchFamily="34" charset="0"/>
              </a:rPr>
              <a:t> </a:t>
            </a: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Anlagevermögen</a:t>
            </a:r>
          </a:p>
          <a:p>
            <a:pPr>
              <a:lnSpc>
                <a:spcPct val="90000"/>
              </a:lnSpc>
            </a:pPr>
            <a:r>
              <a:rPr lang="de-DE" altLang="en-US" sz="1400" b="1" dirty="0" smtClean="0">
                <a:latin typeface="Arial" panose="020B0604020202020204" pitchFamily="34" charset="0"/>
              </a:rPr>
              <a:t>immaterielle Anlagen</a:t>
            </a:r>
          </a:p>
          <a:p>
            <a:pPr>
              <a:lnSpc>
                <a:spcPct val="90000"/>
              </a:lnSpc>
            </a:pPr>
            <a:r>
              <a:rPr lang="de-DE" altLang="en-US" sz="1400" b="1" dirty="0" smtClean="0">
                <a:latin typeface="Arial" panose="020B0604020202020204" pitchFamily="34" charset="0"/>
              </a:rPr>
              <a:t>Sachanlagen</a:t>
            </a:r>
          </a:p>
          <a:p>
            <a:pPr>
              <a:lnSpc>
                <a:spcPct val="90000"/>
              </a:lnSpc>
            </a:pPr>
            <a:r>
              <a:rPr lang="de-DE" altLang="en-US" sz="1400" b="1" dirty="0" smtClean="0">
                <a:latin typeface="Arial" panose="020B0604020202020204" pitchFamily="34" charset="0"/>
              </a:rPr>
              <a:t>Finanzanlagen</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Umlaufvermögen</a:t>
            </a:r>
          </a:p>
          <a:p>
            <a:pPr>
              <a:lnSpc>
                <a:spcPct val="90000"/>
              </a:lnSpc>
            </a:pPr>
            <a:r>
              <a:rPr lang="de-DE" altLang="en-US" sz="1400" b="1" dirty="0" smtClean="0">
                <a:latin typeface="Arial" panose="020B0604020202020204" pitchFamily="34" charset="0"/>
              </a:rPr>
              <a:t>Vorräte</a:t>
            </a:r>
          </a:p>
          <a:p>
            <a:pPr>
              <a:lnSpc>
                <a:spcPct val="90000"/>
              </a:lnSpc>
            </a:pPr>
            <a:r>
              <a:rPr lang="de-DE" altLang="en-US" sz="1400" b="1" dirty="0" smtClean="0">
                <a:latin typeface="Arial" panose="020B0604020202020204" pitchFamily="34" charset="0"/>
              </a:rPr>
              <a:t>Forderungen</a:t>
            </a:r>
          </a:p>
          <a:p>
            <a:pPr>
              <a:lnSpc>
                <a:spcPct val="90000"/>
              </a:lnSpc>
            </a:pPr>
            <a:r>
              <a:rPr lang="de-DE" altLang="en-US" sz="1400" b="1" dirty="0" smtClean="0">
                <a:latin typeface="Arial" panose="020B0604020202020204" pitchFamily="34" charset="0"/>
              </a:rPr>
              <a:t>Wertpapiere</a:t>
            </a:r>
          </a:p>
          <a:p>
            <a:pPr>
              <a:lnSpc>
                <a:spcPct val="90000"/>
              </a:lnSpc>
            </a:pPr>
            <a:r>
              <a:rPr lang="de-DE" altLang="en-US" sz="1400" b="1" dirty="0" smtClean="0">
                <a:latin typeface="Arial" panose="020B0604020202020204" pitchFamily="34" charset="0"/>
              </a:rPr>
              <a:t>Zahlungsmittel</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Summe Aktiva - Bilanzsumme</a:t>
            </a:r>
          </a:p>
        </p:txBody>
      </p:sp>
      <p:sp>
        <p:nvSpPr>
          <p:cNvPr id="12291" name="Rectangle 4"/>
          <p:cNvSpPr>
            <a:spLocks noGrp="1" noChangeArrowheads="1"/>
          </p:cNvSpPr>
          <p:nvPr>
            <p:ph type="body" sz="half" idx="2"/>
          </p:nvPr>
        </p:nvSpPr>
        <p:spPr>
          <a:xfrm>
            <a:off x="4886700" y="1628800"/>
            <a:ext cx="3733800" cy="4752975"/>
          </a:xfrm>
        </p:spPr>
        <p:txBody>
          <a:bodyPr/>
          <a:lstStyle/>
          <a:p>
            <a:pPr>
              <a:lnSpc>
                <a:spcPct val="90000"/>
              </a:lnSpc>
              <a:buFontTx/>
              <a:buNone/>
            </a:pPr>
            <a:r>
              <a:rPr lang="de-DE" altLang="en-US" sz="1600" b="1" dirty="0" smtClean="0">
                <a:solidFill>
                  <a:srgbClr val="C00000"/>
                </a:solidFill>
                <a:latin typeface="Arial" panose="020B0604020202020204" pitchFamily="34" charset="0"/>
              </a:rPr>
              <a:t>Passiva =  Kapitalseite</a:t>
            </a:r>
            <a:r>
              <a:rPr lang="de-DE" altLang="en-US" sz="1600" b="1" dirty="0" smtClean="0">
                <a:latin typeface="Arial" panose="020B0604020202020204" pitchFamily="34" charset="0"/>
              </a:rPr>
              <a:t/>
            </a:r>
            <a:br>
              <a:rPr lang="de-DE" altLang="en-US" sz="1600" b="1" dirty="0" smtClean="0">
                <a:latin typeface="Arial" panose="020B0604020202020204" pitchFamily="34" charset="0"/>
              </a:rPr>
            </a:br>
            <a:r>
              <a:rPr lang="de-DE" altLang="en-US" sz="1600" dirty="0" smtClean="0">
                <a:latin typeface="Arial" panose="020B0604020202020204" pitchFamily="34" charset="0"/>
              </a:rPr>
              <a:t>(Mittelherkunft; Finanzierung)</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Eigenkapital</a:t>
            </a:r>
          </a:p>
          <a:p>
            <a:pPr>
              <a:lnSpc>
                <a:spcPct val="80000"/>
              </a:lnSpc>
            </a:pPr>
            <a:r>
              <a:rPr lang="de-DE" altLang="en-US" sz="1400" b="1" dirty="0" smtClean="0">
                <a:latin typeface="Arial" panose="020B0604020202020204" pitchFamily="34" charset="0"/>
              </a:rPr>
              <a:t>gezeichnetes Kapital</a:t>
            </a:r>
          </a:p>
          <a:p>
            <a:pPr>
              <a:lnSpc>
                <a:spcPct val="80000"/>
              </a:lnSpc>
            </a:pPr>
            <a:r>
              <a:rPr lang="de-DE" altLang="en-US" sz="1400" b="1" dirty="0" smtClean="0">
                <a:latin typeface="Arial" panose="020B0604020202020204" pitchFamily="34" charset="0"/>
              </a:rPr>
              <a:t>Kapitalrücklagen</a:t>
            </a:r>
          </a:p>
          <a:p>
            <a:pPr>
              <a:lnSpc>
                <a:spcPct val="80000"/>
              </a:lnSpc>
            </a:pPr>
            <a:r>
              <a:rPr lang="de-DE" altLang="en-US" sz="1400" b="1" dirty="0" smtClean="0">
                <a:latin typeface="Arial" panose="020B0604020202020204" pitchFamily="34" charset="0"/>
              </a:rPr>
              <a:t>Gewinnrücklagen</a:t>
            </a:r>
          </a:p>
          <a:p>
            <a:pPr>
              <a:lnSpc>
                <a:spcPct val="80000"/>
              </a:lnSpc>
            </a:pPr>
            <a:r>
              <a:rPr lang="de-DE" altLang="en-US" sz="1400" b="1" dirty="0" smtClean="0">
                <a:latin typeface="Arial" panose="020B0604020202020204" pitchFamily="34" charset="0"/>
              </a:rPr>
              <a:t>Gewinnvortrag</a:t>
            </a:r>
          </a:p>
          <a:p>
            <a:pPr>
              <a:lnSpc>
                <a:spcPct val="80000"/>
              </a:lnSpc>
            </a:pPr>
            <a:r>
              <a:rPr lang="de-DE" altLang="en-US" sz="1400" b="1" dirty="0" err="1" smtClean="0">
                <a:latin typeface="Arial" panose="020B0604020202020204" pitchFamily="34" charset="0"/>
              </a:rPr>
              <a:t>Jahresüberschuß</a:t>
            </a:r>
            <a:r>
              <a:rPr lang="de-DE" altLang="en-US" sz="1400" b="1" dirty="0" smtClean="0">
                <a:latin typeface="Arial" panose="020B0604020202020204" pitchFamily="34" charset="0"/>
              </a:rPr>
              <a:t> / Jahresfehlbetrag</a:t>
            </a:r>
            <a:endParaRPr lang="de-DE" altLang="en-US" sz="1600" b="1" dirty="0" smtClean="0">
              <a:latin typeface="Arial" panose="020B0604020202020204" pitchFamily="34" charset="0"/>
            </a:endParaRPr>
          </a:p>
          <a:p>
            <a:pPr>
              <a:lnSpc>
                <a:spcPct val="90000"/>
              </a:lnSpc>
              <a:buFontTx/>
              <a:buNone/>
            </a:pPr>
            <a:endParaRPr lang="de-DE" altLang="en-US" sz="1000" b="1" dirty="0" smtClean="0">
              <a:latin typeface="Arial" panose="020B0604020202020204" pitchFamily="34" charset="0"/>
            </a:endParaRPr>
          </a:p>
          <a:p>
            <a:pPr>
              <a:lnSpc>
                <a:spcPct val="80000"/>
              </a:lnSpc>
              <a:buFontTx/>
              <a:buNone/>
            </a:pPr>
            <a:endParaRPr lang="de-DE" altLang="en-US" sz="10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Fremdkapital</a:t>
            </a:r>
          </a:p>
          <a:p>
            <a:pPr>
              <a:lnSpc>
                <a:spcPct val="80000"/>
              </a:lnSpc>
            </a:pPr>
            <a:r>
              <a:rPr lang="de-DE" altLang="en-US" sz="1400" b="1" dirty="0" smtClean="0">
                <a:latin typeface="Arial" panose="020B0604020202020204" pitchFamily="34" charset="0"/>
              </a:rPr>
              <a:t>Rückstellungen</a:t>
            </a:r>
          </a:p>
          <a:p>
            <a:pPr>
              <a:lnSpc>
                <a:spcPct val="80000"/>
              </a:lnSpc>
            </a:pPr>
            <a:r>
              <a:rPr lang="de-DE" altLang="en-US" sz="1400" b="1" dirty="0" smtClean="0">
                <a:latin typeface="Arial" panose="020B0604020202020204" pitchFamily="34" charset="0"/>
              </a:rPr>
              <a:t>langfristiges FK</a:t>
            </a:r>
          </a:p>
          <a:p>
            <a:pPr>
              <a:lnSpc>
                <a:spcPct val="80000"/>
              </a:lnSpc>
            </a:pPr>
            <a:r>
              <a:rPr lang="de-DE" altLang="en-US" sz="1400" b="1" dirty="0" smtClean="0">
                <a:latin typeface="Arial" panose="020B0604020202020204" pitchFamily="34" charset="0"/>
              </a:rPr>
              <a:t>kurzfristiges FK</a:t>
            </a: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Summe Passiva - Bilanzsumme</a:t>
            </a:r>
          </a:p>
        </p:txBody>
      </p:sp>
      <p:sp>
        <p:nvSpPr>
          <p:cNvPr id="12292" name="Line 5"/>
          <p:cNvSpPr>
            <a:spLocks noChangeShapeType="1"/>
          </p:cNvSpPr>
          <p:nvPr/>
        </p:nvSpPr>
        <p:spPr bwMode="auto">
          <a:xfrm>
            <a:off x="848100" y="2314600"/>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3" name="Line 6"/>
          <p:cNvSpPr>
            <a:spLocks noChangeShapeType="1"/>
          </p:cNvSpPr>
          <p:nvPr/>
        </p:nvSpPr>
        <p:spPr bwMode="auto">
          <a:xfrm>
            <a:off x="4658100" y="1628800"/>
            <a:ext cx="11113" cy="446405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4" name="Line 7"/>
          <p:cNvSpPr>
            <a:spLocks noChangeShapeType="1"/>
          </p:cNvSpPr>
          <p:nvPr/>
        </p:nvSpPr>
        <p:spPr bwMode="auto">
          <a:xfrm>
            <a:off x="924300" y="5732488"/>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cxnSp>
        <p:nvCxnSpPr>
          <p:cNvPr id="4" name="Straight Arrow Connector 3"/>
          <p:cNvCxnSpPr/>
          <p:nvPr/>
        </p:nvCxnSpPr>
        <p:spPr bwMode="auto">
          <a:xfrm>
            <a:off x="539552"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flipV="1">
            <a:off x="8544300"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08665" y="2708920"/>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Liquidität</a:t>
            </a:r>
            <a:endParaRPr lang="de-DE" sz="1600" dirty="0">
              <a:latin typeface="Arial" panose="020B0604020202020204" pitchFamily="34" charset="0"/>
              <a:cs typeface="Arial" panose="020B0604020202020204" pitchFamily="34" charset="0"/>
            </a:endParaRPr>
          </a:p>
        </p:txBody>
      </p:sp>
      <p:sp>
        <p:nvSpPr>
          <p:cNvPr id="15" name="TextBox 14"/>
          <p:cNvSpPr txBox="1"/>
          <p:nvPr/>
        </p:nvSpPr>
        <p:spPr>
          <a:xfrm>
            <a:off x="8559951" y="2714961"/>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Fälligkeit</a:t>
            </a:r>
            <a:endParaRPr lang="de-DE"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08175" y="44450"/>
            <a:ext cx="6702425" cy="960438"/>
          </a:xfrm>
        </p:spPr>
        <p:txBody>
          <a:bodyPr/>
          <a:lstStyle/>
          <a:p>
            <a:r>
              <a:rPr lang="de-DE" altLang="en-US" smtClean="0"/>
              <a:t>Aufbau einer Bilanz - konkreter</a:t>
            </a:r>
          </a:p>
        </p:txBody>
      </p:sp>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b="21666"/>
          <a:stretch>
            <a:fillRect/>
          </a:stretch>
        </p:blipFill>
        <p:spPr bwMode="auto">
          <a:xfrm>
            <a:off x="1187624" y="1412776"/>
            <a:ext cx="756097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Typische Fragen des betrieblichen Rechnungswesens</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endParaRPr lang="de-DE" sz="1800" b="1" kern="0" dirty="0" smtClean="0">
              <a:latin typeface="Arial" panose="020B0604020202020204" pitchFamily="34" charset="0"/>
            </a:endParaRPr>
          </a:p>
          <a:p>
            <a:pPr>
              <a:defRPr/>
            </a:pPr>
            <a:r>
              <a:rPr lang="de-DE" sz="1800" kern="0" dirty="0" smtClean="0">
                <a:latin typeface="Arial" panose="020B0604020202020204" pitchFamily="34" charset="0"/>
              </a:rPr>
              <a:t>Was sind die wichtigen Kennzahlen, um den Erfolg eines Unternehmens zu beurteilen?</a:t>
            </a:r>
          </a:p>
          <a:p>
            <a:pPr>
              <a:defRPr/>
            </a:pPr>
            <a:r>
              <a:rPr lang="de-DE" sz="1800" kern="0" dirty="0" smtClean="0">
                <a:latin typeface="Arial" panose="020B0604020202020204" pitchFamily="34" charset="0"/>
              </a:rPr>
              <a:t>Wie wird der Gewinn eines Unternehmens berechnet?</a:t>
            </a:r>
          </a:p>
          <a:p>
            <a:pPr>
              <a:defRPr/>
            </a:pPr>
            <a:r>
              <a:rPr lang="de-DE" sz="1800" kern="0" dirty="0" smtClean="0">
                <a:latin typeface="Arial" panose="020B0604020202020204" pitchFamily="34" charset="0"/>
              </a:rPr>
              <a:t>Wie steht das Vermögen einer Firma im Vergleich mit seinen Schulden?</a:t>
            </a:r>
          </a:p>
          <a:p>
            <a:pPr>
              <a:defRPr/>
            </a:pPr>
            <a:r>
              <a:rPr lang="de-DE" sz="1800" kern="0" dirty="0" smtClean="0">
                <a:latin typeface="Arial" panose="020B0604020202020204" pitchFamily="34" charset="0"/>
              </a:rPr>
              <a:t>Steht eine Firma kurz vor der Insolvenz, d.h. ist die Firma bald zahlungsunfähig oder überschuldet?</a:t>
            </a:r>
          </a:p>
          <a:p>
            <a:pPr>
              <a:defRPr/>
            </a:pPr>
            <a:r>
              <a:rPr lang="de-DE" sz="1800" kern="0" dirty="0" smtClean="0">
                <a:latin typeface="Arial" panose="020B0604020202020204" pitchFamily="34" charset="0"/>
              </a:rPr>
              <a:t>Ist die Finanzierung einer Firma nachhaltig?</a:t>
            </a:r>
          </a:p>
          <a:p>
            <a:pPr>
              <a:defRPr/>
            </a:pPr>
            <a:r>
              <a:rPr lang="de-DE" sz="1800" kern="0" dirty="0" smtClean="0">
                <a:latin typeface="Arial" panose="020B0604020202020204" pitchFamily="34" charset="0"/>
              </a:rPr>
              <a:t>Wer haftet für wie viel, wenn die Firma Insolvenz meldet?</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Tree>
    <p:extLst>
      <p:ext uri="{BB962C8B-B14F-4D97-AF65-F5344CB8AC3E}">
        <p14:creationId xmlns:p14="http://schemas.microsoft.com/office/powerpoint/2010/main" val="24729666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5" y="44450"/>
            <a:ext cx="6702425" cy="960438"/>
          </a:xfrm>
        </p:spPr>
        <p:txBody>
          <a:bodyPr/>
          <a:lstStyle/>
          <a:p>
            <a:r>
              <a:rPr lang="de-DE" altLang="en-US" smtClean="0"/>
              <a:t>Aufbau einer Bilanz - Beispiel</a:t>
            </a:r>
          </a:p>
        </p:txBody>
      </p:sp>
      <p:graphicFrame>
        <p:nvGraphicFramePr>
          <p:cNvPr id="3" name="Table 2"/>
          <p:cNvGraphicFramePr>
            <a:graphicFrameLocks noGrp="1"/>
          </p:cNvGraphicFramePr>
          <p:nvPr>
            <p:extLst>
              <p:ext uri="{D42A27DB-BD31-4B8C-83A1-F6EECF244321}">
                <p14:modId xmlns:p14="http://schemas.microsoft.com/office/powerpoint/2010/main" val="3788657098"/>
              </p:ext>
            </p:extLst>
          </p:nvPr>
        </p:nvGraphicFramePr>
        <p:xfrm>
          <a:off x="1403648" y="1700808"/>
          <a:ext cx="3192016" cy="370840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121886419"/>
                    </a:ext>
                  </a:extLst>
                </a:gridCol>
                <a:gridCol w="576064">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Anlagevermögen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Grundstücke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Maschinen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Fuhrpark</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Umlagevermögen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Waren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Bankguthaben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Kasse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2106113"/>
              </p:ext>
            </p:extLst>
          </p:nvPr>
        </p:nvGraphicFramePr>
        <p:xfrm>
          <a:off x="4932040" y="1700808"/>
          <a:ext cx="3408040" cy="3708400"/>
        </p:xfrm>
        <a:graphic>
          <a:graphicData uri="http://schemas.openxmlformats.org/drawingml/2006/table">
            <a:tbl>
              <a:tblPr firstRow="1" bandRow="1">
                <a:tableStyleId>{5C22544A-7EE6-4342-B048-85BDC9FD1C3A}</a:tableStyleId>
              </a:tblPr>
              <a:tblGrid>
                <a:gridCol w="2792990">
                  <a:extLst>
                    <a:ext uri="{9D8B030D-6E8A-4147-A177-3AD203B41FA5}">
                      <a16:colId xmlns:a16="http://schemas.microsoft.com/office/drawing/2014/main" val="121886419"/>
                    </a:ext>
                  </a:extLst>
                </a:gridCol>
                <a:gridCol w="615050">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Eigenkapital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Stammkapital</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Rücklagen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Fremdkapital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Darlehen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120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Nicht</a:t>
                      </a:r>
                      <a:r>
                        <a:rPr lang="de-DE" baseline="0" dirty="0" smtClean="0">
                          <a:latin typeface="Arial" panose="020B0604020202020204" pitchFamily="34" charset="0"/>
                          <a:cs typeface="Arial" panose="020B0604020202020204" pitchFamily="34" charset="0"/>
                        </a:rPr>
                        <a:t> bezahlte Rechnung</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Aktiva vs Passiva</a:t>
            </a:r>
          </a:p>
        </p:txBody>
      </p:sp>
      <p:sp>
        <p:nvSpPr>
          <p:cNvPr id="1536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Aktiva </a:t>
            </a:r>
          </a:p>
          <a:p>
            <a:pPr marL="0" indent="0">
              <a:buFontTx/>
              <a:buNone/>
              <a:defRPr/>
            </a:pPr>
            <a:r>
              <a:rPr lang="de-DE" sz="1800" kern="0" dirty="0">
                <a:latin typeface="Arial" panose="020B0604020202020204" pitchFamily="34" charset="0"/>
              </a:rPr>
              <a:t>= Auflistung aller </a:t>
            </a:r>
            <a:r>
              <a:rPr lang="de-DE" sz="1800" kern="0" dirty="0" smtClean="0">
                <a:latin typeface="Arial" panose="020B0604020202020204" pitchFamily="34" charset="0"/>
              </a:rPr>
              <a:t>Vermögensgegenstände</a:t>
            </a:r>
            <a:r>
              <a:rPr lang="de-DE" sz="1800" kern="0" dirty="0">
                <a:latin typeface="Arial" panose="020B0604020202020204" pitchFamily="34" charset="0"/>
              </a:rPr>
              <a:t>, die in einem Betrieb vorhanden sind </a:t>
            </a:r>
          </a:p>
          <a:p>
            <a:pPr>
              <a:defRPr/>
            </a:pPr>
            <a:r>
              <a:rPr lang="de-DE" sz="1800" kern="0" dirty="0">
                <a:latin typeface="Arial" panose="020B0604020202020204" pitchFamily="34" charset="0"/>
              </a:rPr>
              <a:t>Aktivseite ist die Verwendungsseite </a:t>
            </a:r>
          </a:p>
          <a:p>
            <a:pPr marL="0" indent="0">
              <a:buFontTx/>
              <a:buNone/>
              <a:defRPr/>
            </a:pPr>
            <a:endParaRPr lang="de-DE" sz="1800" kern="0" dirty="0">
              <a:latin typeface="Arial" panose="020B0604020202020204" pitchFamily="34" charset="0"/>
            </a:endParaRPr>
          </a:p>
          <a:p>
            <a:pPr marL="0" indent="0">
              <a:buFontTx/>
              <a:buNone/>
              <a:defRPr/>
            </a:pPr>
            <a:r>
              <a:rPr lang="de-DE" sz="1800" b="1" kern="0" dirty="0">
                <a:latin typeface="Arial" panose="020B0604020202020204" pitchFamily="34" charset="0"/>
              </a:rPr>
              <a:t>Passiva</a:t>
            </a:r>
          </a:p>
          <a:p>
            <a:pPr marL="0" indent="0">
              <a:buFontTx/>
              <a:buNone/>
              <a:defRPr/>
            </a:pPr>
            <a:r>
              <a:rPr lang="de-DE" sz="1800" kern="0" dirty="0">
                <a:latin typeface="Arial" panose="020B0604020202020204" pitchFamily="34" charset="0"/>
              </a:rPr>
              <a:t>= Liste aller Posten, durch die die </a:t>
            </a:r>
            <a:r>
              <a:rPr lang="de-DE" sz="1800" kern="0" dirty="0" smtClean="0">
                <a:latin typeface="Arial" panose="020B0604020202020204" pitchFamily="34" charset="0"/>
              </a:rPr>
              <a:t>Vermögensgegenstände </a:t>
            </a:r>
            <a:r>
              <a:rPr lang="de-DE" sz="1800" kern="0" dirty="0">
                <a:latin typeface="Arial" panose="020B0604020202020204" pitchFamily="34" charset="0"/>
              </a:rPr>
              <a:t>der Aktivseite finanziert wurden</a:t>
            </a:r>
          </a:p>
          <a:p>
            <a:pPr>
              <a:defRPr/>
            </a:pPr>
            <a:r>
              <a:rPr lang="de-DE" sz="1800" kern="0" dirty="0">
                <a:latin typeface="Arial" panose="020B0604020202020204" pitchFamily="34" charset="0"/>
              </a:rPr>
              <a:t>Passivseite ist die Finanzierungseite, Mittelherkunftsseite </a:t>
            </a:r>
          </a:p>
          <a:p>
            <a:pPr marL="0" indent="0">
              <a:buFontTx/>
              <a:buNone/>
              <a:defRPr/>
            </a:pP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763713" y="-242888"/>
            <a:ext cx="6854825" cy="1176338"/>
          </a:xfrm>
        </p:spPr>
        <p:txBody>
          <a:bodyPr/>
          <a:lstStyle/>
          <a:p>
            <a:r>
              <a:rPr lang="de-DE" altLang="en-US" smtClean="0"/>
              <a:t>Anlagevermögen - Aktiva</a:t>
            </a:r>
          </a:p>
        </p:txBody>
      </p:sp>
      <p:sp>
        <p:nvSpPr>
          <p:cNvPr id="16386" name="Rectangle 1"/>
          <p:cNvSpPr>
            <a:spLocks noChangeArrowheads="1"/>
          </p:cNvSpPr>
          <p:nvPr/>
        </p:nvSpPr>
        <p:spPr bwMode="auto">
          <a:xfrm>
            <a:off x="611188" y="1092200"/>
            <a:ext cx="8367712"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Immaterielle Vermögensgegenstände: </a:t>
            </a:r>
            <a:r>
              <a:rPr lang="de-DE" altLang="en-US" sz="4400" dirty="0" smtClean="0">
                <a:latin typeface="Book Antiqua" panose="02040602050305030304" pitchFamily="18" charset="0"/>
              </a:rPr>
              <a:t>   </a:t>
            </a:r>
          </a:p>
          <a:p>
            <a:pPr>
              <a:spcBef>
                <a:spcPct val="0"/>
              </a:spcBef>
              <a:buClrTx/>
              <a:buFontTx/>
              <a:buNone/>
            </a:pPr>
            <a:r>
              <a:rPr lang="de-DE" altLang="en-US" sz="1600" dirty="0" smtClean="0">
                <a:latin typeface="Arial Narrow" panose="020B0606020202030204" pitchFamily="34" charset="0"/>
              </a:rPr>
              <a:t>1. Selbst geschaffene gewerbliche Schutzrechte und ähnliche Rechte und Werte;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2. entgeltlich erworbene Konzessionen, gewerbliche Schutzrechte und ähnliche Rechte und Werte sowie </a:t>
            </a:r>
          </a:p>
          <a:p>
            <a:pPr>
              <a:spcBef>
                <a:spcPct val="0"/>
              </a:spcBef>
              <a:buClrTx/>
              <a:buFontTx/>
              <a:buNone/>
            </a:pPr>
            <a:r>
              <a:rPr lang="de-DE" altLang="en-US" sz="1600" dirty="0" smtClean="0">
                <a:latin typeface="Arial Narrow" panose="020B0606020202030204" pitchFamily="34" charset="0"/>
              </a:rPr>
              <a:t>Lizenzen an solchen Rechten und Werten;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3. Geschäfts- oder Firmenwert; </a:t>
            </a:r>
          </a:p>
          <a:p>
            <a:pPr>
              <a:spcBef>
                <a:spcPct val="0"/>
              </a:spcBef>
              <a:buClrTx/>
              <a:buFontTx/>
              <a:buNone/>
            </a:pPr>
            <a:r>
              <a:rPr lang="de-DE" altLang="en-US" sz="1600" dirty="0" smtClean="0">
                <a:latin typeface="Arial Narrow" panose="020B0606020202030204" pitchFamily="34" charset="0"/>
              </a:rPr>
              <a:t>4. geleistete Anzahlungen;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 Sachanlagen: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Grundstücke, grundstücksgleiche Rechte und Bauten einschlie</a:t>
            </a:r>
            <a:r>
              <a:rPr lang="de-DE" altLang="en-US" sz="1600" dirty="0" smtClean="0">
                <a:latin typeface="Book Antiqua" panose="02040602050305030304" pitchFamily="18" charset="0"/>
              </a:rPr>
              <a:t>ß</a:t>
            </a:r>
            <a:r>
              <a:rPr lang="de-DE" altLang="en-US" sz="1600" dirty="0" smtClean="0">
                <a:latin typeface="Arial Narrow" panose="020B0606020202030204" pitchFamily="34" charset="0"/>
              </a:rPr>
              <a:t>lich der Bauten auf fremden Grundstücken; </a:t>
            </a:r>
          </a:p>
          <a:p>
            <a:pPr>
              <a:spcBef>
                <a:spcPct val="0"/>
              </a:spcBef>
              <a:buClrTx/>
              <a:buFontTx/>
              <a:buNone/>
            </a:pPr>
            <a:r>
              <a:rPr lang="de-DE" altLang="en-US" sz="1600" dirty="0" smtClean="0">
                <a:latin typeface="Arial Narrow" panose="020B0606020202030204" pitchFamily="34" charset="0"/>
              </a:rPr>
              <a:t>2. technische Anlagen und Maschinen;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andere Anlagen, Betriebs- und Geschäftsausstattung;</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geleistete Anzahlungen und Anlagen im Bau;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III. Finanzanlagen: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Anteile an verbundenen Unternehmen;</a:t>
            </a:r>
          </a:p>
          <a:p>
            <a:pPr>
              <a:spcBef>
                <a:spcPct val="0"/>
              </a:spcBef>
              <a:buClrTx/>
              <a:buFontTx/>
              <a:buNone/>
            </a:pPr>
            <a:r>
              <a:rPr lang="de-DE" altLang="en-US" sz="1600" dirty="0" smtClean="0">
                <a:latin typeface="Arial Narrow" panose="020B0606020202030204" pitchFamily="34" charset="0"/>
              </a:rPr>
              <a:t>2. Ausleihungen an verbundene Unternehmen;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Beteiligungen;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Ausleihungen an Unternehmen, mit denen ein Beteiligungsverhältnis besteht; </a:t>
            </a:r>
          </a:p>
          <a:p>
            <a:pPr>
              <a:spcBef>
                <a:spcPct val="0"/>
              </a:spcBef>
              <a:buClrTx/>
              <a:buFontTx/>
              <a:buNone/>
            </a:pPr>
            <a:r>
              <a:rPr lang="de-DE" altLang="en-US" sz="1600" dirty="0" smtClean="0">
                <a:latin typeface="Arial Narrow" panose="020B0606020202030204" pitchFamily="34" charset="0"/>
              </a:rPr>
              <a:t>5. Wertpapiere des Anlagevermögens;</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6. sonstige Ausleihungen. </a:t>
            </a:r>
            <a:endParaRPr lang="de-DE" altLang="en-US" sz="4400" dirty="0">
              <a:latin typeface="Book Antiqua" panose="02040602050305030304" pitchFamily="18" charset="0"/>
            </a:endParaRPr>
          </a:p>
        </p:txBody>
      </p:sp>
      <p:pic>
        <p:nvPicPr>
          <p:cNvPr id="16387"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763713" y="-242888"/>
            <a:ext cx="6854825" cy="1176338"/>
          </a:xfrm>
        </p:spPr>
        <p:txBody>
          <a:bodyPr/>
          <a:lstStyle/>
          <a:p>
            <a:r>
              <a:rPr lang="de-DE" altLang="en-US" smtClean="0"/>
              <a:t>Umlagevermögen - Aktiva</a:t>
            </a:r>
          </a:p>
        </p:txBody>
      </p:sp>
      <p:sp>
        <p:nvSpPr>
          <p:cNvPr id="18434" name="Rectangle 1"/>
          <p:cNvSpPr>
            <a:spLocks noChangeArrowheads="1"/>
          </p:cNvSpPr>
          <p:nvPr/>
        </p:nvSpPr>
        <p:spPr bwMode="auto">
          <a:xfrm>
            <a:off x="1030307" y="1628800"/>
            <a:ext cx="810228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Vorräte: </a:t>
            </a:r>
          </a:p>
          <a:p>
            <a:pPr>
              <a:spcBef>
                <a:spcPct val="0"/>
              </a:spcBef>
              <a:buClrTx/>
              <a:buFontTx/>
              <a:buNone/>
            </a:pPr>
            <a:r>
              <a:rPr lang="de-DE" altLang="en-US" sz="1600" dirty="0" smtClean="0">
                <a:latin typeface="Arial Narrow,Bold"/>
              </a:rPr>
              <a:t>1. Roh-, Hilfs- und Betriebsstoffe;</a:t>
            </a:r>
          </a:p>
          <a:p>
            <a:pPr>
              <a:spcBef>
                <a:spcPct val="0"/>
              </a:spcBef>
              <a:buClrTx/>
              <a:buFontTx/>
              <a:buNone/>
            </a:pPr>
            <a:r>
              <a:rPr lang="de-DE" altLang="en-US" sz="1600" dirty="0" smtClean="0">
                <a:latin typeface="Arial Narrow,Bold"/>
              </a:rPr>
              <a:t>2. unfertige Erzeugnisse, unfertige Leistungen; </a:t>
            </a:r>
          </a:p>
          <a:p>
            <a:pPr>
              <a:spcBef>
                <a:spcPct val="0"/>
              </a:spcBef>
              <a:buClrTx/>
              <a:buFontTx/>
              <a:buNone/>
            </a:pPr>
            <a:r>
              <a:rPr lang="de-DE" altLang="en-US" sz="1600" dirty="0" smtClean="0">
                <a:latin typeface="Arial Narrow,Bold"/>
              </a:rPr>
              <a:t>3. fertige Erzeugnisse und Waren;</a:t>
            </a:r>
            <a:br>
              <a:rPr lang="de-DE" altLang="en-US" sz="1600" dirty="0" smtClean="0">
                <a:latin typeface="Arial Narrow,Bold"/>
              </a:rPr>
            </a:br>
            <a:r>
              <a:rPr lang="de-DE" altLang="en-US" sz="1600" dirty="0" smtClean="0">
                <a:latin typeface="Arial Narrow,Bold"/>
              </a:rPr>
              <a:t>4. geleistete Anzahlungen;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 Forderungen und sonstige Vermögensgegenstände: </a:t>
            </a:r>
          </a:p>
          <a:p>
            <a:pPr>
              <a:spcBef>
                <a:spcPct val="0"/>
              </a:spcBef>
              <a:buClrTx/>
              <a:buFontTx/>
              <a:buNone/>
            </a:pPr>
            <a:r>
              <a:rPr lang="de-DE" altLang="en-US" sz="1600" dirty="0" smtClean="0">
                <a:latin typeface="Arial Narrow,Bold"/>
              </a:rPr>
              <a:t>1. Forderungen aus Lieferungen und Leistungen;</a:t>
            </a:r>
          </a:p>
          <a:p>
            <a:pPr>
              <a:spcBef>
                <a:spcPct val="0"/>
              </a:spcBef>
              <a:buClrTx/>
              <a:buFontTx/>
              <a:buNone/>
            </a:pPr>
            <a:r>
              <a:rPr lang="de-DE" altLang="en-US" sz="1600" dirty="0" smtClean="0">
                <a:latin typeface="Arial Narrow,Bold"/>
              </a:rPr>
              <a:t>2. Forderungen gegen verbundene Unternehmen;</a:t>
            </a:r>
          </a:p>
          <a:p>
            <a:pPr>
              <a:spcBef>
                <a:spcPct val="0"/>
              </a:spcBef>
              <a:buClrTx/>
              <a:buFontTx/>
              <a:buNone/>
            </a:pPr>
            <a:r>
              <a:rPr lang="de-DE" altLang="en-US" sz="1600" dirty="0" smtClean="0">
                <a:latin typeface="Arial Narrow,Bold"/>
              </a:rPr>
              <a:t>3. Forderungen gegen Unternehmen, mit denen ein Beteiligungsverhältnis besteht; </a:t>
            </a:r>
          </a:p>
          <a:p>
            <a:pPr>
              <a:spcBef>
                <a:spcPct val="0"/>
              </a:spcBef>
              <a:buClrTx/>
              <a:buFontTx/>
              <a:buNone/>
            </a:pPr>
            <a:r>
              <a:rPr lang="de-DE" altLang="en-US" sz="1600" dirty="0" smtClean="0">
                <a:latin typeface="Arial Narrow,Bold"/>
              </a:rPr>
              <a:t>4. sonstige Vermögensgegenstände;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III. Wertpapiere: </a:t>
            </a:r>
          </a:p>
          <a:p>
            <a:pPr>
              <a:spcBef>
                <a:spcPct val="0"/>
              </a:spcBef>
              <a:buClrTx/>
              <a:buFontTx/>
              <a:buNone/>
            </a:pPr>
            <a:r>
              <a:rPr lang="de-DE" altLang="en-US" sz="1600" dirty="0" smtClean="0">
                <a:latin typeface="Arial Narrow,Bold"/>
              </a:rPr>
              <a:t>1. Anteile an verbundenen Unternehmen; </a:t>
            </a:r>
          </a:p>
          <a:p>
            <a:pPr>
              <a:spcBef>
                <a:spcPct val="0"/>
              </a:spcBef>
              <a:buClrTx/>
              <a:buFontTx/>
              <a:buNone/>
            </a:pPr>
            <a:r>
              <a:rPr lang="de-DE" altLang="en-US" sz="1600" dirty="0" smtClean="0">
                <a:latin typeface="Arial Narrow,Bold"/>
              </a:rPr>
              <a:t>2. sonstige Wertpapiere;</a:t>
            </a:r>
          </a:p>
          <a:p>
            <a:pPr>
              <a:spcBef>
                <a:spcPct val="0"/>
              </a:spcBef>
              <a:buClrTx/>
              <a:buFontTx/>
              <a:buNone/>
            </a:pPr>
            <a:r>
              <a:rPr lang="de-DE" altLang="en-US" sz="1600" b="1" dirty="0" smtClean="0">
                <a:latin typeface="Arial Narrow,Bold"/>
              </a:rPr>
              <a:t/>
            </a:r>
            <a:br>
              <a:rPr lang="de-DE" altLang="en-US" sz="1600" b="1" dirty="0" smtClean="0">
                <a:latin typeface="Arial Narrow,Bold"/>
              </a:rPr>
            </a:br>
            <a:r>
              <a:rPr lang="de-DE" altLang="en-US" sz="1600" dirty="0" smtClean="0">
                <a:latin typeface="Arial Narrow,Bold"/>
              </a:rPr>
              <a:t>IV. Kassenbestand, Bundesbankguthaben, Guthaben bei Kreditinstituten und Schecks. </a:t>
            </a:r>
            <a:endParaRPr lang="de-DE" altLang="en-US" sz="1600" dirty="0">
              <a:latin typeface="Arial Narrow,Bold"/>
            </a:endParaRPr>
          </a:p>
        </p:txBody>
      </p:sp>
      <p:pic>
        <p:nvPicPr>
          <p:cNvPr id="18435"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63713" y="260350"/>
            <a:ext cx="6854825" cy="1176338"/>
          </a:xfrm>
        </p:spPr>
        <p:txBody>
          <a:bodyPr/>
          <a:lstStyle/>
          <a:p>
            <a:r>
              <a:rPr lang="de-DE" altLang="en-US" smtClean="0"/>
              <a:t>Eigenkapital - Passiva</a:t>
            </a:r>
          </a:p>
        </p:txBody>
      </p:sp>
      <p:sp>
        <p:nvSpPr>
          <p:cNvPr id="20482" name="Rectangle 1"/>
          <p:cNvSpPr>
            <a:spLocks noChangeArrowheads="1"/>
          </p:cNvSpPr>
          <p:nvPr/>
        </p:nvSpPr>
        <p:spPr bwMode="auto">
          <a:xfrm>
            <a:off x="530225" y="2132856"/>
            <a:ext cx="848488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Gezeichnetes Kapital; </a:t>
            </a:r>
          </a:p>
          <a:p>
            <a:pPr>
              <a:spcBef>
                <a:spcPct val="0"/>
              </a:spcBef>
              <a:buClrTx/>
              <a:buFontTx/>
              <a:buNone/>
            </a:pPr>
            <a:r>
              <a:rPr lang="de-DE" altLang="en-US" sz="1600" b="1" dirty="0" smtClean="0">
                <a:latin typeface="Arial Narrow,Bold"/>
              </a:rPr>
              <a:t>II. Kapitalrücklage;</a:t>
            </a:r>
            <a:br>
              <a:rPr lang="de-DE" altLang="en-US" sz="1600" b="1" dirty="0" smtClean="0">
                <a:latin typeface="Arial Narrow,Bold"/>
              </a:rPr>
            </a:br>
            <a:r>
              <a:rPr lang="de-DE" altLang="en-US" sz="1600" b="1" dirty="0" smtClean="0">
                <a:latin typeface="Arial Narrow,Bold"/>
              </a:rPr>
              <a:t>III. Gewinnrücklagen: </a:t>
            </a:r>
          </a:p>
          <a:p>
            <a:pPr>
              <a:spcBef>
                <a:spcPct val="0"/>
              </a:spcBef>
              <a:buClrTx/>
              <a:buFontTx/>
              <a:buNone/>
            </a:pPr>
            <a:r>
              <a:rPr lang="de-DE" altLang="en-US" sz="1600" dirty="0" smtClean="0">
                <a:latin typeface="Arial Narrow,Bold"/>
              </a:rPr>
              <a:t>1. gesetzliche Rücklage; </a:t>
            </a:r>
          </a:p>
          <a:p>
            <a:pPr>
              <a:spcBef>
                <a:spcPct val="0"/>
              </a:spcBef>
              <a:buClrTx/>
              <a:buFontTx/>
              <a:buNone/>
            </a:pPr>
            <a:r>
              <a:rPr lang="de-DE" altLang="en-US" sz="1600" dirty="0" smtClean="0">
                <a:latin typeface="Arial Narrow,Bold"/>
              </a:rPr>
              <a:t>2. Rücklage für Anteile an einem herrschenden oder mehrheitlich beteiligten Unternehmen; </a:t>
            </a:r>
          </a:p>
          <a:p>
            <a:pPr>
              <a:spcBef>
                <a:spcPct val="0"/>
              </a:spcBef>
              <a:buClrTx/>
              <a:buFontTx/>
              <a:buNone/>
            </a:pPr>
            <a:r>
              <a:rPr lang="de-DE" altLang="en-US" sz="1600" dirty="0" smtClean="0">
                <a:latin typeface="Arial Narrow,Bold"/>
              </a:rPr>
              <a:t>3. satzungsmäßige Rücklagen;</a:t>
            </a:r>
            <a:br>
              <a:rPr lang="de-DE" altLang="en-US" sz="1600" dirty="0" smtClean="0">
                <a:latin typeface="Arial Narrow,Bold"/>
              </a:rPr>
            </a:br>
            <a:r>
              <a:rPr lang="de-DE" altLang="en-US" sz="1600" dirty="0" smtClean="0">
                <a:latin typeface="Arial Narrow,Bold"/>
              </a:rPr>
              <a:t>4. andere Gewinnrücklagen;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IV. Gewinnvortrag/Verlustvortrag;</a:t>
            </a:r>
            <a:r>
              <a:rPr lang="de-DE" altLang="en-US" sz="1600" dirty="0" smtClean="0">
                <a:latin typeface="Arial Narrow,Bold"/>
              </a:rPr>
              <a:t/>
            </a:r>
            <a:br>
              <a:rPr lang="de-DE" altLang="en-US" sz="1600" dirty="0" smtClean="0">
                <a:latin typeface="Arial Narrow,Bold"/>
              </a:rPr>
            </a:br>
            <a:endParaRPr lang="de-DE" altLang="en-US" sz="1600" dirty="0" smtClean="0">
              <a:latin typeface="Arial Narrow,Bold"/>
            </a:endParaRPr>
          </a:p>
          <a:p>
            <a:pPr>
              <a:spcBef>
                <a:spcPct val="0"/>
              </a:spcBef>
              <a:buClrTx/>
              <a:buFontTx/>
              <a:buNone/>
            </a:pPr>
            <a:r>
              <a:rPr lang="de-DE" altLang="en-US" sz="1600" b="1" dirty="0" smtClean="0">
                <a:latin typeface="Arial Narrow,Bold"/>
              </a:rPr>
              <a:t>V. </a:t>
            </a:r>
            <a:r>
              <a:rPr lang="de-DE" altLang="en-US" sz="1600" b="1" dirty="0" err="1" smtClean="0">
                <a:latin typeface="Arial Narrow,Bold"/>
              </a:rPr>
              <a:t>Jahresüberschuß</a:t>
            </a:r>
            <a:r>
              <a:rPr lang="de-DE" altLang="en-US" sz="1600" b="1" dirty="0" smtClean="0">
                <a:latin typeface="Arial Narrow,Bold"/>
              </a:rPr>
              <a:t>/Jahresfehlbetrag. </a:t>
            </a:r>
          </a:p>
          <a:p>
            <a:pPr>
              <a:spcBef>
                <a:spcPct val="0"/>
              </a:spcBef>
              <a:buClrTx/>
              <a:buFontTx/>
              <a:buNone/>
            </a:pPr>
            <a:endParaRPr lang="de-DE" altLang="en-US" sz="1600" dirty="0">
              <a:latin typeface="Arial Narrow,Bold"/>
            </a:endParaRPr>
          </a:p>
        </p:txBody>
      </p:sp>
      <p:pic>
        <p:nvPicPr>
          <p:cNvPr id="20483"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63713" y="260350"/>
            <a:ext cx="6854825" cy="1176338"/>
          </a:xfrm>
        </p:spPr>
        <p:txBody>
          <a:bodyPr/>
          <a:lstStyle/>
          <a:p>
            <a:r>
              <a:rPr lang="de-DE" altLang="en-US" smtClean="0"/>
              <a:t>Fremdkapital - Passiva</a:t>
            </a:r>
          </a:p>
        </p:txBody>
      </p:sp>
      <p:sp>
        <p:nvSpPr>
          <p:cNvPr id="22530" name="Rectangle 1"/>
          <p:cNvSpPr>
            <a:spLocks noChangeArrowheads="1"/>
          </p:cNvSpPr>
          <p:nvPr/>
        </p:nvSpPr>
        <p:spPr bwMode="auto">
          <a:xfrm>
            <a:off x="251520" y="2184146"/>
            <a:ext cx="904465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Rückstellungen: </a:t>
            </a:r>
          </a:p>
          <a:p>
            <a:pPr>
              <a:spcBef>
                <a:spcPct val="0"/>
              </a:spcBef>
              <a:buClrTx/>
              <a:buFontTx/>
              <a:buNone/>
            </a:pPr>
            <a:r>
              <a:rPr lang="de-DE" altLang="en-US" sz="1600" dirty="0" smtClean="0">
                <a:latin typeface="Arial Narrow,Bold"/>
              </a:rPr>
              <a:t>1. Rückstellungen für Pensionen und </a:t>
            </a:r>
            <a:r>
              <a:rPr lang="de-DE" altLang="en-US" sz="1600" dirty="0">
                <a:latin typeface="Arial Narrow,Bold"/>
              </a:rPr>
              <a:t>ä</a:t>
            </a:r>
            <a:r>
              <a:rPr lang="de-DE" altLang="en-US" sz="1600" dirty="0" smtClean="0">
                <a:latin typeface="Arial Narrow,Bold"/>
              </a:rPr>
              <a:t>hnliche Verpflichtungen; </a:t>
            </a:r>
          </a:p>
          <a:p>
            <a:pPr>
              <a:spcBef>
                <a:spcPct val="0"/>
              </a:spcBef>
              <a:buClrTx/>
              <a:buFontTx/>
              <a:buNone/>
            </a:pPr>
            <a:r>
              <a:rPr lang="de-DE" altLang="en-US" sz="1600" dirty="0" smtClean="0">
                <a:latin typeface="Arial Narrow,Bold"/>
              </a:rPr>
              <a:t>2. Steuerrückstellungen;</a:t>
            </a:r>
            <a:br>
              <a:rPr lang="de-DE" altLang="en-US" sz="1600" dirty="0" smtClean="0">
                <a:latin typeface="Arial Narrow,Bold"/>
              </a:rPr>
            </a:br>
            <a:r>
              <a:rPr lang="de-DE" altLang="en-US" sz="1600" dirty="0" smtClean="0">
                <a:latin typeface="Arial Narrow,Bold"/>
              </a:rPr>
              <a:t>3. sonstige Rückstellungen.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Verbindlichkeiten: </a:t>
            </a:r>
          </a:p>
          <a:p>
            <a:pPr>
              <a:spcBef>
                <a:spcPct val="0"/>
              </a:spcBef>
              <a:buClrTx/>
              <a:buFontTx/>
              <a:buNone/>
            </a:pPr>
            <a:r>
              <a:rPr lang="de-DE" altLang="en-US" sz="1600" dirty="0" smtClean="0">
                <a:latin typeface="Arial Narrow,Bold"/>
              </a:rPr>
              <a:t>1. Anleihen,</a:t>
            </a:r>
          </a:p>
          <a:p>
            <a:pPr>
              <a:spcBef>
                <a:spcPct val="0"/>
              </a:spcBef>
              <a:buClrTx/>
              <a:buFontTx/>
              <a:buNone/>
            </a:pPr>
            <a:r>
              <a:rPr lang="de-DE" altLang="en-US" sz="1600" dirty="0" smtClean="0">
                <a:latin typeface="Arial Narrow,Bold"/>
              </a:rPr>
              <a:t>2. Verbindlichkeiten gegenüber Kreditinstituten;</a:t>
            </a:r>
            <a:br>
              <a:rPr lang="de-DE" altLang="en-US" sz="1600" dirty="0" smtClean="0">
                <a:latin typeface="Arial Narrow,Bold"/>
              </a:rPr>
            </a:br>
            <a:r>
              <a:rPr lang="de-DE" altLang="en-US" sz="1600" dirty="0" smtClean="0">
                <a:latin typeface="Arial Narrow,Bold"/>
              </a:rPr>
              <a:t>3. erhaltene Anzahlungen auf Bestellungen;</a:t>
            </a:r>
            <a:br>
              <a:rPr lang="de-DE" altLang="en-US" sz="1600" dirty="0" smtClean="0">
                <a:latin typeface="Arial Narrow,Bold"/>
              </a:rPr>
            </a:br>
            <a:r>
              <a:rPr lang="de-DE" altLang="en-US" sz="1600" dirty="0" smtClean="0">
                <a:latin typeface="Arial Narrow,Bold"/>
              </a:rPr>
              <a:t>4. Verbindlichkeiten aus Lieferungen und Leistungen;</a:t>
            </a:r>
          </a:p>
          <a:p>
            <a:pPr>
              <a:spcBef>
                <a:spcPct val="0"/>
              </a:spcBef>
              <a:buClrTx/>
              <a:buFontTx/>
              <a:buNone/>
            </a:pPr>
            <a:r>
              <a:rPr lang="de-DE" altLang="en-US" sz="1600" dirty="0" smtClean="0">
                <a:latin typeface="Arial Narrow,Bold"/>
              </a:rPr>
              <a:t>5. Verbindlichkeiten aus der Annahme gezogener Wechsel und der Ausstellung eigener Wechsel; </a:t>
            </a:r>
          </a:p>
          <a:p>
            <a:pPr>
              <a:spcBef>
                <a:spcPct val="0"/>
              </a:spcBef>
              <a:buClrTx/>
              <a:buFontTx/>
              <a:buNone/>
            </a:pPr>
            <a:r>
              <a:rPr lang="de-DE" altLang="en-US" sz="1600" dirty="0" smtClean="0">
                <a:latin typeface="Arial Narrow,Bold"/>
              </a:rPr>
              <a:t>6. Verbindlichkeiten gegenüber verbundenen Unternehmen;</a:t>
            </a:r>
            <a:br>
              <a:rPr lang="de-DE" altLang="en-US" sz="1600" dirty="0" smtClean="0">
                <a:latin typeface="Arial Narrow,Bold"/>
              </a:rPr>
            </a:br>
            <a:r>
              <a:rPr lang="de-DE" altLang="en-US" sz="1600" dirty="0" smtClean="0">
                <a:latin typeface="Arial Narrow,Bold"/>
              </a:rPr>
              <a:t>7. Verbindlichkeiten gegenüber Unternehmen, mit denen ein Beteiligungsverhältnis besteht;</a:t>
            </a:r>
            <a:br>
              <a:rPr lang="de-DE" altLang="en-US" sz="1600" dirty="0" smtClean="0">
                <a:latin typeface="Arial Narrow,Bold"/>
              </a:rPr>
            </a:br>
            <a:r>
              <a:rPr lang="de-DE" altLang="en-US" sz="1600" dirty="0" smtClean="0">
                <a:latin typeface="Arial Narrow,Bold"/>
              </a:rPr>
              <a:t>8. sonstige Verbindlichkeiten, </a:t>
            </a:r>
          </a:p>
          <a:p>
            <a:pPr>
              <a:spcBef>
                <a:spcPct val="0"/>
              </a:spcBef>
              <a:buClrTx/>
              <a:buFontTx/>
              <a:buNone/>
            </a:pPr>
            <a:endParaRPr lang="de-DE" altLang="en-US" sz="1600" dirty="0" smtClean="0">
              <a:latin typeface="Arial Narrow,Bold"/>
            </a:endParaRPr>
          </a:p>
        </p:txBody>
      </p:sp>
      <p:pic>
        <p:nvPicPr>
          <p:cNvPr id="22531"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63713" y="-242888"/>
            <a:ext cx="6854825" cy="1176338"/>
          </a:xfrm>
        </p:spPr>
        <p:txBody>
          <a:bodyPr/>
          <a:lstStyle/>
          <a:p>
            <a:r>
              <a:rPr lang="de-DE" altLang="en-US" smtClean="0"/>
              <a:t>Übersicht - Aktiva</a:t>
            </a:r>
          </a:p>
        </p:txBody>
      </p:sp>
      <p:pic>
        <p:nvPicPr>
          <p:cNvPr id="2457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3174F30-CC11-554E-B648-6287D90E2CB9}"/>
              </a:ext>
            </a:extLst>
          </p:cNvPr>
          <p:cNvSpPr/>
          <p:nvPr/>
        </p:nvSpPr>
        <p:spPr>
          <a:xfrm>
            <a:off x="968375" y="1374775"/>
            <a:ext cx="7419975" cy="4524375"/>
          </a:xfrm>
          <a:prstGeom prst="rect">
            <a:avLst/>
          </a:prstGeom>
        </p:spPr>
        <p:txBody>
          <a:bodyPr>
            <a:spAutoFit/>
          </a:bodyPr>
          <a:lstStyle/>
          <a:p>
            <a:pPr>
              <a:defRPr/>
            </a:pPr>
            <a:r>
              <a:rPr lang="de-DE" sz="1800" b="1" dirty="0" smtClean="0">
                <a:latin typeface="Calibri" panose="020F0502020204030204" pitchFamily="34" charset="0"/>
              </a:rPr>
              <a:t>Linke </a:t>
            </a:r>
            <a:r>
              <a:rPr lang="de-DE" sz="1800" dirty="0" smtClean="0">
                <a:latin typeface="Calibri" panose="020F0502020204030204" pitchFamily="34" charset="0"/>
              </a:rPr>
              <a:t>Seite der Bilanz gibt an </a:t>
            </a:r>
            <a:r>
              <a:rPr lang="de-DE" sz="1800" b="1" dirty="0" smtClean="0">
                <a:latin typeface="Calibri" panose="020F0502020204030204" pitchFamily="34" charset="0"/>
              </a:rPr>
              <a:t>worin </a:t>
            </a:r>
            <a:r>
              <a:rPr lang="de-DE" sz="1800" dirty="0" smtClean="0">
                <a:latin typeface="Calibri" panose="020F0502020204030204" pitchFamily="34" charset="0"/>
              </a:rPr>
              <a:t>Mittel </a:t>
            </a:r>
            <a:r>
              <a:rPr lang="de-DE" sz="1800" b="1" dirty="0" smtClean="0">
                <a:latin typeface="Calibri" panose="020F0502020204030204" pitchFamily="34" charset="0"/>
              </a:rPr>
              <a:t>angelegt </a:t>
            </a:r>
            <a:r>
              <a:rPr lang="de-DE" sz="1800" dirty="0" smtClean="0">
                <a:latin typeface="Calibri" panose="020F0502020204030204" pitchFamily="34" charset="0"/>
              </a:rPr>
              <a:t>sind (Vermögen). Man unterscheidet zwischen Anlagevermögen und Umlaufvermögen. </a:t>
            </a: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Anlagevermögen </a:t>
            </a:r>
            <a:r>
              <a:rPr lang="de-DE" sz="1800" dirty="0" smtClean="0">
                <a:latin typeface="Calibri" panose="020F0502020204030204" pitchFamily="34" charset="0"/>
              </a:rPr>
              <a:t>schließt Dinge ein, die längerfristig im Unternehmen bleiben und nicht im täglichen Betrieb gehandelt werden, beispielsweise: </a:t>
            </a:r>
            <a:endParaRPr lang="de-DE" sz="4000" dirty="0" smtClean="0"/>
          </a:p>
          <a:p>
            <a:pPr marL="285750" indent="-285750">
              <a:buFont typeface="Arial" panose="020B0604020202020204" pitchFamily="34" charset="0"/>
              <a:buChar char="•"/>
              <a:defRPr/>
            </a:pPr>
            <a:r>
              <a:rPr lang="de-DE" sz="1800" dirty="0" smtClean="0">
                <a:latin typeface="Calibri" panose="020F0502020204030204" pitchFamily="34" charset="0"/>
              </a:rPr>
              <a:t>Grundstücke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Gebäude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Maschinen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Fuhrpark (=PKW, LKW) </a:t>
            </a:r>
            <a:endParaRPr lang="de-DE" sz="1800" dirty="0" smtClean="0">
              <a:latin typeface="SymbolMT"/>
            </a:endParaRP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Umlaufvermögen </a:t>
            </a:r>
            <a:r>
              <a:rPr lang="de-DE" sz="1800" dirty="0" smtClean="0">
                <a:latin typeface="Calibri" panose="020F0502020204030204" pitchFamily="34" charset="0"/>
              </a:rPr>
              <a:t>bezeichnet Dinge, die im täglichen Betrieb in Bewegung sind, beispielsweise: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Lagerbestand an Vorräten, Rohstoffen etc.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Unbezahlte Rechnungen unserer Kunden (=Forderungen)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Guthaben auf unserem Bankgirokonto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Bargeld in der Kasse </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763713" y="-242888"/>
            <a:ext cx="6854825" cy="1176338"/>
          </a:xfrm>
        </p:spPr>
        <p:txBody>
          <a:bodyPr/>
          <a:lstStyle/>
          <a:p>
            <a:r>
              <a:rPr lang="de-DE" altLang="en-US" smtClean="0"/>
              <a:t>Übersicht - Passiva</a:t>
            </a:r>
          </a:p>
        </p:txBody>
      </p:sp>
      <p:pic>
        <p:nvPicPr>
          <p:cNvPr id="2662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48D4A8F-BF68-1245-A558-F21C58D7894B}"/>
              </a:ext>
            </a:extLst>
          </p:cNvPr>
          <p:cNvSpPr/>
          <p:nvPr/>
        </p:nvSpPr>
        <p:spPr>
          <a:xfrm>
            <a:off x="755650" y="1484313"/>
            <a:ext cx="7704138" cy="4801314"/>
          </a:xfrm>
          <a:prstGeom prst="rect">
            <a:avLst/>
          </a:prstGeom>
        </p:spPr>
        <p:txBody>
          <a:bodyPr>
            <a:spAutoFit/>
          </a:bodyPr>
          <a:lstStyle/>
          <a:p>
            <a:pPr>
              <a:defRPr/>
            </a:pPr>
            <a:r>
              <a:rPr lang="de-DE" sz="1800" b="1" dirty="0" smtClean="0">
                <a:latin typeface="Calibri" panose="020F0502020204030204" pitchFamily="34" charset="0"/>
              </a:rPr>
              <a:t>Rechte Seite</a:t>
            </a:r>
            <a:r>
              <a:rPr lang="de-DE" sz="1800" dirty="0" smtClean="0">
                <a:latin typeface="Calibri" panose="020F0502020204030204" pitchFamily="34" charset="0"/>
              </a:rPr>
              <a:t> der Bilanz gibt an </a:t>
            </a:r>
            <a:r>
              <a:rPr lang="de-DE" sz="1800" b="1" dirty="0" smtClean="0">
                <a:latin typeface="Calibri" panose="020F0502020204030204" pitchFamily="34" charset="0"/>
              </a:rPr>
              <a:t>woher </a:t>
            </a:r>
            <a:r>
              <a:rPr lang="de-DE" sz="1800" dirty="0" smtClean="0">
                <a:latin typeface="Calibri" panose="020F0502020204030204" pitchFamily="34" charset="0"/>
              </a:rPr>
              <a:t>die Mittel </a:t>
            </a:r>
            <a:r>
              <a:rPr lang="de-DE" sz="1800" b="1" dirty="0" smtClean="0">
                <a:latin typeface="Calibri" panose="020F0502020204030204" pitchFamily="34" charset="0"/>
              </a:rPr>
              <a:t>stammen</a:t>
            </a:r>
            <a:r>
              <a:rPr lang="de-DE" sz="1800" dirty="0" smtClean="0">
                <a:latin typeface="Calibri" panose="020F0502020204030204" pitchFamily="34" charset="0"/>
              </a:rPr>
              <a:t>, Mittel in Form von Geld oder Gegenständen (z.B. Maschinen oder Autos) oder andere Werte (z.B. Rechte an Patenten). Unterscheidung nach der </a:t>
            </a:r>
            <a:r>
              <a:rPr lang="de-DE" sz="1800" b="1" dirty="0" smtClean="0">
                <a:latin typeface="Calibri" panose="020F0502020204030204" pitchFamily="34" charset="0"/>
              </a:rPr>
              <a:t>Quelle</a:t>
            </a:r>
            <a:r>
              <a:rPr lang="de-DE" sz="1800" dirty="0" smtClean="0">
                <a:latin typeface="Calibri" panose="020F0502020204030204" pitchFamily="34" charset="0"/>
              </a:rPr>
              <a:t>, aus der die Mittel stammen. </a:t>
            </a:r>
            <a:endParaRPr lang="de-DE" sz="4000" dirty="0" smtClean="0"/>
          </a:p>
          <a:p>
            <a:pPr>
              <a:defRPr/>
            </a:pPr>
            <a:endParaRPr lang="de-DE" sz="1800" b="1"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Eigenkapital</a:t>
            </a:r>
            <a:r>
              <a:rPr lang="de-DE" sz="1800" dirty="0" smtClean="0">
                <a:latin typeface="Calibri" panose="020F0502020204030204" pitchFamily="34" charset="0"/>
              </a:rPr>
              <a:t> bezeichnet alle Mittel, die von den Eigentümern eingebracht wurden oder Ihnen zuzuschreiben sind, beispielsweise: </a:t>
            </a:r>
            <a:endParaRPr lang="de-DE" sz="4000" dirty="0" smtClean="0"/>
          </a:p>
          <a:p>
            <a:pPr marL="742950" lvl="1" indent="-285750">
              <a:buFont typeface="Arial" panose="020B0604020202020204" pitchFamily="34" charset="0"/>
              <a:buChar char="•"/>
              <a:defRPr/>
            </a:pPr>
            <a:r>
              <a:rPr lang="de-DE" sz="1800" dirty="0" smtClean="0">
                <a:latin typeface="Calibri" panose="020F0502020204030204" pitchFamily="34" charset="0"/>
              </a:rPr>
              <a:t>Einlagen bei der Gründung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Gewinne aus vorigen Geschäftsjahren (dienen auch als Verlustpuffer)</a:t>
            </a:r>
            <a:endParaRPr lang="de-DE" sz="1800" dirty="0" smtClean="0">
              <a:latin typeface="SymbolMT"/>
            </a:endParaRPr>
          </a:p>
          <a:p>
            <a:pPr lvl="1">
              <a:defRPr/>
            </a:pPr>
            <a:endParaRPr lang="de-DE" sz="1800" b="1" dirty="0" smtClean="0">
              <a:latin typeface="SymbolMT"/>
            </a:endParaRPr>
          </a:p>
          <a:p>
            <a:pPr marL="9525" lvl="1">
              <a:defRPr/>
            </a:pPr>
            <a:r>
              <a:rPr lang="de-DE" sz="1800" b="1" dirty="0" smtClean="0">
                <a:solidFill>
                  <a:srgbClr val="C00000"/>
                </a:solidFill>
                <a:latin typeface="Calibri" panose="020F0502020204030204" pitchFamily="34" charset="0"/>
              </a:rPr>
              <a:t>Fremdkapital</a:t>
            </a:r>
            <a:r>
              <a:rPr lang="de-DE" sz="1800" dirty="0" smtClean="0">
                <a:latin typeface="Calibri" panose="020F0502020204030204" pitchFamily="34" charset="0"/>
              </a:rPr>
              <a:t> (=Verbindlichkeiten) bezeichnet die Mittel, die nicht von den Eigentümern stammen. Mittel von Dritten, die über eine gewisse Zeit geliehen sind und zurückbezahlt wurden, beispielsweise: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Darlehen von der Bank (=langfristiger Kredit)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Schulden aus unbezahlten Rechnungen an Lieferanten (=Verbindlichkeiten aus Lieferungen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und Leistungen)</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Aktivtausch</a:t>
            </a:r>
          </a:p>
        </p:txBody>
      </p:sp>
      <p:pic>
        <p:nvPicPr>
          <p:cNvPr id="28674"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9750" y="1436688"/>
            <a:ext cx="8078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en-US" altLang="en-US" sz="1800">
                <a:latin typeface="Calibri" panose="020F0502020204030204" pitchFamily="34" charset="0"/>
              </a:rPr>
              <a:t>Bilanz zeigt den Stand des Vermögens und der Schulden zu einem bestimmten Zeitpunkt an</a:t>
            </a:r>
          </a:p>
          <a:p>
            <a:pPr>
              <a:spcBef>
                <a:spcPct val="0"/>
              </a:spcBef>
              <a:buClrTx/>
            </a:pPr>
            <a:r>
              <a:rPr lang="en-US" altLang="en-US" sz="1800">
                <a:latin typeface="Calibri" panose="020F0502020204030204" pitchFamily="34" charset="0"/>
              </a:rPr>
              <a:t>Im laufenden Betrieb fallen jedoch ständig Geschäftsfälle an, durch die sich die in der Bilanz aufgeführten Positionen verändern</a:t>
            </a:r>
          </a:p>
          <a:p>
            <a:pPr>
              <a:spcBef>
                <a:spcPct val="0"/>
              </a:spcBef>
              <a:buClrTx/>
            </a:pPr>
            <a:r>
              <a:rPr lang="en-US" altLang="en-US" sz="1800">
                <a:latin typeface="Calibri" panose="020F0502020204030204" pitchFamily="34" charset="0"/>
              </a:rPr>
              <a:t>Diese werden in der Buchführung erfasst. Dabei gibt es vier grundsätzliche Arten von Geschäftsfällen: Aktivtausch, Passivtausch, Bilanzverlängerung, -verkürzung</a:t>
            </a:r>
          </a:p>
        </p:txBody>
      </p:sp>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90875"/>
            <a:ext cx="5564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Passivtausch</a:t>
            </a:r>
          </a:p>
        </p:txBody>
      </p:sp>
      <p:pic>
        <p:nvPicPr>
          <p:cNvPr id="30722"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773238"/>
            <a:ext cx="750411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Apple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5914604" y="6476046"/>
            <a:ext cx="28341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noProof="1" smtClean="0">
                <a:solidFill>
                  <a:srgbClr val="000000"/>
                </a:solidFill>
                <a:latin typeface="Arial" panose="020B0604020202020204" pitchFamily="34" charset="0"/>
              </a:rPr>
              <a:t>Quelle: </a:t>
            </a:r>
            <a:r>
              <a:rPr lang="de-DE" altLang="en-US" sz="1000" noProof="1" smtClean="0">
                <a:solidFill>
                  <a:srgbClr val="000000"/>
                </a:solidFill>
                <a:latin typeface="Arial" panose="020B0604020202020204" pitchFamily="34" charset="0"/>
                <a:hlinkClick r:id="rId2"/>
              </a:rPr>
              <a:t>https</a:t>
            </a:r>
            <a:r>
              <a:rPr lang="de-DE" altLang="en-US" sz="1000" noProof="1">
                <a:solidFill>
                  <a:srgbClr val="000000"/>
                </a:solidFill>
                <a:latin typeface="Arial" panose="020B0604020202020204" pitchFamily="34" charset="0"/>
                <a:hlinkClick r:id="rId2"/>
              </a:rPr>
              <a:t>://</a:t>
            </a:r>
            <a:r>
              <a:rPr lang="de-DE" altLang="en-US" sz="1000" noProof="1" smtClean="0">
                <a:solidFill>
                  <a:srgbClr val="000000"/>
                </a:solidFill>
                <a:latin typeface="Arial" panose="020B0604020202020204" pitchFamily="34" charset="0"/>
                <a:hlinkClick r:id="rId2"/>
              </a:rPr>
              <a:t>appeconomyinsights.substack.com/</a:t>
            </a:r>
            <a:endParaRPr lang="de-DE" altLang="en-US" sz="10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579330"/>
            <a:ext cx="8124251" cy="4559764"/>
          </a:xfrm>
          <a:prstGeom prst="rect">
            <a:avLst/>
          </a:prstGeom>
        </p:spPr>
      </p:pic>
    </p:spTree>
    <p:extLst>
      <p:ext uri="{BB962C8B-B14F-4D97-AF65-F5344CB8AC3E}">
        <p14:creationId xmlns:p14="http://schemas.microsoft.com/office/powerpoint/2010/main" val="218960790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331913" y="260350"/>
            <a:ext cx="7286625" cy="1176338"/>
          </a:xfrm>
        </p:spPr>
        <p:txBody>
          <a:bodyPr/>
          <a:lstStyle/>
          <a:p>
            <a:r>
              <a:rPr lang="de-DE" altLang="en-US" smtClean="0"/>
              <a:t>Wertbewegungen in der Bilanz</a:t>
            </a:r>
            <a:br>
              <a:rPr lang="de-DE" altLang="en-US" smtClean="0"/>
            </a:br>
            <a:r>
              <a:rPr lang="de-DE" altLang="en-US" smtClean="0"/>
              <a:t>Bilanzverlängerung (Aktiv-Passiv-Mehrung)</a:t>
            </a:r>
          </a:p>
        </p:txBody>
      </p:sp>
      <p:pic>
        <p:nvPicPr>
          <p:cNvPr id="32770"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73238"/>
            <a:ext cx="7416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03350" y="260350"/>
            <a:ext cx="7215188" cy="1176338"/>
          </a:xfrm>
        </p:spPr>
        <p:txBody>
          <a:bodyPr/>
          <a:lstStyle/>
          <a:p>
            <a:r>
              <a:rPr lang="de-DE" altLang="en-US" smtClean="0"/>
              <a:t>Wertbewegungen in der Bilanz</a:t>
            </a:r>
            <a:br>
              <a:rPr lang="de-DE" altLang="en-US" smtClean="0"/>
            </a:br>
            <a:r>
              <a:rPr lang="de-DE" altLang="en-US" smtClean="0"/>
              <a:t>Bilanzverkürzung (Aktiv-Passiv-Minderung)</a:t>
            </a:r>
          </a:p>
        </p:txBody>
      </p:sp>
      <p:pic>
        <p:nvPicPr>
          <p:cNvPr id="3481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773238"/>
            <a:ext cx="79565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1403350" y="6092825"/>
            <a:ext cx="786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smtClean="0">
                <a:latin typeface="Calibri" panose="020F0502020204030204" pitchFamily="34" charset="0"/>
              </a:rPr>
              <a:t>In welchem Vermögen steckt der PKW: </a:t>
            </a:r>
            <a:r>
              <a:rPr lang="de-DE" altLang="en-US" sz="1600" dirty="0" err="1" smtClean="0">
                <a:latin typeface="Calibri" panose="020F0502020204030204" pitchFamily="34" charset="0"/>
              </a:rPr>
              <a:t>Anlagev</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vs</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Umlaufv</a:t>
            </a:r>
            <a:r>
              <a:rPr lang="de-DE" altLang="en-US" sz="1600" dirty="0" smtClean="0">
                <a:latin typeface="Calibri" panose="020F0502020204030204" pitchFamily="34" charset="0"/>
              </a:rPr>
              <a:t>.?</a:t>
            </a:r>
            <a:endParaRPr lang="de-DE" altLang="en-US" sz="16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63713" y="260350"/>
            <a:ext cx="6854825" cy="1176338"/>
          </a:xfrm>
        </p:spPr>
        <p:txBody>
          <a:bodyPr/>
          <a:lstStyle/>
          <a:p>
            <a:r>
              <a:rPr lang="de-DE" altLang="en-US" smtClean="0"/>
              <a:t>Abschreibungen</a:t>
            </a:r>
          </a:p>
        </p:txBody>
      </p:sp>
      <p:pic>
        <p:nvPicPr>
          <p:cNvPr id="3686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755650" y="1557338"/>
            <a:ext cx="78628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latin typeface="Calibri" panose="020F0502020204030204" pitchFamily="34" charset="0"/>
              </a:rPr>
              <a:t>Verfahren zur Erfassung der Wertminderungen und richtigen Verteilung der Anschaffungs- oder Herstellungskosten von betrieblichen Vermögensgegenständen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Lineare oder degressive Abschreibung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Planmäßige Abschreibung: Absetzung für Abnutzung (AfA)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Außerplanmäßige Abschreibung: aufgrund veränderter Marktbedingungen, Unfälle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Erfassung der Wertminderung von Anlagegütern aufgrund von Überholung und Verschleiß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Wertminderung: Laptop vs PKW</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763713" y="260350"/>
            <a:ext cx="6854825" cy="1176338"/>
          </a:xfrm>
        </p:spPr>
        <p:txBody>
          <a:bodyPr/>
          <a:lstStyle/>
          <a:p>
            <a:r>
              <a:rPr lang="de-DE" altLang="en-US" smtClean="0"/>
              <a:t>Ursachen für Wertverfall - Abschreibungen</a:t>
            </a:r>
          </a:p>
        </p:txBody>
      </p:sp>
      <p:sp>
        <p:nvSpPr>
          <p:cNvPr id="31" name="Rectangle 30">
            <a:extLst>
              <a:ext uri="{FF2B5EF4-FFF2-40B4-BE49-F238E27FC236}">
                <a16:creationId xmlns:a16="http://schemas.microsoft.com/office/drawing/2014/main" id="{A3BB5076-7304-0649-901A-B4CEB261D564}"/>
              </a:ext>
            </a:extLst>
          </p:cNvPr>
          <p:cNvSpPr/>
          <p:nvPr/>
        </p:nvSpPr>
        <p:spPr>
          <a:xfrm>
            <a:off x="755650" y="1557338"/>
            <a:ext cx="7862888" cy="2862262"/>
          </a:xfrm>
          <a:prstGeom prst="rect">
            <a:avLst/>
          </a:prstGeom>
        </p:spPr>
        <p:txBody>
          <a:bodyPr>
            <a:spAutoFit/>
          </a:bodyPr>
          <a:lstStyle/>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technischer Verschleiß: durch Gebrauch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ruhender Verschleiß: durch Umwelteinflüsse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Katastrophenverschleiß: Feuer oder anderen Katastrophen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 Überholung: technische Weiterentwicklung </a:t>
            </a:r>
          </a:p>
          <a:p>
            <a:pPr>
              <a:defRPr/>
            </a:pPr>
            <a:r>
              <a:rPr lang="de-DE" sz="2000" dirty="0" smtClean="0">
                <a:latin typeface="Calibri" panose="020F0502020204030204" pitchFamily="34" charset="0"/>
              </a:rPr>
              <a:t>                   </a:t>
            </a:r>
            <a:endParaRPr lang="de-DE" sz="2000" dirty="0">
              <a:latin typeface="Calibri" panose="020F0502020204030204" pitchFamily="34"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438650"/>
            <a:ext cx="6588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35150" y="-100013"/>
            <a:ext cx="6854825" cy="1176338"/>
          </a:xfrm>
        </p:spPr>
        <p:txBody>
          <a:bodyPr/>
          <a:lstStyle/>
          <a:p>
            <a:r>
              <a:rPr lang="de-DE" altLang="en-US" smtClean="0"/>
              <a:t>Methoden der Abschreibung</a:t>
            </a: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41438"/>
            <a:ext cx="4392711" cy="471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3BB5076-7304-0649-901A-B4CEB261D564}"/>
              </a:ext>
            </a:extLst>
          </p:cNvPr>
          <p:cNvSpPr/>
          <p:nvPr/>
        </p:nvSpPr>
        <p:spPr>
          <a:xfrm>
            <a:off x="1331118" y="6237312"/>
            <a:ext cx="7862888" cy="400110"/>
          </a:xfrm>
          <a:prstGeom prst="rect">
            <a:avLst/>
          </a:prstGeom>
        </p:spPr>
        <p:txBody>
          <a:bodyPr>
            <a:spAutoFit/>
          </a:bodyPr>
          <a:lstStyle/>
          <a:p>
            <a:pPr>
              <a:defRPr/>
            </a:pPr>
            <a:r>
              <a:rPr lang="de-DE" sz="2000" dirty="0" smtClean="0">
                <a:latin typeface="Calibri" panose="020F0502020204030204" pitchFamily="34" charset="0"/>
              </a:rPr>
              <a:t>Gesetzlich erlaubt ist ab 2011 nur noch die lineare Abschreibung.                   </a:t>
            </a:r>
            <a:endParaRPr lang="de-DE" sz="20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a:latin typeface="Arial" panose="020B0604020202020204" pitchFamily="34" charset="0"/>
                <a:cs typeface="Arial" panose="020B0604020202020204" pitchFamily="34" charset="0"/>
              </a:rPr>
              <a:t>Die Abschreibungsdauer für Anlagegüter wird in der sogenannten </a:t>
            </a:r>
            <a:r>
              <a:rPr lang="de-DE" sz="1800" dirty="0">
                <a:latin typeface="Arial" panose="020B0604020202020204" pitchFamily="34" charset="0"/>
                <a:cs typeface="Arial" panose="020B0604020202020204" pitchFamily="34" charset="0"/>
                <a:hlinkClick r:id="rId3"/>
              </a:rPr>
              <a:t>AfA-Tabelle</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bsetzung </a:t>
            </a:r>
            <a:r>
              <a:rPr lang="de-DE" sz="1800" b="1" dirty="0">
                <a:latin typeface="Arial" panose="020B0604020202020204" pitchFamily="34" charset="0"/>
                <a:cs typeface="Arial" panose="020B0604020202020204" pitchFamily="34" charset="0"/>
              </a:rPr>
              <a:t>f</a:t>
            </a:r>
            <a:r>
              <a:rPr lang="de-DE" sz="1800" dirty="0">
                <a:latin typeface="Arial" panose="020B0604020202020204" pitchFamily="34" charset="0"/>
                <a:cs typeface="Arial" panose="020B0604020202020204" pitchFamily="34" charset="0"/>
              </a:rPr>
              <a:t>ür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bnutzung) geregelt, die vom Finanzministerium bereitgestellt wird</a:t>
            </a:r>
            <a:r>
              <a:rPr lang="de-DE" sz="1800" dirty="0" smtClean="0">
                <a:latin typeface="Arial" panose="020B0604020202020204" pitchFamily="34" charset="0"/>
                <a:cs typeface="Arial" panose="020B0604020202020204" pitchFamily="34" charset="0"/>
              </a:rPr>
              <a:t>. Beispiel: Notebook.</a:t>
            </a:r>
            <a:endParaRPr lang="de-DE"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852936"/>
            <a:ext cx="5652120" cy="3546044"/>
          </a:xfrm>
          <a:prstGeom prst="rect">
            <a:avLst/>
          </a:prstGeom>
        </p:spPr>
      </p:pic>
      <p:sp>
        <p:nvSpPr>
          <p:cNvPr id="5" name="TextBox 4"/>
          <p:cNvSpPr txBox="1"/>
          <p:nvPr/>
        </p:nvSpPr>
        <p:spPr>
          <a:xfrm>
            <a:off x="7236296" y="2348880"/>
            <a:ext cx="1296144"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Nutzungsdauer (Jahre)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62630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400648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Notebook kostet 2000 €, bei Anschaffung (Zeitpunkt) </a:t>
                </a:r>
                <a:r>
                  <a:rPr lang="de-DE" sz="1800" dirty="0" err="1" smtClean="0">
                    <a:latin typeface="Arial" panose="020B0604020202020204" pitchFamily="34" charset="0"/>
                    <a:cs typeface="Arial" panose="020B0604020202020204" pitchFamily="34" charset="0"/>
                  </a:rPr>
                  <a:t>Werthöhe</a:t>
                </a:r>
                <a:r>
                  <a:rPr lang="de-DE" sz="1800" dirty="0" smtClean="0">
                    <a:latin typeface="Arial" panose="020B0604020202020204" pitchFamily="34" charset="0"/>
                    <a:cs typeface="Arial" panose="020B0604020202020204" pitchFamily="34" charset="0"/>
                  </a:rPr>
                  <a:t>: 2000 €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Nutzungsdauer beträgt 3 Jahre.</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Gleichbleibender 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cs typeface="Arial" panose="020B0604020202020204" pitchFamily="34" charset="0"/>
                        </a:rPr>
                        <m:t>𝐽𝑎h𝑟𝑒𝑠𝑎𝑏𝑠𝑐h𝑟𝑒𝑖𝑏𝑢𝑛𝑔𝑠𝑏𝑒𝑡𝑟𝑎𝑔</m:t>
                      </m:r>
                      <m:r>
                        <a:rPr lang="de-DE" sz="1800" b="0" i="1" smtClean="0">
                          <a:latin typeface="Cambria Math" panose="02040503050406030204" pitchFamily="18" charset="0"/>
                          <a:cs typeface="Arial" panose="020B0604020202020204" pitchFamily="34" charset="0"/>
                        </a:rPr>
                        <m:t>=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𝐴𝑛𝑠𝑐h𝑎𝑓𝑓𝑢𝑛𝑔𝑠𝑘𝑜𝑠𝑡𝑒𝑛</m:t>
                          </m:r>
                        </m:num>
                        <m:den>
                          <m:r>
                            <a:rPr lang="de-DE" sz="1800" b="0" i="1" smtClean="0">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2000 €</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=666,67 €</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i="1">
                          <a:latin typeface="Cambria Math" panose="02040503050406030204" pitchFamily="18" charset="0"/>
                          <a:cs typeface="Arial" panose="020B0604020202020204" pitchFamily="34" charset="0"/>
                        </a:rPr>
                        <m:t>𝐽𝑎h𝑟𝑒𝑠𝑎𝑏𝑠𝑐h𝑟𝑒𝑖𝑏𝑢𝑛𝑔𝑠𝑠𝑎𝑡𝑧</m:t>
                      </m:r>
                      <m:r>
                        <a:rPr lang="de-DE" sz="1800" i="1">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100%</m:t>
                          </m:r>
                        </m:num>
                        <m:den>
                          <m:r>
                            <a:rPr lang="de-DE" sz="1800" i="1">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m:t>
                          </m:r>
                          <m:r>
                            <a:rPr lang="de-DE" sz="1800" i="1">
                              <a:latin typeface="Cambria Math" panose="02040503050406030204" pitchFamily="18" charset="0"/>
                              <a:cs typeface="Arial" panose="020B0604020202020204" pitchFamily="34" charset="0"/>
                            </a:rPr>
                            <m:t>0</m:t>
                          </m:r>
                          <m:r>
                            <a:rPr lang="de-DE" sz="1800" b="0" i="1" smtClean="0">
                              <a:latin typeface="Cambria Math" panose="02040503050406030204" pitchFamily="18" charset="0"/>
                              <a:cs typeface="Arial" panose="020B0604020202020204" pitchFamily="34" charset="0"/>
                            </a:rPr>
                            <m:t>0%</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33,3%</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4006481"/>
              </a:xfrm>
              <a:prstGeom prst="rect">
                <a:avLst/>
              </a:prstGeom>
              <a:blipFill>
                <a:blip r:embed="rId3"/>
                <a:stretch>
                  <a:fillRect l="-698" t="-760"/>
                </a:stretch>
              </a:blipFill>
            </p:spPr>
            <p:txBody>
              <a:bodyPr/>
              <a:lstStyle/>
              <a:p>
                <a:r>
                  <a:rPr lang="de-DE">
                    <a:noFill/>
                  </a:rPr>
                  <a:t> </a:t>
                </a:r>
              </a:p>
            </p:txBody>
          </p:sp>
        </mc:Fallback>
      </mc:AlternateContent>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576" y="1470357"/>
                <a:ext cx="7862888" cy="215450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Abschreibung pro Jahr „Jahresabschreibungsbetrag“ </a:t>
                </a:r>
                <a14:m>
                  <m:oMath xmlns:m="http://schemas.openxmlformats.org/officeDocument/2006/math">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2000 €</m:t>
                        </m:r>
                      </m:num>
                      <m:den>
                        <m:r>
                          <a:rPr lang="de-DE" sz="1800" b="0" i="1" smtClean="0">
                            <a:latin typeface="Cambria Math" panose="02040503050406030204" pitchFamily="18" charset="0"/>
                            <a:cs typeface="Arial" panose="020B0604020202020204" pitchFamily="34" charset="0"/>
                          </a:rPr>
                          <m:t>3</m:t>
                        </m:r>
                      </m:den>
                    </m:f>
                    <m:r>
                      <a:rPr lang="de-DE" sz="1800" b="0" i="1" smtClean="0">
                        <a:latin typeface="Cambria Math" panose="02040503050406030204" pitchFamily="18" charset="0"/>
                        <a:cs typeface="Arial" panose="020B0604020202020204" pitchFamily="34" charset="0"/>
                      </a:rPr>
                      <m:t>=666,67 €</m:t>
                    </m:r>
                  </m:oMath>
                </a14:m>
                <a:r>
                  <a:rPr lang="de-DE" sz="1800" dirty="0" smtClean="0">
                    <a:latin typeface="Arial" panose="020B0604020202020204" pitchFamily="34" charset="0"/>
                    <a:cs typeface="Arial" panose="020B0604020202020204" pitchFamily="34" charset="0"/>
                  </a:rPr>
                  <a:t>.</a:t>
                </a:r>
              </a:p>
              <a:p>
                <a:r>
                  <a:rPr lang="de-DE" sz="1800" dirty="0" smtClean="0">
                    <a:latin typeface="Arial" panose="020B0604020202020204" pitchFamily="34" charset="0"/>
                    <a:cs typeface="Arial" panose="020B0604020202020204" pitchFamily="34" charset="0"/>
                  </a:rPr>
                  <a:t>2000 €	Wert im Jahr der Anschaffung</a:t>
                </a:r>
              </a:p>
              <a:p>
                <a:r>
                  <a:rPr lang="de-DE" sz="1800" dirty="0" smtClean="0">
                    <a:latin typeface="Arial" panose="020B0604020202020204" pitchFamily="34" charset="0"/>
                    <a:cs typeface="Arial" panose="020B0604020202020204" pitchFamily="34" charset="0"/>
                  </a:rPr>
                  <a:t>666,67 € Abschreibung 1. Jahr =&gt; Restwert 1333,33 €</a:t>
                </a:r>
              </a:p>
              <a:p>
                <a:r>
                  <a:rPr lang="de-DE" sz="1800" dirty="0" smtClean="0">
                    <a:latin typeface="Arial" panose="020B0604020202020204" pitchFamily="34" charset="0"/>
                    <a:cs typeface="Arial" panose="020B0604020202020204" pitchFamily="34" charset="0"/>
                  </a:rPr>
                  <a:t>666,67 € Abschreibung 2. Jahr =&gt; Restwert 666,67 €</a:t>
                </a:r>
              </a:p>
              <a:p>
                <a:r>
                  <a:rPr lang="de-DE" sz="1800" dirty="0" smtClean="0">
                    <a:latin typeface="Arial" panose="020B0604020202020204" pitchFamily="34" charset="0"/>
                    <a:cs typeface="Arial" panose="020B0604020202020204" pitchFamily="34" charset="0"/>
                  </a:rPr>
                  <a:t>666,67 € Abschreibung 3. Jahr =&gt; Restwert 0 €</a:t>
                </a:r>
              </a:p>
              <a:p>
                <a:r>
                  <a:rPr lang="de-DE" sz="1800" dirty="0" smtClean="0">
                    <a:latin typeface="Arial" panose="020B0604020202020204" pitchFamily="34" charset="0"/>
                    <a:cs typeface="Arial" panose="020B0604020202020204" pitchFamily="34" charset="0"/>
                  </a:rPr>
                  <a:t>=&gt; Im 4. Jahr: neuer Notebook für 2000 € anschaffen</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576" y="1470357"/>
                <a:ext cx="7862888" cy="2154501"/>
              </a:xfrm>
              <a:prstGeom prst="rect">
                <a:avLst/>
              </a:prstGeom>
              <a:blipFill>
                <a:blip r:embed="rId3"/>
                <a:stretch>
                  <a:fillRect l="-698"/>
                </a:stretch>
              </a:blipFill>
            </p:spPr>
            <p:txBody>
              <a:bodyPr/>
              <a:lstStyle/>
              <a:p>
                <a:r>
                  <a:rPr lang="de-DE">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637533678"/>
              </p:ext>
            </p:extLst>
          </p:nvPr>
        </p:nvGraphicFramePr>
        <p:xfrm>
          <a:off x="1547664" y="3645024"/>
          <a:ext cx="6096000" cy="29667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491669914"/>
                    </a:ext>
                  </a:extLst>
                </a:gridCol>
                <a:gridCol w="2160240">
                  <a:extLst>
                    <a:ext uri="{9D8B030D-6E8A-4147-A177-3AD203B41FA5}">
                      <a16:colId xmlns:a16="http://schemas.microsoft.com/office/drawing/2014/main" val="4232428765"/>
                    </a:ext>
                  </a:extLst>
                </a:gridCol>
                <a:gridCol w="2351584">
                  <a:extLst>
                    <a:ext uri="{9D8B030D-6E8A-4147-A177-3AD203B41FA5}">
                      <a16:colId xmlns:a16="http://schemas.microsoft.com/office/drawing/2014/main" val="3472783033"/>
                    </a:ext>
                  </a:extLst>
                </a:gridCol>
              </a:tblGrid>
              <a:tr h="370840">
                <a:tc>
                  <a:txBody>
                    <a:bodyPr/>
                    <a:lstStyle/>
                    <a:p>
                      <a:pPr algn="ctr"/>
                      <a:r>
                        <a:rPr lang="de-DE" dirty="0" smtClean="0">
                          <a:latin typeface="Arial" panose="020B0604020202020204" pitchFamily="34" charset="0"/>
                          <a:cs typeface="Arial" panose="020B0604020202020204" pitchFamily="34" charset="0"/>
                        </a:rPr>
                        <a:t>Jahr</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Wert/Restwert</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Abschreibung</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pPr algn="ctr"/>
                      <a:r>
                        <a:rPr lang="de-DE" dirty="0" smtClean="0">
                          <a:latin typeface="Arial" panose="020B0604020202020204" pitchFamily="34" charset="0"/>
                          <a:cs typeface="Arial" panose="020B0604020202020204" pitchFamily="34" charset="0"/>
                        </a:rPr>
                        <a:t>1</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001362788"/>
                  </a:ext>
                </a:extLst>
              </a:tr>
              <a:tr h="370840">
                <a:tc>
                  <a:txBody>
                    <a:bodyPr/>
                    <a:lstStyle/>
                    <a:p>
                      <a:pPr algn="ctr"/>
                      <a:r>
                        <a:rPr lang="de-DE" dirty="0" smtClean="0">
                          <a:latin typeface="Arial" panose="020B0604020202020204" pitchFamily="34" charset="0"/>
                          <a:cs typeface="Arial" panose="020B0604020202020204" pitchFamily="34" charset="0"/>
                        </a:rPr>
                        <a:t>2</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a:t>
                      </a:r>
                      <a:r>
                        <a:rPr lang="de-DE" baseline="0"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439604495"/>
                  </a:ext>
                </a:extLst>
              </a:tr>
              <a:tr h="370840">
                <a:tc>
                  <a:txBody>
                    <a:bodyPr/>
                    <a:lstStyle/>
                    <a:p>
                      <a:pPr algn="ctr"/>
                      <a:r>
                        <a:rPr lang="de-DE" dirty="0" smtClean="0">
                          <a:latin typeface="Arial" panose="020B0604020202020204" pitchFamily="34" charset="0"/>
                          <a:cs typeface="Arial" panose="020B0604020202020204" pitchFamily="34" charset="0"/>
                        </a:rPr>
                        <a:t>3</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313618910"/>
                  </a:ext>
                </a:extLst>
              </a:tr>
              <a:tr h="370840">
                <a:tc>
                  <a:txBody>
                    <a:bodyPr/>
                    <a:lstStyle/>
                    <a:p>
                      <a:pPr algn="ctr"/>
                      <a:r>
                        <a:rPr lang="de-DE" dirty="0" smtClean="0">
                          <a:latin typeface="Arial" panose="020B0604020202020204" pitchFamily="34" charset="0"/>
                          <a:cs typeface="Arial" panose="020B0604020202020204" pitchFamily="34" charset="0"/>
                        </a:rPr>
                        <a:t>4</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0 + 2000 €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820684410"/>
                  </a:ext>
                </a:extLst>
              </a:tr>
              <a:tr h="370840">
                <a:tc>
                  <a:txBody>
                    <a:bodyPr/>
                    <a:lstStyle/>
                    <a:p>
                      <a:pPr algn="ctr"/>
                      <a:r>
                        <a:rPr lang="de-DE" dirty="0" smtClean="0">
                          <a:latin typeface="Arial" panose="020B0604020202020204" pitchFamily="34" charset="0"/>
                          <a:cs typeface="Arial" panose="020B0604020202020204" pitchFamily="34" charset="0"/>
                        </a:rPr>
                        <a:t>5</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64464634"/>
                  </a:ext>
                </a:extLst>
              </a:tr>
              <a:tr h="370840">
                <a:tc>
                  <a:txBody>
                    <a:bodyPr/>
                    <a:lstStyle/>
                    <a:p>
                      <a:pPr algn="ctr"/>
                      <a:r>
                        <a:rPr lang="de-DE" dirty="0" smtClean="0">
                          <a:latin typeface="Arial" panose="020B0604020202020204" pitchFamily="34" charset="0"/>
                          <a:cs typeface="Arial" panose="020B0604020202020204" pitchFamily="34" charset="0"/>
                        </a:rPr>
                        <a:t>6</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642301652"/>
                  </a:ext>
                </a:extLst>
              </a:tr>
              <a:tr h="370840">
                <a:tc>
                  <a:txBody>
                    <a:bodyPr/>
                    <a:lstStyle/>
                    <a:p>
                      <a:pPr algn="ctr"/>
                      <a:r>
                        <a:rPr lang="de-DE" dirty="0" smtClean="0">
                          <a:latin typeface="Arial" panose="020B0604020202020204" pitchFamily="34" charset="0"/>
                          <a:cs typeface="Arial" panose="020B0604020202020204" pitchFamily="34" charset="0"/>
                        </a:rPr>
                        <a:t>7</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62453259"/>
                  </a:ext>
                </a:extLst>
              </a:tr>
            </a:tbl>
          </a:graphicData>
        </a:graphic>
      </p:graphicFrame>
    </p:spTree>
    <p:extLst>
      <p:ext uri="{BB962C8B-B14F-4D97-AF65-F5344CB8AC3E}">
        <p14:creationId xmlns:p14="http://schemas.microsoft.com/office/powerpoint/2010/main" val="39552441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08175" y="620713"/>
            <a:ext cx="6854825" cy="1176337"/>
          </a:xfrm>
        </p:spPr>
        <p:txBody>
          <a:bodyPr/>
          <a:lstStyle/>
          <a:p>
            <a:r>
              <a:rPr lang="de-DE" altLang="en-US" smtClean="0"/>
              <a:t>Kreislauf </a:t>
            </a:r>
            <a:br>
              <a:rPr lang="de-DE" altLang="en-US" smtClean="0"/>
            </a:br>
            <a:r>
              <a:rPr lang="de-DE" altLang="en-US" smtClean="0"/>
              <a:t>der Abschreibung</a:t>
            </a:r>
          </a:p>
        </p:txBody>
      </p:sp>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l="12402" t="9052" r="16733" b="1198"/>
          <a:stretch>
            <a:fillRect/>
          </a:stretch>
        </p:blipFill>
        <p:spPr bwMode="auto">
          <a:xfrm>
            <a:off x="2124075" y="404813"/>
            <a:ext cx="338455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24525" y="2708920"/>
            <a:ext cx="3163044" cy="3170099"/>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Durch die Abschreibung werden Anschaffungsinvestitionen gegenfinanziert und neue Ersatzinvestitionen können getätigt werden.</a:t>
            </a:r>
          </a:p>
          <a:p>
            <a:endParaRPr lang="de-DE" sz="2000" dirty="0">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Der Gewinn wird durch die Abschreibung auch gleichmäßig belastet.</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52710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(Erfolgsrechnung)</a:t>
            </a:r>
          </a:p>
        </p:txBody>
      </p:sp>
      <p:sp>
        <p:nvSpPr>
          <p:cNvPr id="51204" name="Rectangle 1"/>
          <p:cNvSpPr>
            <a:spLocks noChangeArrowheads="1"/>
          </p:cNvSpPr>
          <p:nvPr/>
        </p:nvSpPr>
        <p:spPr bwMode="auto">
          <a:xfrm>
            <a:off x="1763688" y="2348880"/>
            <a:ext cx="654637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Die </a:t>
            </a:r>
            <a:r>
              <a:rPr lang="de-DE" altLang="de-DE" sz="1800" b="1" dirty="0" smtClean="0">
                <a:solidFill>
                  <a:srgbClr val="C00000"/>
                </a:solidFill>
                <a:latin typeface="Arial" panose="020B0604020202020204" pitchFamily="34" charset="0"/>
              </a:rPr>
              <a:t>Gewinn </a:t>
            </a:r>
            <a:r>
              <a:rPr lang="de-DE" altLang="de-DE" sz="1800" b="1" dirty="0">
                <a:solidFill>
                  <a:srgbClr val="C00000"/>
                </a:solidFill>
                <a:latin typeface="Arial" panose="020B0604020202020204" pitchFamily="34" charset="0"/>
              </a:rPr>
              <a:t>und Verlustrechnung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 ist Bestandteil des Jahresabschlusses</a:t>
            </a:r>
            <a:r>
              <a:rPr lang="de-DE" altLang="de-DE" sz="1800" dirty="0" smtClean="0">
                <a:solidFill>
                  <a:srgbClr val="C00000"/>
                </a:solidFill>
                <a:latin typeface="Arial" panose="020B0604020202020204" pitchFamily="34" charset="0"/>
              </a:rPr>
              <a:t> </a:t>
            </a:r>
            <a:r>
              <a:rPr lang="de-DE" altLang="de-DE" sz="1800" dirty="0" smtClean="0">
                <a:solidFill>
                  <a:srgbClr val="222222"/>
                </a:solidFill>
                <a:latin typeface="Arial" panose="020B0604020202020204" pitchFamily="34" charset="0"/>
              </a:rPr>
              <a:t>und zeigt eine Gegenüberstellung der Erträge und Aufwendungen.</a:t>
            </a: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Im Gegensatz zur Bilanz werden in der GuV </a:t>
            </a:r>
            <a:r>
              <a:rPr lang="de-DE" altLang="de-DE" sz="1800" b="1" dirty="0" smtClean="0">
                <a:solidFill>
                  <a:srgbClr val="C00000"/>
                </a:solidFill>
                <a:latin typeface="Arial" panose="020B0604020202020204" pitchFamily="34" charset="0"/>
              </a:rPr>
              <a:t>Flussgrößen</a:t>
            </a:r>
            <a:r>
              <a:rPr lang="de-DE" altLang="de-DE" sz="1800" dirty="0" smtClean="0">
                <a:solidFill>
                  <a:srgbClr val="222222"/>
                </a:solidFill>
                <a:latin typeface="Arial" panose="020B0604020202020204" pitchFamily="34" charset="0"/>
              </a:rPr>
              <a:t> (Änderungen der Bestände) dargestellt.</a:t>
            </a:r>
          </a:p>
          <a:p>
            <a:pPr>
              <a:spcBef>
                <a:spcPct val="0"/>
              </a:spcBef>
              <a:buClrTx/>
              <a:buNone/>
            </a:pPr>
            <a:endParaRPr lang="de-DE" altLang="de-DE" sz="1800" dirty="0" smtClean="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Das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-Konto findet sich auf der Passivseite der </a:t>
            </a:r>
            <a:r>
              <a:rPr lang="de-DE" altLang="de-DE" sz="1800" b="1" dirty="0" smtClean="0">
                <a:solidFill>
                  <a:srgbClr val="C00000"/>
                </a:solidFill>
                <a:latin typeface="Arial" panose="020B0604020202020204" pitchFamily="34" charset="0"/>
              </a:rPr>
              <a:t>Bilanz</a:t>
            </a:r>
            <a:r>
              <a:rPr lang="de-DE" altLang="de-DE" sz="1800" dirty="0" smtClean="0">
                <a:solidFill>
                  <a:srgbClr val="222222"/>
                </a:solidFill>
                <a:latin typeface="Arial" panose="020B0604020202020204" pitchFamily="34" charset="0"/>
              </a:rPr>
              <a:t> und ist ein Unterkonto des Eigenkapitals – somit also ein wichtiger Bestandteil für die Unternehmensplanung.</a:t>
            </a:r>
            <a:endParaRPr lang="de-DE" altLang="de-DE" sz="1800" dirty="0">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33" y="2204864"/>
            <a:ext cx="8614767" cy="3466177"/>
          </a:xfrm>
          <a:prstGeom prst="rect">
            <a:avLst/>
          </a:prstGeom>
        </p:spPr>
      </p:pic>
    </p:spTree>
    <p:extLst>
      <p:ext uri="{BB962C8B-B14F-4D97-AF65-F5344CB8AC3E}">
        <p14:creationId xmlns:p14="http://schemas.microsoft.com/office/powerpoint/2010/main" val="98833134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Aufbau</a:t>
            </a:r>
            <a:br>
              <a:rPr lang="de-DE" altLang="en-US" dirty="0" smtClean="0"/>
            </a:br>
            <a:r>
              <a:rPr lang="de-DE" altLang="en-US" sz="2000" dirty="0"/>
              <a:t>Gesamtkostenverfahren gemäß § 275 Abs. 2 und 3 HGB</a:t>
            </a:r>
            <a:endParaRPr lang="de-DE" altLang="en-US" sz="2000" dirty="0" smtClean="0"/>
          </a:p>
        </p:txBody>
      </p:sp>
      <p:sp>
        <p:nvSpPr>
          <p:cNvPr id="51202" name="Rectangle 44"/>
          <p:cNvSpPr>
            <a:spLocks noChangeArrowheads="1"/>
          </p:cNvSpPr>
          <p:nvPr/>
        </p:nvSpPr>
        <p:spPr bwMode="auto">
          <a:xfrm>
            <a:off x="2727325" y="3529013"/>
            <a:ext cx="300672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06" name="Rectangle 7"/>
          <p:cNvSpPr>
            <a:spLocks noChangeArrowheads="1"/>
          </p:cNvSpPr>
          <p:nvPr/>
        </p:nvSpPr>
        <p:spPr bwMode="auto">
          <a:xfrm>
            <a:off x="2862262" y="1716683"/>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7" name="Rectangle 8"/>
          <p:cNvSpPr>
            <a:spLocks noChangeArrowheads="1"/>
          </p:cNvSpPr>
          <p:nvPr/>
        </p:nvSpPr>
        <p:spPr bwMode="auto">
          <a:xfrm>
            <a:off x="3073400" y="1716683"/>
            <a:ext cx="1154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Umsatzerlöse</a:t>
            </a:r>
            <a:endParaRPr lang="de-DE" altLang="en-US" dirty="0">
              <a:latin typeface="Book Antiqua" panose="02040602050305030304" pitchFamily="18" charset="0"/>
            </a:endParaRPr>
          </a:p>
        </p:txBody>
      </p:sp>
      <p:sp>
        <p:nvSpPr>
          <p:cNvPr id="51208" name="Rectangle 9"/>
          <p:cNvSpPr>
            <a:spLocks noChangeArrowheads="1"/>
          </p:cNvSpPr>
          <p:nvPr/>
        </p:nvSpPr>
        <p:spPr bwMode="auto">
          <a:xfrm>
            <a:off x="2862262" y="1930996"/>
            <a:ext cx="1539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09" name="Rectangle 10"/>
          <p:cNvSpPr>
            <a:spLocks noChangeArrowheads="1"/>
          </p:cNvSpPr>
          <p:nvPr/>
        </p:nvSpPr>
        <p:spPr bwMode="auto">
          <a:xfrm>
            <a:off x="3073400" y="1930996"/>
            <a:ext cx="2727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Veränderung der Lagerbestände</a:t>
            </a:r>
            <a:endParaRPr lang="de-DE" altLang="en-US">
              <a:latin typeface="Book Antiqua" panose="02040602050305030304" pitchFamily="18" charset="0"/>
            </a:endParaRPr>
          </a:p>
        </p:txBody>
      </p:sp>
      <p:sp>
        <p:nvSpPr>
          <p:cNvPr id="51210" name="Rectangle 11"/>
          <p:cNvSpPr>
            <a:spLocks noChangeArrowheads="1"/>
          </p:cNvSpPr>
          <p:nvPr/>
        </p:nvSpPr>
        <p:spPr bwMode="auto">
          <a:xfrm>
            <a:off x="2862262" y="2143721"/>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11" name="Rectangle 12"/>
          <p:cNvSpPr>
            <a:spLocks noChangeArrowheads="1"/>
          </p:cNvSpPr>
          <p:nvPr/>
        </p:nvSpPr>
        <p:spPr bwMode="auto">
          <a:xfrm>
            <a:off x="3073400" y="2143721"/>
            <a:ext cx="2441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Erträge</a:t>
            </a:r>
            <a:endParaRPr lang="de-DE" altLang="en-US" dirty="0">
              <a:latin typeface="Book Antiqua" panose="02040602050305030304" pitchFamily="18" charset="0"/>
            </a:endParaRPr>
          </a:p>
        </p:txBody>
      </p:sp>
      <p:sp>
        <p:nvSpPr>
          <p:cNvPr id="51212" name="Rectangle 13"/>
          <p:cNvSpPr>
            <a:spLocks noChangeArrowheads="1"/>
          </p:cNvSpPr>
          <p:nvPr/>
        </p:nvSpPr>
        <p:spPr bwMode="auto">
          <a:xfrm>
            <a:off x="3333750" y="2445346"/>
            <a:ext cx="1223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Betriebsertrag</a:t>
            </a:r>
            <a:endParaRPr lang="de-DE" altLang="en-US" dirty="0">
              <a:solidFill>
                <a:srgbClr val="C00000"/>
              </a:solidFill>
              <a:latin typeface="Book Antiqua" panose="02040602050305030304" pitchFamily="18" charset="0"/>
            </a:endParaRPr>
          </a:p>
        </p:txBody>
      </p:sp>
      <p:sp>
        <p:nvSpPr>
          <p:cNvPr id="51213" name="Rectangle 14"/>
          <p:cNvSpPr>
            <a:spLocks noChangeArrowheads="1"/>
          </p:cNvSpPr>
          <p:nvPr/>
        </p:nvSpPr>
        <p:spPr bwMode="auto">
          <a:xfrm>
            <a:off x="2905125" y="2756496"/>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4" name="Rectangle 15"/>
          <p:cNvSpPr>
            <a:spLocks noChangeArrowheads="1"/>
          </p:cNvSpPr>
          <p:nvPr/>
        </p:nvSpPr>
        <p:spPr bwMode="auto">
          <a:xfrm>
            <a:off x="3073400" y="2756496"/>
            <a:ext cx="5381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Materialaufwand (Betriebsertrag - Materialaufwand = Rohertrag)</a:t>
            </a:r>
            <a:endParaRPr lang="de-DE" altLang="en-US">
              <a:latin typeface="Book Antiqua" panose="02040602050305030304" pitchFamily="18" charset="0"/>
            </a:endParaRPr>
          </a:p>
        </p:txBody>
      </p:sp>
      <p:sp>
        <p:nvSpPr>
          <p:cNvPr id="51215" name="Rectangle 16"/>
          <p:cNvSpPr>
            <a:spLocks noChangeArrowheads="1"/>
          </p:cNvSpPr>
          <p:nvPr/>
        </p:nvSpPr>
        <p:spPr bwMode="auto">
          <a:xfrm>
            <a:off x="2905125" y="2969221"/>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6" name="Rectangle 17"/>
          <p:cNvSpPr>
            <a:spLocks noChangeArrowheads="1"/>
          </p:cNvSpPr>
          <p:nvPr/>
        </p:nvSpPr>
        <p:spPr bwMode="auto">
          <a:xfrm>
            <a:off x="3073400" y="2969221"/>
            <a:ext cx="146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Personalaufwand</a:t>
            </a:r>
            <a:endParaRPr lang="de-DE" altLang="en-US">
              <a:latin typeface="Book Antiqua" panose="02040602050305030304" pitchFamily="18" charset="0"/>
            </a:endParaRPr>
          </a:p>
        </p:txBody>
      </p:sp>
      <p:sp>
        <p:nvSpPr>
          <p:cNvPr id="51217" name="Rectangle 18"/>
          <p:cNvSpPr>
            <a:spLocks noChangeArrowheads="1"/>
          </p:cNvSpPr>
          <p:nvPr/>
        </p:nvSpPr>
        <p:spPr bwMode="auto">
          <a:xfrm>
            <a:off x="2905125" y="3183533"/>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8" name="Rectangle 19"/>
          <p:cNvSpPr>
            <a:spLocks noChangeArrowheads="1"/>
          </p:cNvSpPr>
          <p:nvPr/>
        </p:nvSpPr>
        <p:spPr bwMode="auto">
          <a:xfrm>
            <a:off x="3073400" y="3183533"/>
            <a:ext cx="1397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Abschreibungen</a:t>
            </a:r>
            <a:endParaRPr lang="de-DE" altLang="en-US" dirty="0">
              <a:latin typeface="Book Antiqua" panose="02040602050305030304" pitchFamily="18" charset="0"/>
            </a:endParaRPr>
          </a:p>
        </p:txBody>
      </p:sp>
      <p:sp>
        <p:nvSpPr>
          <p:cNvPr id="51219" name="Rectangle 20"/>
          <p:cNvSpPr>
            <a:spLocks noChangeArrowheads="1"/>
          </p:cNvSpPr>
          <p:nvPr/>
        </p:nvSpPr>
        <p:spPr bwMode="auto">
          <a:xfrm>
            <a:off x="2905125" y="3396258"/>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FF0000"/>
                </a:solidFill>
                <a:latin typeface="Arial" panose="020B0604020202020204" pitchFamily="34" charset="0"/>
              </a:rPr>
              <a:t> -</a:t>
            </a:r>
            <a:endParaRPr lang="de-DE" altLang="en-US" dirty="0">
              <a:latin typeface="Book Antiqua" panose="02040602050305030304" pitchFamily="18" charset="0"/>
            </a:endParaRPr>
          </a:p>
        </p:txBody>
      </p:sp>
      <p:sp>
        <p:nvSpPr>
          <p:cNvPr id="51220" name="Rectangle 21"/>
          <p:cNvSpPr>
            <a:spLocks noChangeArrowheads="1"/>
          </p:cNvSpPr>
          <p:nvPr/>
        </p:nvSpPr>
        <p:spPr bwMode="auto">
          <a:xfrm>
            <a:off x="3073400" y="3396258"/>
            <a:ext cx="3097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Aufwendungen</a:t>
            </a:r>
          </a:p>
        </p:txBody>
      </p:sp>
      <p:sp>
        <p:nvSpPr>
          <p:cNvPr id="51221" name="Rectangle 22"/>
          <p:cNvSpPr>
            <a:spLocks noChangeArrowheads="1"/>
          </p:cNvSpPr>
          <p:nvPr/>
        </p:nvSpPr>
        <p:spPr bwMode="auto">
          <a:xfrm>
            <a:off x="3073400" y="3984129"/>
            <a:ext cx="5751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Betriebsergebnis (EBIT</a:t>
            </a:r>
            <a:r>
              <a:rPr lang="de-DE" altLang="en-US" sz="1400" b="1" dirty="0" smtClean="0">
                <a:solidFill>
                  <a:srgbClr val="C00000"/>
                </a:solidFill>
                <a:latin typeface="Arial" panose="020B0604020202020204" pitchFamily="34" charset="0"/>
              </a:rPr>
              <a:t>) = Betriebsertrag - Betriebsaufwendungen   </a:t>
            </a:r>
            <a:endParaRPr lang="de-DE" altLang="en-US" b="1" dirty="0">
              <a:solidFill>
                <a:srgbClr val="C00000"/>
              </a:solidFill>
              <a:latin typeface="Book Antiqua" panose="02040602050305030304" pitchFamily="18" charset="0"/>
            </a:endParaRPr>
          </a:p>
        </p:txBody>
      </p:sp>
      <p:sp>
        <p:nvSpPr>
          <p:cNvPr id="51222" name="Rectangle 23"/>
          <p:cNvSpPr>
            <a:spLocks noChangeArrowheads="1"/>
          </p:cNvSpPr>
          <p:nvPr/>
        </p:nvSpPr>
        <p:spPr bwMode="auto">
          <a:xfrm>
            <a:off x="2755900" y="4381500"/>
            <a:ext cx="152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3" name="Rectangle 24"/>
          <p:cNvSpPr>
            <a:spLocks noChangeArrowheads="1"/>
          </p:cNvSpPr>
          <p:nvPr/>
        </p:nvSpPr>
        <p:spPr bwMode="auto">
          <a:xfrm>
            <a:off x="2905125" y="4381500"/>
            <a:ext cx="50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4" name="Rectangle 25"/>
          <p:cNvSpPr>
            <a:spLocks noChangeArrowheads="1"/>
          </p:cNvSpPr>
          <p:nvPr/>
        </p:nvSpPr>
        <p:spPr bwMode="auto">
          <a:xfrm>
            <a:off x="2954337" y="4381500"/>
            <a:ext cx="587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25" name="Rectangle 26"/>
          <p:cNvSpPr>
            <a:spLocks noChangeArrowheads="1"/>
          </p:cNvSpPr>
          <p:nvPr/>
        </p:nvSpPr>
        <p:spPr bwMode="auto">
          <a:xfrm>
            <a:off x="3073400" y="4381500"/>
            <a:ext cx="1298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Finanzergebnis</a:t>
            </a:r>
            <a:endParaRPr lang="de-DE" altLang="en-US" dirty="0">
              <a:latin typeface="Book Antiqua" panose="02040602050305030304" pitchFamily="18" charset="0"/>
            </a:endParaRPr>
          </a:p>
        </p:txBody>
      </p:sp>
      <p:sp>
        <p:nvSpPr>
          <p:cNvPr id="51226" name="Rectangle 27"/>
          <p:cNvSpPr>
            <a:spLocks noChangeArrowheads="1"/>
          </p:cNvSpPr>
          <p:nvPr/>
        </p:nvSpPr>
        <p:spPr bwMode="auto">
          <a:xfrm>
            <a:off x="3333750" y="4691062"/>
            <a:ext cx="4470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Ergebnis der gewöhnlichen Geschäftstätigkeit (EGT)</a:t>
            </a:r>
            <a:endParaRPr lang="de-DE" altLang="en-US" b="1" dirty="0">
              <a:solidFill>
                <a:srgbClr val="C00000"/>
              </a:solidFill>
              <a:latin typeface="Book Antiqua" panose="02040602050305030304" pitchFamily="18" charset="0"/>
            </a:endParaRPr>
          </a:p>
        </p:txBody>
      </p:sp>
      <p:sp>
        <p:nvSpPr>
          <p:cNvPr id="51227" name="Rectangle 28"/>
          <p:cNvSpPr>
            <a:spLocks noChangeArrowheads="1"/>
          </p:cNvSpPr>
          <p:nvPr/>
        </p:nvSpPr>
        <p:spPr bwMode="auto">
          <a:xfrm>
            <a:off x="2755900" y="5126037"/>
            <a:ext cx="152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8" name="Rectangle 29"/>
          <p:cNvSpPr>
            <a:spLocks noChangeArrowheads="1"/>
          </p:cNvSpPr>
          <p:nvPr/>
        </p:nvSpPr>
        <p:spPr bwMode="auto">
          <a:xfrm>
            <a:off x="2905125" y="5126037"/>
            <a:ext cx="50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9" name="Rectangle 30"/>
          <p:cNvSpPr>
            <a:spLocks noChangeArrowheads="1"/>
          </p:cNvSpPr>
          <p:nvPr/>
        </p:nvSpPr>
        <p:spPr bwMode="auto">
          <a:xfrm>
            <a:off x="2954337" y="5126037"/>
            <a:ext cx="58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30" name="Rectangle 31"/>
          <p:cNvSpPr>
            <a:spLocks noChangeArrowheads="1"/>
          </p:cNvSpPr>
          <p:nvPr/>
        </p:nvSpPr>
        <p:spPr bwMode="auto">
          <a:xfrm>
            <a:off x="3073400" y="5126037"/>
            <a:ext cx="2343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außerordentliches Ergebnis</a:t>
            </a:r>
            <a:endParaRPr lang="de-DE" altLang="en-US">
              <a:latin typeface="Book Antiqua" panose="02040602050305030304" pitchFamily="18" charset="0"/>
            </a:endParaRPr>
          </a:p>
        </p:txBody>
      </p:sp>
      <p:sp>
        <p:nvSpPr>
          <p:cNvPr id="51231" name="Rectangle 32"/>
          <p:cNvSpPr>
            <a:spLocks noChangeArrowheads="1"/>
          </p:cNvSpPr>
          <p:nvPr/>
        </p:nvSpPr>
        <p:spPr bwMode="auto">
          <a:xfrm>
            <a:off x="2905125" y="5338762"/>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2" name="Rectangle 33"/>
          <p:cNvSpPr>
            <a:spLocks noChangeArrowheads="1"/>
          </p:cNvSpPr>
          <p:nvPr/>
        </p:nvSpPr>
        <p:spPr bwMode="auto">
          <a:xfrm>
            <a:off x="3073400" y="5338762"/>
            <a:ext cx="1270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Steueraufwand</a:t>
            </a:r>
            <a:endParaRPr lang="de-DE" altLang="en-US">
              <a:latin typeface="Book Antiqua" panose="02040602050305030304" pitchFamily="18" charset="0"/>
            </a:endParaRPr>
          </a:p>
        </p:txBody>
      </p:sp>
      <p:sp>
        <p:nvSpPr>
          <p:cNvPr id="51233" name="Rectangle 34"/>
          <p:cNvSpPr>
            <a:spLocks noChangeArrowheads="1"/>
          </p:cNvSpPr>
          <p:nvPr/>
        </p:nvSpPr>
        <p:spPr bwMode="auto">
          <a:xfrm>
            <a:off x="3333750" y="5637212"/>
            <a:ext cx="3270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Jahresüberschuss / Jahresfehlbetrag  </a:t>
            </a:r>
            <a:endParaRPr lang="de-DE" altLang="en-US" dirty="0">
              <a:solidFill>
                <a:srgbClr val="C00000"/>
              </a:solidFill>
              <a:latin typeface="Book Antiqua" panose="02040602050305030304" pitchFamily="18" charset="0"/>
            </a:endParaRPr>
          </a:p>
        </p:txBody>
      </p:sp>
      <p:sp>
        <p:nvSpPr>
          <p:cNvPr id="51234" name="Rectangle 35"/>
          <p:cNvSpPr>
            <a:spLocks noChangeArrowheads="1"/>
          </p:cNvSpPr>
          <p:nvPr/>
        </p:nvSpPr>
        <p:spPr bwMode="auto">
          <a:xfrm>
            <a:off x="6543675" y="5637212"/>
            <a:ext cx="9445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 =&gt; Bilanz)</a:t>
            </a:r>
            <a:endParaRPr lang="de-DE" altLang="en-US" dirty="0">
              <a:latin typeface="Book Antiqua" panose="02040602050305030304" pitchFamily="18" charset="0"/>
            </a:endParaRPr>
          </a:p>
        </p:txBody>
      </p:sp>
      <p:sp>
        <p:nvSpPr>
          <p:cNvPr id="51235" name="Rectangle 36"/>
          <p:cNvSpPr>
            <a:spLocks noChangeArrowheads="1"/>
          </p:cNvSpPr>
          <p:nvPr/>
        </p:nvSpPr>
        <p:spPr bwMode="auto">
          <a:xfrm>
            <a:off x="2862262" y="5967412"/>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36" name="Rectangle 37"/>
          <p:cNvSpPr>
            <a:spLocks noChangeArrowheads="1"/>
          </p:cNvSpPr>
          <p:nvPr/>
        </p:nvSpPr>
        <p:spPr bwMode="auto">
          <a:xfrm>
            <a:off x="3073400" y="5967412"/>
            <a:ext cx="273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Entnahmen aus Gewinnrücklage</a:t>
            </a:r>
            <a:endParaRPr lang="de-DE" altLang="en-US">
              <a:latin typeface="Book Antiqua" panose="02040602050305030304" pitchFamily="18" charset="0"/>
            </a:endParaRPr>
          </a:p>
        </p:txBody>
      </p:sp>
      <p:sp>
        <p:nvSpPr>
          <p:cNvPr id="51237" name="Rectangle 38"/>
          <p:cNvSpPr>
            <a:spLocks noChangeArrowheads="1"/>
          </p:cNvSpPr>
          <p:nvPr/>
        </p:nvSpPr>
        <p:spPr bwMode="auto">
          <a:xfrm>
            <a:off x="2905125" y="6181725"/>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8" name="Rectangle 39"/>
          <p:cNvSpPr>
            <a:spLocks noChangeArrowheads="1"/>
          </p:cNvSpPr>
          <p:nvPr/>
        </p:nvSpPr>
        <p:spPr bwMode="auto">
          <a:xfrm>
            <a:off x="3073400" y="6181725"/>
            <a:ext cx="2892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Einstellungen in Gewinnrücklagen</a:t>
            </a:r>
            <a:endParaRPr lang="de-DE" altLang="en-US">
              <a:latin typeface="Book Antiqua" panose="02040602050305030304" pitchFamily="18" charset="0"/>
            </a:endParaRPr>
          </a:p>
        </p:txBody>
      </p:sp>
      <p:sp>
        <p:nvSpPr>
          <p:cNvPr id="51239" name="Rectangle 40"/>
          <p:cNvSpPr>
            <a:spLocks noChangeArrowheads="1"/>
          </p:cNvSpPr>
          <p:nvPr/>
        </p:nvSpPr>
        <p:spPr bwMode="auto">
          <a:xfrm>
            <a:off x="3333750" y="6489700"/>
            <a:ext cx="2406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Bilanzgewinn / Bilanzverlust</a:t>
            </a:r>
            <a:endParaRPr lang="de-DE" altLang="en-US" dirty="0">
              <a:solidFill>
                <a:srgbClr val="C00000"/>
              </a:solidFill>
              <a:latin typeface="Book Antiqua" panose="02040602050305030304" pitchFamily="18" charset="0"/>
            </a:endParaRPr>
          </a:p>
        </p:txBody>
      </p:sp>
      <p:sp>
        <p:nvSpPr>
          <p:cNvPr id="51240" name="Line 41"/>
          <p:cNvSpPr>
            <a:spLocks noChangeShapeType="1"/>
          </p:cNvSpPr>
          <p:nvPr/>
        </p:nvSpPr>
        <p:spPr bwMode="auto">
          <a:xfrm>
            <a:off x="3043237" y="2348508"/>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1" name="Rectangle 42"/>
          <p:cNvSpPr>
            <a:spLocks noChangeArrowheads="1"/>
          </p:cNvSpPr>
          <p:nvPr/>
        </p:nvSpPr>
        <p:spPr bwMode="auto">
          <a:xfrm>
            <a:off x="3043237" y="2348508"/>
            <a:ext cx="300672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2" name="Line 43"/>
          <p:cNvSpPr>
            <a:spLocks noChangeShapeType="1"/>
          </p:cNvSpPr>
          <p:nvPr/>
        </p:nvSpPr>
        <p:spPr bwMode="auto">
          <a:xfrm>
            <a:off x="3043237" y="3601046"/>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3" name="Line 45"/>
          <p:cNvSpPr>
            <a:spLocks noChangeShapeType="1"/>
          </p:cNvSpPr>
          <p:nvPr/>
        </p:nvSpPr>
        <p:spPr bwMode="auto">
          <a:xfrm>
            <a:off x="3043237" y="457835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4" name="Rectangle 46"/>
          <p:cNvSpPr>
            <a:spLocks noChangeArrowheads="1"/>
          </p:cNvSpPr>
          <p:nvPr/>
        </p:nvSpPr>
        <p:spPr bwMode="auto">
          <a:xfrm>
            <a:off x="3043237" y="4578350"/>
            <a:ext cx="30067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5" name="Line 47"/>
          <p:cNvSpPr>
            <a:spLocks noChangeShapeType="1"/>
          </p:cNvSpPr>
          <p:nvPr/>
        </p:nvSpPr>
        <p:spPr bwMode="auto">
          <a:xfrm>
            <a:off x="3043237" y="553720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6" name="Rectangle 48"/>
          <p:cNvSpPr>
            <a:spLocks noChangeArrowheads="1"/>
          </p:cNvSpPr>
          <p:nvPr/>
        </p:nvSpPr>
        <p:spPr bwMode="auto">
          <a:xfrm>
            <a:off x="3043237" y="5537200"/>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7" name="Line 49"/>
          <p:cNvSpPr>
            <a:spLocks noChangeShapeType="1"/>
          </p:cNvSpPr>
          <p:nvPr/>
        </p:nvSpPr>
        <p:spPr bwMode="auto">
          <a:xfrm>
            <a:off x="3043237" y="6378575"/>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8" name="Rectangle 50"/>
          <p:cNvSpPr>
            <a:spLocks noChangeArrowheads="1"/>
          </p:cNvSpPr>
          <p:nvPr/>
        </p:nvSpPr>
        <p:spPr bwMode="auto">
          <a:xfrm>
            <a:off x="3043237" y="6378575"/>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0" name="Rectangle 13"/>
          <p:cNvSpPr>
            <a:spLocks noChangeArrowheads="1"/>
          </p:cNvSpPr>
          <p:nvPr/>
        </p:nvSpPr>
        <p:spPr bwMode="auto">
          <a:xfrm>
            <a:off x="3333750" y="3628629"/>
            <a:ext cx="19765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smtClean="0">
                <a:solidFill>
                  <a:srgbClr val="C00000"/>
                </a:solidFill>
                <a:latin typeface="Arial" panose="020B0604020202020204" pitchFamily="34" charset="0"/>
              </a:rPr>
              <a:t>Betriebsaufwendungen</a:t>
            </a:r>
            <a:endParaRPr lang="de-DE" altLang="en-US"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7680478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GuV Beispiel: Bäckerei</a:t>
            </a:r>
          </a:p>
        </p:txBody>
      </p:sp>
      <p:graphicFrame>
        <p:nvGraphicFramePr>
          <p:cNvPr id="7" name="Table 6"/>
          <p:cNvGraphicFramePr>
            <a:graphicFrameLocks noGrp="1"/>
          </p:cNvGraphicFramePr>
          <p:nvPr>
            <p:extLst>
              <p:ext uri="{D42A27DB-BD31-4B8C-83A1-F6EECF244321}">
                <p14:modId xmlns:p14="http://schemas.microsoft.com/office/powerpoint/2010/main" val="148730103"/>
              </p:ext>
            </p:extLst>
          </p:nvPr>
        </p:nvGraphicFramePr>
        <p:xfrm>
          <a:off x="2051720" y="2636912"/>
          <a:ext cx="4992216" cy="3708400"/>
        </p:xfrm>
        <a:graphic>
          <a:graphicData uri="http://schemas.openxmlformats.org/drawingml/2006/table">
            <a:tbl>
              <a:tblPr firstRow="1" bandRow="1">
                <a:tableStyleId>{5C22544A-7EE6-4342-B048-85BDC9FD1C3A}</a:tableStyleId>
              </a:tblPr>
              <a:tblGrid>
                <a:gridCol w="4091269">
                  <a:extLst>
                    <a:ext uri="{9D8B030D-6E8A-4147-A177-3AD203B41FA5}">
                      <a16:colId xmlns:a16="http://schemas.microsoft.com/office/drawing/2014/main" val="121886419"/>
                    </a:ext>
                  </a:extLst>
                </a:gridCol>
                <a:gridCol w="900947">
                  <a:extLst>
                    <a:ext uri="{9D8B030D-6E8A-4147-A177-3AD203B41FA5}">
                      <a16:colId xmlns:a16="http://schemas.microsoft.com/office/drawing/2014/main" val="574667532"/>
                    </a:ext>
                  </a:extLst>
                </a:gridCol>
              </a:tblGrid>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[T€]</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0" dirty="0" smtClean="0">
                          <a:latin typeface="Arial" panose="020B0604020202020204" pitchFamily="34" charset="0"/>
                          <a:cs typeface="Arial" panose="020B0604020202020204" pitchFamily="34" charset="0"/>
                        </a:rPr>
                        <a:t>Umsatzerlöse</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b="1" dirty="0" smtClean="0">
                          <a:latin typeface="Arial" panose="020B0604020202020204" pitchFamily="34" charset="0"/>
                          <a:cs typeface="Arial" panose="020B0604020202020204" pitchFamily="34" charset="0"/>
                        </a:rPr>
                        <a:t>Betriebsertrag</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150</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Materialaufwand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25</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Personalaufwand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0" dirty="0" smtClean="0">
                          <a:latin typeface="Arial" panose="020B0604020202020204" pitchFamily="34" charset="0"/>
                          <a:cs typeface="Arial" panose="020B0604020202020204" pitchFamily="34" charset="0"/>
                        </a:rPr>
                        <a:t>Abschreibungen</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b="1" dirty="0" smtClean="0">
                          <a:latin typeface="Arial" panose="020B0604020202020204" pitchFamily="34" charset="0"/>
                          <a:cs typeface="Arial" panose="020B0604020202020204" pitchFamily="34" charset="0"/>
                        </a:rPr>
                        <a:t>Betriebsaufwendungen</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95</a:t>
                      </a:r>
                    </a:p>
                  </a:txBody>
                  <a:tcPr/>
                </a:tc>
                <a:extLst>
                  <a:ext uri="{0D108BD9-81ED-4DB2-BD59-A6C34878D82A}">
                    <a16:rowId xmlns:a16="http://schemas.microsoft.com/office/drawing/2014/main" val="1690766091"/>
                  </a:ext>
                </a:extLst>
              </a:tr>
              <a:tr h="370840">
                <a:tc>
                  <a:txBody>
                    <a:bodyPr/>
                    <a:lstStyle/>
                    <a:p>
                      <a:r>
                        <a:rPr lang="de-DE" b="1" dirty="0" smtClean="0">
                          <a:latin typeface="Arial" panose="020B0604020202020204" pitchFamily="34" charset="0"/>
                          <a:cs typeface="Arial" panose="020B0604020202020204" pitchFamily="34" charset="0"/>
                        </a:rPr>
                        <a:t>Betriebsergebnis</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55</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Steueraufwand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Jahresüberschuss</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40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
        <p:nvSpPr>
          <p:cNvPr id="8" name="Rectangle 1"/>
          <p:cNvSpPr>
            <a:spLocks noChangeArrowheads="1"/>
          </p:cNvSpPr>
          <p:nvPr/>
        </p:nvSpPr>
        <p:spPr bwMode="auto">
          <a:xfrm>
            <a:off x="971600" y="1556792"/>
            <a:ext cx="72728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None/>
            </a:pPr>
            <a:r>
              <a:rPr lang="de-DE" altLang="de-DE" sz="1800" dirty="0" smtClean="0">
                <a:latin typeface="Arial" panose="020B0604020202020204" pitchFamily="34" charset="0"/>
                <a:cs typeface="Arial" panose="020B0604020202020204" pitchFamily="34" charset="0"/>
              </a:rPr>
              <a:t>Eine Bäckerei backt 50.000 Leibe Brot pro Jahr, Preis 3€ pro Leib, Materialkosten 0,5€ pro Leib, Personalkosten 50.000€ pro Jahr, Ofen mit Anschaffungskosten 100.000€ und Nutzungsdauer 5 Jahre.</a:t>
            </a:r>
            <a:endParaRPr lang="de-DE" alt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45445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Unterschied zwischen GuV &amp; Bilanz </a:t>
            </a:r>
          </a:p>
        </p:txBody>
      </p:sp>
      <p:sp>
        <p:nvSpPr>
          <p:cNvPr id="5" name="TextBox 4"/>
          <p:cNvSpPr txBox="1"/>
          <p:nvPr/>
        </p:nvSpPr>
        <p:spPr>
          <a:xfrm>
            <a:off x="1331640" y="2060848"/>
            <a:ext cx="2592288" cy="3024336"/>
          </a:xfrm>
          <a:prstGeom prst="rect">
            <a:avLst/>
          </a:prstGeom>
          <a:solidFill>
            <a:schemeClr val="accent5">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GuV</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Erfolge</a:t>
            </a:r>
          </a:p>
          <a:p>
            <a:pPr marL="285750" indent="-285750">
              <a:buFontTx/>
              <a:buChar char="-"/>
            </a:pPr>
            <a:r>
              <a:rPr lang="de-DE" sz="1800" dirty="0" smtClean="0">
                <a:latin typeface="Arial" panose="020B0604020202020204" pitchFamily="34" charset="0"/>
                <a:cs typeface="Arial" panose="020B0604020202020204" pitchFamily="34" charset="0"/>
              </a:rPr>
              <a:t>Ertrag – Aufwand</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Fluss, Stromaufnahme (Gehälter &amp; Mieten)</a:t>
            </a:r>
            <a:endParaRPr lang="de-DE" sz="1800" dirty="0">
              <a:latin typeface="Arial" panose="020B0604020202020204" pitchFamily="34" charset="0"/>
              <a:cs typeface="Arial" panose="020B0604020202020204" pitchFamily="34" charset="0"/>
            </a:endParaRPr>
          </a:p>
        </p:txBody>
      </p:sp>
      <p:sp>
        <p:nvSpPr>
          <p:cNvPr id="6" name="TextBox 5"/>
          <p:cNvSpPr txBox="1"/>
          <p:nvPr/>
        </p:nvSpPr>
        <p:spPr>
          <a:xfrm>
            <a:off x="5234045" y="2060848"/>
            <a:ext cx="2592288" cy="3024336"/>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Bilanz</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Bestände</a:t>
            </a:r>
          </a:p>
          <a:p>
            <a:pPr marL="285750" indent="-285750">
              <a:buFontTx/>
              <a:buChar char="-"/>
            </a:pPr>
            <a:r>
              <a:rPr lang="de-DE" sz="1800" dirty="0" smtClean="0">
                <a:latin typeface="Arial" panose="020B0604020202020204" pitchFamily="34" charset="0"/>
                <a:cs typeface="Arial" panose="020B0604020202020204" pitchFamily="34" charset="0"/>
              </a:rPr>
              <a:t>Aktiva &amp; Passiva</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See, Momentaufnahme (Vermögen &amp; Schulden)</a:t>
            </a:r>
            <a:endParaRPr lang="de-DE" sz="1800" dirty="0">
              <a:latin typeface="Arial" panose="020B0604020202020204" pitchFamily="34" charset="0"/>
              <a:cs typeface="Arial" panose="020B0604020202020204" pitchFamily="34" charset="0"/>
            </a:endParaRPr>
          </a:p>
        </p:txBody>
      </p:sp>
      <p:sp>
        <p:nvSpPr>
          <p:cNvPr id="2" name="TextBox 1"/>
          <p:cNvSpPr txBox="1"/>
          <p:nvPr/>
        </p:nvSpPr>
        <p:spPr>
          <a:xfrm>
            <a:off x="1043608"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das Unternehmen profitabel?</a:t>
            </a:r>
            <a:endParaRPr lang="de-DE" sz="1600" dirty="0">
              <a:latin typeface="Arial" panose="020B0604020202020204" pitchFamily="34" charset="0"/>
              <a:cs typeface="Arial" panose="020B0604020202020204" pitchFamily="34" charset="0"/>
            </a:endParaRPr>
          </a:p>
        </p:txBody>
      </p:sp>
      <p:sp>
        <p:nvSpPr>
          <p:cNvPr id="7" name="TextBox 6"/>
          <p:cNvSpPr txBox="1"/>
          <p:nvPr/>
        </p:nvSpPr>
        <p:spPr>
          <a:xfrm>
            <a:off x="5076056"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a:t>
            </a:r>
            <a:r>
              <a:rPr lang="de-DE" sz="1600" smtClean="0">
                <a:latin typeface="Arial" panose="020B0604020202020204" pitchFamily="34" charset="0"/>
                <a:cs typeface="Arial" panose="020B0604020202020204" pitchFamily="34" charset="0"/>
              </a:rPr>
              <a:t>das Unternehmen gesund</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339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de-DE" altLang="en-US" smtClean="0"/>
              <a:t>Bilanzanalyse: Finanzielle Lage</a:t>
            </a:r>
            <a:endParaRPr lang="de-DE" altLang="en-US" noProof="1" smtClean="0"/>
          </a:p>
        </p:txBody>
      </p:sp>
      <p:sp>
        <p:nvSpPr>
          <p:cNvPr id="54274"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400" noProof="1" smtClean="0">
                <a:latin typeface="Arial" panose="020B0604020202020204" pitchFamily="34" charset="0"/>
              </a:rPr>
              <a:t>a)</a:t>
            </a:r>
            <a:r>
              <a:rPr lang="de-DE" altLang="en-US" sz="1600" noProof="1" smtClean="0">
                <a:latin typeface="Arial" panose="020B0604020202020204" pitchFamily="34" charset="0"/>
              </a:rPr>
              <a:t> </a:t>
            </a:r>
            <a:r>
              <a:rPr lang="de-DE" altLang="en-US" sz="1600" b="1" u="sng" noProof="1" smtClean="0">
                <a:latin typeface="Arial" panose="020B0604020202020204" pitchFamily="34" charset="0"/>
              </a:rPr>
              <a:t>Liquidität</a:t>
            </a:r>
            <a:endParaRPr lang="de-DE" altLang="en-US" sz="1600" noProof="1" smtClean="0">
              <a:latin typeface="Arial" panose="020B0604020202020204" pitchFamily="34" charset="0"/>
            </a:endParaRPr>
          </a:p>
          <a:p>
            <a:pPr>
              <a:lnSpc>
                <a:spcPct val="80000"/>
              </a:lnSpc>
            </a:pPr>
            <a:r>
              <a:rPr lang="de-DE" altLang="en-US" sz="1600" dirty="0" smtClean="0">
                <a:latin typeface="Arial" panose="020B0604020202020204" pitchFamily="34" charset="0"/>
              </a:rPr>
              <a:t>S</a:t>
            </a:r>
            <a:r>
              <a:rPr lang="de-DE" altLang="en-US" sz="1600" noProof="1" smtClean="0">
                <a:latin typeface="Arial" panose="020B0604020202020204" pitchFamily="34" charset="0"/>
              </a:rPr>
              <a:t>ind die kurzfristigen Verbindlichkeiten durch die flüssigen Mittel gedeckt?</a:t>
            </a:r>
          </a:p>
          <a:p>
            <a:pPr>
              <a:lnSpc>
                <a:spcPct val="80000"/>
              </a:lnSpc>
            </a:pPr>
            <a:r>
              <a:rPr lang="de-DE" altLang="en-US" sz="1600" dirty="0" smtClean="0">
                <a:latin typeface="Arial" panose="020B0604020202020204" pitchFamily="34" charset="0"/>
              </a:rPr>
              <a:t>Reicht das </a:t>
            </a:r>
            <a:r>
              <a:rPr lang="de-DE" altLang="en-US" sz="1600" noProof="1" smtClean="0">
                <a:latin typeface="Arial" panose="020B0604020202020204" pitchFamily="34" charset="0"/>
              </a:rPr>
              <a:t>Umlaufvermögen zur Rückzahlung der kurzfristigen Verbindlichkeiten </a:t>
            </a:r>
            <a:r>
              <a:rPr lang="de-DE" altLang="en-US" sz="1600" dirty="0" smtClean="0">
                <a:latin typeface="Arial" panose="020B0604020202020204" pitchFamily="34" charset="0"/>
              </a:rPr>
              <a:t>aus?</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ist die Kapitalgebundenheit beim Produktionsprozeß und beim Lagerbestand zu beurteilen? </a:t>
            </a:r>
          </a:p>
          <a:p>
            <a:pPr>
              <a:lnSpc>
                <a:spcPct val="80000"/>
              </a:lnSpc>
            </a:pPr>
            <a:r>
              <a:rPr lang="de-DE" altLang="en-US" sz="1600" noProof="1" smtClean="0">
                <a:latin typeface="Arial" panose="020B0604020202020204" pitchFamily="34" charset="0"/>
              </a:rPr>
              <a:t>Wie wird das Zahlungsziel der Kunden eingehalten? (Debitorenziel)</a:t>
            </a:r>
          </a:p>
          <a:p>
            <a:pPr>
              <a:lnSpc>
                <a:spcPct val="80000"/>
              </a:lnSpc>
            </a:pPr>
            <a:r>
              <a:rPr lang="de-DE" altLang="en-US" sz="1600" noProof="1" smtClean="0">
                <a:latin typeface="Arial" panose="020B0604020202020204" pitchFamily="34" charset="0"/>
              </a:rPr>
              <a:t>Wie schnell ist der Debitorenbestand verflüssigbar?</a:t>
            </a:r>
          </a:p>
          <a:p>
            <a:pPr>
              <a:lnSpc>
                <a:spcPct val="80000"/>
              </a:lnSpc>
            </a:pPr>
            <a:r>
              <a:rPr lang="de-DE" altLang="en-US" sz="1600" noProof="1" smtClean="0">
                <a:latin typeface="Arial" panose="020B0604020202020204" pitchFamily="34" charset="0"/>
              </a:rPr>
              <a:t>Inwieweit wurden durch den Umsatzprozeß liquide Mittel zur weiteren Verwendung generiert? (Umsatzrendite)</a:t>
            </a:r>
            <a:endParaRPr lang="de-DE" altLang="en-US" sz="1600" dirty="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Stabilität und Solidität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dirty="0" smtClean="0">
                <a:latin typeface="Arial" panose="020B0604020202020204" pitchFamily="34" charset="0"/>
              </a:rPr>
              <a:t>hoch sind der </a:t>
            </a:r>
            <a:r>
              <a:rPr lang="de-DE" altLang="en-US" sz="1600" noProof="1" smtClean="0">
                <a:latin typeface="Arial" panose="020B0604020202020204" pitchFamily="34" charset="0"/>
              </a:rPr>
              <a:t>Verschuldungsgrad</a:t>
            </a:r>
            <a:r>
              <a:rPr lang="de-DE" altLang="en-US" sz="1600" dirty="0" smtClean="0">
                <a:latin typeface="Arial" panose="020B0604020202020204" pitchFamily="34" charset="0"/>
              </a:rPr>
              <a:t> und der </a:t>
            </a:r>
            <a:r>
              <a:rPr lang="de-DE" altLang="en-US" sz="1600" noProof="1" smtClean="0">
                <a:latin typeface="Arial" panose="020B0604020202020204" pitchFamily="34" charset="0"/>
              </a:rPr>
              <a:t>Eigenfinanzierungsgrad</a:t>
            </a:r>
            <a:r>
              <a:rPr lang="de-DE" altLang="en-US" sz="1600" dirty="0" smtClean="0">
                <a:latin typeface="Arial" panose="020B0604020202020204" pitchFamily="34" charset="0"/>
              </a:rPr>
              <a:t>? </a:t>
            </a:r>
            <a:r>
              <a:rPr lang="de-DE" altLang="en-US" sz="1600" noProof="1" smtClean="0">
                <a:latin typeface="Arial" panose="020B0604020202020204" pitchFamily="34" charset="0"/>
              </a:rPr>
              <a:t>Wie hoch ist die Risiko</a:t>
            </a:r>
            <a:r>
              <a:rPr lang="de-DE" altLang="en-US" sz="1600" dirty="0" smtClean="0">
                <a:latin typeface="Arial" panose="020B0604020202020204" pitchFamily="34" charset="0"/>
              </a:rPr>
              <a:t>-Exposition</a:t>
            </a:r>
            <a:r>
              <a:rPr lang="de-DE" altLang="en-US" sz="1600" noProof="1" smtClean="0">
                <a:latin typeface="Arial" panose="020B0604020202020204" pitchFamily="34" charset="0"/>
              </a:rPr>
              <a:t> der Unternehmung?</a:t>
            </a:r>
          </a:p>
          <a:p>
            <a:pPr>
              <a:lnSpc>
                <a:spcPct val="80000"/>
              </a:lnSpc>
            </a:pPr>
            <a:r>
              <a:rPr lang="de-DE" altLang="en-US" sz="1600" dirty="0" smtClean="0">
                <a:latin typeface="Arial" panose="020B0604020202020204" pitchFamily="34" charset="0"/>
              </a:rPr>
              <a:t>Wird die</a:t>
            </a:r>
            <a:r>
              <a:rPr lang="de-DE" altLang="en-US" sz="1600" noProof="1" smtClean="0">
                <a:latin typeface="Arial" panose="020B0604020202020204" pitchFamily="34" charset="0"/>
              </a:rPr>
              <a:t> goldene Bilanzregel</a:t>
            </a:r>
            <a:r>
              <a:rPr lang="de-DE" altLang="en-US" sz="1600" dirty="0" smtClean="0">
                <a:latin typeface="Arial" panose="020B0604020202020204" pitchFamily="34" charset="0"/>
              </a:rPr>
              <a:t> eingehalten?</a:t>
            </a:r>
          </a:p>
          <a:p>
            <a:pPr>
              <a:lnSpc>
                <a:spcPct val="80000"/>
              </a:lnSpc>
            </a:pPr>
            <a:endParaRPr lang="de-DE" altLang="en-US" sz="1600" dirty="0"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Investition und Finanzierung</a:t>
            </a:r>
            <a:endParaRPr lang="de-DE" altLang="en-US" sz="1600" b="1"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wurden die Investitionen </a:t>
            </a:r>
            <a:r>
              <a:rPr lang="de-DE" altLang="en-US" sz="1600" dirty="0" smtClean="0">
                <a:latin typeface="Arial" panose="020B0604020202020204" pitchFamily="34" charset="0"/>
              </a:rPr>
              <a:t>finanziert</a:t>
            </a:r>
            <a:r>
              <a:rPr lang="de-DE" altLang="en-US" sz="1600" noProof="1" smtClean="0">
                <a:latin typeface="Arial" panose="020B0604020202020204" pitchFamily="34" charset="0"/>
              </a:rPr>
              <a:t>? (Selbstfinanzierungskraft)</a:t>
            </a:r>
          </a:p>
          <a:p>
            <a:pPr>
              <a:lnSpc>
                <a:spcPct val="80000"/>
              </a:lnSpc>
            </a:pPr>
            <a:endParaRPr lang="de-DE" altLang="en-US" sz="1600" noProof="1"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smtClean="0"/>
              <a:t>Bilanzanalyse - Liquidität, Selbstfinanzierung</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933575" y="1497013"/>
            <a:ext cx="642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noProof="1">
                <a:solidFill>
                  <a:srgbClr val="000000"/>
                </a:solidFill>
                <a:latin typeface="Arial" panose="020B0604020202020204" pitchFamily="34" charset="0"/>
              </a:rPr>
              <a:t>Liquiditätskennzahlen </a:t>
            </a:r>
          </a:p>
          <a:p>
            <a:pPr>
              <a:spcBef>
                <a:spcPct val="0"/>
              </a:spcBef>
              <a:buClrTx/>
              <a:buFontTx/>
              <a:buNone/>
            </a:pPr>
            <a:r>
              <a:rPr lang="de-DE" altLang="en-US" sz="1600" noProof="1">
                <a:solidFill>
                  <a:srgbClr val="000000"/>
                </a:solidFill>
                <a:latin typeface="Arial" panose="020B0604020202020204" pitchFamily="34" charset="0"/>
              </a:rPr>
              <a:t>(Liquidität bezeichnet die Verfügbarkeit über genügend Zahlungsmittel)</a:t>
            </a:r>
            <a:endParaRPr lang="de-DE" altLang="en-US" noProof="1">
              <a:latin typeface="Book Antiqua" panose="02040602050305030304" pitchFamily="18" charset="0"/>
            </a:endParaRPr>
          </a:p>
        </p:txBody>
      </p:sp>
      <p:sp>
        <p:nvSpPr>
          <p:cNvPr id="56324" name="Rectangle 7176"/>
          <p:cNvSpPr>
            <a:spLocks noChangeArrowheads="1"/>
          </p:cNvSpPr>
          <p:nvPr/>
        </p:nvSpPr>
        <p:spPr bwMode="auto">
          <a:xfrm>
            <a:off x="5624513" y="2317750"/>
            <a:ext cx="1319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a:t>
            </a:r>
            <a:endParaRPr lang="de-DE" altLang="en-US" noProof="1">
              <a:latin typeface="Book Antiqua" panose="02040602050305030304" pitchFamily="18" charset="0"/>
            </a:endParaRPr>
          </a:p>
        </p:txBody>
      </p:sp>
      <p:sp>
        <p:nvSpPr>
          <p:cNvPr id="56325" name="Rectangle 7177"/>
          <p:cNvSpPr>
            <a:spLocks noChangeArrowheads="1"/>
          </p:cNvSpPr>
          <p:nvPr/>
        </p:nvSpPr>
        <p:spPr bwMode="auto">
          <a:xfrm>
            <a:off x="2484438" y="256381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1. Grades =</a:t>
            </a:r>
            <a:endParaRPr lang="de-DE" altLang="en-US" noProof="1">
              <a:latin typeface="Book Antiqua" panose="02040602050305030304" pitchFamily="18" charset="0"/>
            </a:endParaRPr>
          </a:p>
        </p:txBody>
      </p:sp>
      <p:sp>
        <p:nvSpPr>
          <p:cNvPr id="56326" name="Rectangle 7178"/>
          <p:cNvSpPr>
            <a:spLocks noChangeArrowheads="1"/>
          </p:cNvSpPr>
          <p:nvPr/>
        </p:nvSpPr>
        <p:spPr bwMode="auto">
          <a:xfrm>
            <a:off x="4643438" y="25638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 </a:t>
            </a:r>
            <a:endParaRPr lang="de-DE" altLang="en-US" noProof="1">
              <a:latin typeface="Book Antiqua" panose="02040602050305030304" pitchFamily="18" charset="0"/>
            </a:endParaRPr>
          </a:p>
        </p:txBody>
      </p:sp>
      <p:sp>
        <p:nvSpPr>
          <p:cNvPr id="56327" name="Rectangle 7179"/>
          <p:cNvSpPr>
            <a:spLocks noChangeArrowheads="1"/>
          </p:cNvSpPr>
          <p:nvPr/>
        </p:nvSpPr>
        <p:spPr bwMode="auto">
          <a:xfrm>
            <a:off x="2484438" y="2811463"/>
            <a:ext cx="839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a:t>
            </a:r>
            <a:endParaRPr lang="de-DE" altLang="en-US" noProof="1">
              <a:latin typeface="Book Antiqua" panose="02040602050305030304" pitchFamily="18" charset="0"/>
            </a:endParaRPr>
          </a:p>
        </p:txBody>
      </p:sp>
      <p:sp>
        <p:nvSpPr>
          <p:cNvPr id="56328" name="Rectangle 7180"/>
          <p:cNvSpPr>
            <a:spLocks noChangeArrowheads="1"/>
          </p:cNvSpPr>
          <p:nvPr/>
        </p:nvSpPr>
        <p:spPr bwMode="auto">
          <a:xfrm>
            <a:off x="5197475" y="26797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29" name="Rectangle 7181"/>
          <p:cNvSpPr>
            <a:spLocks noChangeArrowheads="1"/>
          </p:cNvSpPr>
          <p:nvPr/>
        </p:nvSpPr>
        <p:spPr bwMode="auto">
          <a:xfrm>
            <a:off x="4608513" y="3471863"/>
            <a:ext cx="333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 + kurzfr. Forderungen</a:t>
            </a:r>
            <a:endParaRPr lang="de-DE" altLang="en-US" noProof="1">
              <a:latin typeface="Book Antiqua" panose="02040602050305030304" pitchFamily="18" charset="0"/>
            </a:endParaRPr>
          </a:p>
        </p:txBody>
      </p:sp>
      <p:sp>
        <p:nvSpPr>
          <p:cNvPr id="56330" name="Rectangle 7182"/>
          <p:cNvSpPr>
            <a:spLocks noChangeArrowheads="1"/>
          </p:cNvSpPr>
          <p:nvPr/>
        </p:nvSpPr>
        <p:spPr bwMode="auto">
          <a:xfrm>
            <a:off x="2484438" y="368776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2. Grades =</a:t>
            </a:r>
            <a:endParaRPr lang="de-DE" altLang="en-US" noProof="1">
              <a:latin typeface="Book Antiqua" panose="02040602050305030304" pitchFamily="18" charset="0"/>
            </a:endParaRPr>
          </a:p>
        </p:txBody>
      </p:sp>
      <p:sp>
        <p:nvSpPr>
          <p:cNvPr id="56331" name="Rectangle 7184"/>
          <p:cNvSpPr>
            <a:spLocks noChangeArrowheads="1"/>
          </p:cNvSpPr>
          <p:nvPr/>
        </p:nvSpPr>
        <p:spPr bwMode="auto">
          <a:xfrm>
            <a:off x="2484438" y="3935413"/>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100%)</a:t>
            </a:r>
            <a:endParaRPr lang="de-DE" altLang="en-US" noProof="1">
              <a:latin typeface="Book Antiqua" panose="02040602050305030304" pitchFamily="18" charset="0"/>
            </a:endParaRPr>
          </a:p>
        </p:txBody>
      </p:sp>
      <p:sp>
        <p:nvSpPr>
          <p:cNvPr id="56332" name="Rectangle 7185"/>
          <p:cNvSpPr>
            <a:spLocks noChangeArrowheads="1"/>
          </p:cNvSpPr>
          <p:nvPr/>
        </p:nvSpPr>
        <p:spPr bwMode="auto">
          <a:xfrm>
            <a:off x="5197475" y="38608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3" name="Rectangle 7186"/>
          <p:cNvSpPr>
            <a:spLocks noChangeArrowheads="1"/>
          </p:cNvSpPr>
          <p:nvPr/>
        </p:nvSpPr>
        <p:spPr bwMode="auto">
          <a:xfrm>
            <a:off x="5510213" y="4564063"/>
            <a:ext cx="154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Umlaufvermögen</a:t>
            </a:r>
            <a:endParaRPr lang="de-DE" altLang="en-US" noProof="1">
              <a:latin typeface="Book Antiqua" panose="02040602050305030304" pitchFamily="18" charset="0"/>
            </a:endParaRPr>
          </a:p>
        </p:txBody>
      </p:sp>
      <p:sp>
        <p:nvSpPr>
          <p:cNvPr id="56334" name="Rectangle 7187"/>
          <p:cNvSpPr>
            <a:spLocks noChangeArrowheads="1"/>
          </p:cNvSpPr>
          <p:nvPr/>
        </p:nvSpPr>
        <p:spPr bwMode="auto">
          <a:xfrm>
            <a:off x="2498725" y="4811713"/>
            <a:ext cx="193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3. Grades =</a:t>
            </a:r>
            <a:endParaRPr lang="de-DE" altLang="en-US" noProof="1">
              <a:latin typeface="Book Antiqua" panose="02040602050305030304" pitchFamily="18" charset="0"/>
            </a:endParaRPr>
          </a:p>
        </p:txBody>
      </p:sp>
      <p:sp>
        <p:nvSpPr>
          <p:cNvPr id="56335" name="Rectangle 7189"/>
          <p:cNvSpPr>
            <a:spLocks noChangeArrowheads="1"/>
          </p:cNvSpPr>
          <p:nvPr/>
        </p:nvSpPr>
        <p:spPr bwMode="auto">
          <a:xfrm>
            <a:off x="2484438" y="5059363"/>
            <a:ext cx="143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200%)</a:t>
            </a:r>
            <a:endParaRPr lang="de-DE" altLang="en-US" noProof="1">
              <a:latin typeface="Book Antiqua" panose="02040602050305030304" pitchFamily="18" charset="0"/>
            </a:endParaRPr>
          </a:p>
        </p:txBody>
      </p:sp>
      <p:sp>
        <p:nvSpPr>
          <p:cNvPr id="56336" name="Rectangle 7190"/>
          <p:cNvSpPr>
            <a:spLocks noChangeArrowheads="1"/>
          </p:cNvSpPr>
          <p:nvPr/>
        </p:nvSpPr>
        <p:spPr bwMode="auto">
          <a:xfrm>
            <a:off x="5197475" y="5059363"/>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7" name="Rectangle 7191"/>
          <p:cNvSpPr>
            <a:spLocks noChangeArrowheads="1"/>
          </p:cNvSpPr>
          <p:nvPr/>
        </p:nvSpPr>
        <p:spPr bwMode="auto">
          <a:xfrm>
            <a:off x="1908175" y="5949950"/>
            <a:ext cx="662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Working Capital = kurzfr. Umlaufvermögen - kurzfr. Verbindlichkeiten</a:t>
            </a:r>
            <a:r>
              <a:rPr lang="de-DE" altLang="en-US" sz="1600">
                <a:solidFill>
                  <a:srgbClr val="000000"/>
                </a:solidFill>
                <a:latin typeface="Arial" panose="020B0604020202020204" pitchFamily="34" charset="0"/>
              </a:rPr>
              <a:t> </a:t>
            </a:r>
            <a:endParaRPr lang="de-DE" altLang="en-US" sz="1600" noProof="1">
              <a:solidFill>
                <a:srgbClr val="000000"/>
              </a:solidFill>
              <a:latin typeface="Arial" panose="020B0604020202020204" pitchFamily="34" charset="0"/>
            </a:endParaRPr>
          </a:p>
        </p:txBody>
      </p:sp>
      <p:sp>
        <p:nvSpPr>
          <p:cNvPr id="56338" name="Line 7193"/>
          <p:cNvSpPr>
            <a:spLocks noChangeShapeType="1"/>
          </p:cNvSpPr>
          <p:nvPr/>
        </p:nvSpPr>
        <p:spPr bwMode="auto">
          <a:xfrm>
            <a:off x="5003800" y="2636838"/>
            <a:ext cx="24479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39" name="Line 7194"/>
          <p:cNvSpPr>
            <a:spLocks noChangeShapeType="1"/>
          </p:cNvSpPr>
          <p:nvPr/>
        </p:nvSpPr>
        <p:spPr bwMode="auto">
          <a:xfrm>
            <a:off x="4500563" y="3789363"/>
            <a:ext cx="3527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41" name="Line 7196"/>
          <p:cNvSpPr>
            <a:spLocks noChangeShapeType="1"/>
          </p:cNvSpPr>
          <p:nvPr/>
        </p:nvSpPr>
        <p:spPr bwMode="auto">
          <a:xfrm>
            <a:off x="5148263" y="4941888"/>
            <a:ext cx="230346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de-DE" altLang="en-US" smtClean="0"/>
              <a:t>Bilanzanalyse: Erfolgsanalyse</a:t>
            </a:r>
            <a:endParaRPr lang="de-DE" altLang="en-US" sz="1800" noProof="1" smtClean="0"/>
          </a:p>
        </p:txBody>
      </p:sp>
      <p:sp>
        <p:nvSpPr>
          <p:cNvPr id="55298"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600" noProof="1" smtClean="0">
                <a:latin typeface="Arial" panose="020B0604020202020204" pitchFamily="34" charset="0"/>
              </a:rPr>
              <a:t>a) </a:t>
            </a:r>
            <a:r>
              <a:rPr lang="de-DE" altLang="en-US" sz="1600" b="1" u="sng" noProof="1" smtClean="0">
                <a:latin typeface="Arial" panose="020B0604020202020204" pitchFamily="34" charset="0"/>
              </a:rPr>
              <a:t>Erfolg und Rentabilität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Ist überhaupt ein Erfolg entstanden? </a:t>
            </a:r>
            <a:r>
              <a:rPr lang="de-DE" altLang="en-US" sz="1600" smtClean="0">
                <a:latin typeface="Arial" panose="020B0604020202020204" pitchFamily="34" charset="0"/>
              </a:rPr>
              <a:t>(Vergleich </a:t>
            </a:r>
            <a:r>
              <a:rPr lang="de-DE" altLang="en-US" sz="1600" noProof="1" smtClean="0">
                <a:latin typeface="Arial" panose="020B0604020202020204" pitchFamily="34" charset="0"/>
              </a:rPr>
              <a:t>gegenüber früheren Jahren </a:t>
            </a:r>
            <a:r>
              <a:rPr lang="de-DE" altLang="en-US" sz="1600" smtClean="0">
                <a:latin typeface="Arial" panose="020B0604020202020204" pitchFamily="34" charset="0"/>
              </a:rPr>
              <a:t>und </a:t>
            </a:r>
            <a:r>
              <a:rPr lang="de-DE" altLang="en-US" sz="1600" noProof="1" smtClean="0">
                <a:latin typeface="Arial" panose="020B0604020202020204" pitchFamily="34" charset="0"/>
              </a:rPr>
              <a:t>anderen Unternehmen derselben Branche</a:t>
            </a:r>
            <a:r>
              <a:rPr lang="de-DE" altLang="en-US" sz="1600" smtClean="0">
                <a:latin typeface="Arial" panose="020B0604020202020204" pitchFamily="34" charset="0"/>
              </a:rPr>
              <a: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smtClean="0">
                <a:latin typeface="Arial" panose="020B0604020202020204" pitchFamily="34" charset="0"/>
              </a:rPr>
              <a:t>hoch </a:t>
            </a:r>
            <a:r>
              <a:rPr lang="de-DE" altLang="en-US" sz="1600" noProof="1" smtClean="0">
                <a:latin typeface="Arial" panose="020B0604020202020204" pitchFamily="34" charset="0"/>
              </a:rPr>
              <a:t>ist die Eigenkapitalrentabilität?</a:t>
            </a:r>
            <a:r>
              <a:rPr lang="de-DE" altLang="en-US" sz="1600" smtClean="0">
                <a:latin typeface="Arial" panose="020B0604020202020204" pitchFamily="34" charset="0"/>
              </a:rPr>
              <a:t> </a:t>
            </a:r>
            <a:r>
              <a:rPr lang="de-DE" altLang="en-US" sz="1600" noProof="1" smtClean="0">
                <a:latin typeface="Arial" panose="020B0604020202020204" pitchFamily="34" charset="0"/>
              </a:rPr>
              <a:t>Ist die Gesamtkapitalrentabilität im Vergleich zu anderen Anlagemöglichkeiten genug hoch?</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Erfolgsquellen</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In welchen Verhältnis stehen die Erfolgsquellen zueinander (Betriebserfolg, sonstige oder außerordentliche Erträge) ?</a:t>
            </a:r>
          </a:p>
          <a:p>
            <a:pPr>
              <a:lnSpc>
                <a:spcPct val="80000"/>
              </a:lnSpc>
            </a:pPr>
            <a:r>
              <a:rPr lang="de-DE" altLang="en-US" sz="1600" noProof="1" smtClean="0">
                <a:latin typeface="Arial" panose="020B0604020202020204" pitchFamily="34" charset="0"/>
              </a:rPr>
              <a:t>Wie hat sich der Betriebserfolg entwickelt?</a:t>
            </a:r>
          </a:p>
          <a:p>
            <a:pPr>
              <a:lnSpc>
                <a:spcPct val="80000"/>
              </a:lnSpc>
            </a:pPr>
            <a:r>
              <a:rPr lang="de-DE" altLang="en-US" sz="1600" noProof="1" smtClean="0">
                <a:latin typeface="Arial" panose="020B0604020202020204" pitchFamily="34" charset="0"/>
              </a:rPr>
              <a:t>Welcher Teil der Leistung geht auf den Umsatz zurück?</a:t>
            </a:r>
          </a:p>
          <a:p>
            <a:pPr>
              <a:lnSpc>
                <a:spcPct val="80000"/>
              </a:lnSpc>
            </a:pPr>
            <a:r>
              <a:rPr lang="de-DE" altLang="en-US" sz="1600" noProof="1" smtClean="0">
                <a:latin typeface="Arial" panose="020B0604020202020204" pitchFamily="34" charset="0"/>
              </a:rPr>
              <a:t>Wie hat sich der Umsatz entwickelt?</a:t>
            </a:r>
          </a:p>
          <a:p>
            <a:pPr>
              <a:lnSpc>
                <a:spcPct val="80000"/>
              </a:lnSpc>
            </a:pPr>
            <a:r>
              <a:rPr lang="de-DE" altLang="en-US" sz="1600" noProof="1" smtClean="0">
                <a:latin typeface="Arial" panose="020B0604020202020204" pitchFamily="34" charset="0"/>
              </a:rPr>
              <a:t>Wie haben sich Materialaufwand und Personalaufwand im Verhältnis zur Umsatzentwicklung verändert?</a:t>
            </a:r>
          </a:p>
          <a:p>
            <a:pPr>
              <a:lnSpc>
                <a:spcPct val="80000"/>
              </a:lnSpc>
            </a:pPr>
            <a:r>
              <a:rPr lang="de-DE" altLang="en-US" sz="1600" noProof="1" smtClean="0">
                <a:latin typeface="Arial" panose="020B0604020202020204" pitchFamily="34" charset="0"/>
              </a:rPr>
              <a:t>Wie haben sich die Abschreibungen verändert?</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Erfolgsverwendung</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Welche Teil</a:t>
            </a:r>
            <a:r>
              <a:rPr lang="de-DE" altLang="en-US" sz="1600" smtClean="0">
                <a:latin typeface="Arial" panose="020B0604020202020204" pitchFamily="34" charset="0"/>
              </a:rPr>
              <a:t>e</a:t>
            </a:r>
            <a:r>
              <a:rPr lang="de-DE" altLang="en-US" sz="1600" noProof="1" smtClean="0">
                <a:latin typeface="Arial" panose="020B0604020202020204" pitchFamily="34" charset="0"/>
              </a:rPr>
              <a:t> des Erfolgs wurde</a:t>
            </a:r>
            <a:r>
              <a:rPr lang="de-DE" altLang="en-US" sz="1600" smtClean="0">
                <a:latin typeface="Arial" panose="020B0604020202020204" pitchFamily="34" charset="0"/>
              </a:rPr>
              <a:t>n</a:t>
            </a:r>
            <a:r>
              <a:rPr lang="de-DE" altLang="en-US" sz="1600" noProof="1" smtClean="0">
                <a:latin typeface="Arial" panose="020B0604020202020204" pitchFamily="34" charset="0"/>
              </a:rPr>
              <a:t> ausgeschüttet</a:t>
            </a:r>
            <a:r>
              <a:rPr lang="de-DE" altLang="en-US" sz="1600" smtClean="0">
                <a:latin typeface="Arial" panose="020B0604020202020204" pitchFamily="34" charset="0"/>
              </a:rPr>
              <a:t> bzw. zurückbehalten</a:t>
            </a:r>
            <a:r>
              <a:rPr lang="de-DE" altLang="en-US" sz="1600" noProof="1" smtClean="0">
                <a:latin typeface="Arial" panose="020B0604020202020204" pitchFamily="34" charset="0"/>
              </a:rPr>
              <a:t>?</a:t>
            </a:r>
          </a:p>
          <a:p>
            <a:pPr>
              <a:lnSpc>
                <a:spcPct val="80000"/>
              </a:lnSpc>
            </a:pPr>
            <a:r>
              <a:rPr lang="de-DE" altLang="en-US" sz="1600" noProof="1" smtClean="0">
                <a:latin typeface="Arial" panose="020B0604020202020204" pitchFamily="34" charset="0"/>
              </a:rPr>
              <a:t>Werden die Ausschüttungen konstant gehalten?</a:t>
            </a:r>
            <a:endParaRPr lang="de-DE" altLang="en-US" sz="1600"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08175" y="-26988"/>
            <a:ext cx="6767513" cy="960438"/>
          </a:xfrm>
        </p:spPr>
        <p:txBody>
          <a:bodyPr/>
          <a:lstStyle/>
          <a:p>
            <a:r>
              <a:rPr lang="de-DE" altLang="en-US" smtClean="0"/>
              <a:t>Bilanzanalyse - Rentabilität, Kapitalstruktur</a:t>
            </a:r>
          </a:p>
        </p:txBody>
      </p:sp>
      <p:sp>
        <p:nvSpPr>
          <p:cNvPr id="57346" name="Rectangle 5"/>
          <p:cNvSpPr>
            <a:spLocks noChangeArrowheads="1"/>
          </p:cNvSpPr>
          <p:nvPr/>
        </p:nvSpPr>
        <p:spPr bwMode="auto">
          <a:xfrm>
            <a:off x="2486025" y="32131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7" name="Rectangle 6"/>
          <p:cNvSpPr>
            <a:spLocks noChangeArrowheads="1"/>
          </p:cNvSpPr>
          <p:nvPr/>
        </p:nvSpPr>
        <p:spPr bwMode="auto">
          <a:xfrm>
            <a:off x="5942013" y="3284538"/>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8" name="Rectangle 7"/>
          <p:cNvSpPr>
            <a:spLocks noChangeArrowheads="1"/>
          </p:cNvSpPr>
          <p:nvPr/>
        </p:nvSpPr>
        <p:spPr bwMode="auto">
          <a:xfrm>
            <a:off x="3505200" y="497681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49" name="Rectangle 8"/>
          <p:cNvSpPr>
            <a:spLocks noChangeArrowheads="1"/>
          </p:cNvSpPr>
          <p:nvPr/>
        </p:nvSpPr>
        <p:spPr bwMode="auto">
          <a:xfrm>
            <a:off x="7286625" y="3944938"/>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Fremdkapital</a:t>
            </a:r>
            <a:endParaRPr lang="de-DE" altLang="en-US" sz="1400">
              <a:latin typeface="Book Antiqua" panose="02040602050305030304" pitchFamily="18" charset="0"/>
            </a:endParaRPr>
          </a:p>
        </p:txBody>
      </p:sp>
      <p:sp>
        <p:nvSpPr>
          <p:cNvPr id="57350" name="Rectangle 9"/>
          <p:cNvSpPr>
            <a:spLocks noChangeArrowheads="1"/>
          </p:cNvSpPr>
          <p:nvPr/>
        </p:nvSpPr>
        <p:spPr bwMode="auto">
          <a:xfrm>
            <a:off x="1404938" y="5086350"/>
            <a:ext cx="3395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Eigenkapitalrentabilität = ------------------------</a:t>
            </a:r>
            <a:endParaRPr lang="de-DE" altLang="en-US" sz="1400">
              <a:latin typeface="Book Antiqua" panose="02040602050305030304" pitchFamily="18" charset="0"/>
            </a:endParaRPr>
          </a:p>
        </p:txBody>
      </p:sp>
      <p:sp>
        <p:nvSpPr>
          <p:cNvPr id="57351" name="Rectangle 11"/>
          <p:cNvSpPr>
            <a:spLocks noChangeArrowheads="1"/>
          </p:cNvSpPr>
          <p:nvPr/>
        </p:nvSpPr>
        <p:spPr bwMode="auto">
          <a:xfrm>
            <a:off x="5365750" y="4149725"/>
            <a:ext cx="2903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Verschuldungsgrad = --------------------</a:t>
            </a:r>
            <a:endParaRPr lang="de-DE" altLang="en-US" sz="1400">
              <a:latin typeface="Book Antiqua" panose="02040602050305030304" pitchFamily="18" charset="0"/>
            </a:endParaRPr>
          </a:p>
        </p:txBody>
      </p:sp>
      <p:sp>
        <p:nvSpPr>
          <p:cNvPr id="57352" name="Rectangle 13"/>
          <p:cNvSpPr>
            <a:spLocks noChangeArrowheads="1"/>
          </p:cNvSpPr>
          <p:nvPr/>
        </p:nvSpPr>
        <p:spPr bwMode="auto">
          <a:xfrm>
            <a:off x="3690938" y="5238750"/>
            <a:ext cx="966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3" name="Rectangle 14"/>
          <p:cNvSpPr>
            <a:spLocks noChangeArrowheads="1"/>
          </p:cNvSpPr>
          <p:nvPr/>
        </p:nvSpPr>
        <p:spPr bwMode="auto">
          <a:xfrm>
            <a:off x="7286625" y="4325938"/>
            <a:ext cx="966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4" name="Rectangle 15"/>
          <p:cNvSpPr>
            <a:spLocks noChangeArrowheads="1"/>
          </p:cNvSpPr>
          <p:nvPr/>
        </p:nvSpPr>
        <p:spPr bwMode="auto">
          <a:xfrm>
            <a:off x="3200400" y="588486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55" name="Rectangle 16"/>
          <p:cNvSpPr>
            <a:spLocks noChangeArrowheads="1"/>
          </p:cNvSpPr>
          <p:nvPr/>
        </p:nvSpPr>
        <p:spPr bwMode="auto">
          <a:xfrm>
            <a:off x="7042150" y="4776788"/>
            <a:ext cx="156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 +</a:t>
            </a:r>
            <a:br>
              <a:rPr lang="de-DE" altLang="en-US" sz="1400">
                <a:solidFill>
                  <a:srgbClr val="000000"/>
                </a:solidFill>
                <a:latin typeface="Arial" panose="020B0604020202020204" pitchFamily="34" charset="0"/>
              </a:rPr>
            </a:br>
            <a:r>
              <a:rPr lang="de-DE" altLang="en-US" sz="1400">
                <a:solidFill>
                  <a:srgbClr val="000000"/>
                </a:solidFill>
                <a:latin typeface="Arial" panose="020B0604020202020204" pitchFamily="34" charset="0"/>
              </a:rPr>
              <a:t>langfr. Fremdkapital</a:t>
            </a:r>
            <a:endParaRPr lang="de-DE" altLang="en-US" sz="1400">
              <a:latin typeface="Book Antiqua" panose="02040602050305030304" pitchFamily="18" charset="0"/>
            </a:endParaRPr>
          </a:p>
        </p:txBody>
      </p:sp>
      <p:sp>
        <p:nvSpPr>
          <p:cNvPr id="57356" name="Rectangle 17"/>
          <p:cNvSpPr>
            <a:spLocks noChangeArrowheads="1"/>
          </p:cNvSpPr>
          <p:nvPr/>
        </p:nvSpPr>
        <p:spPr bwMode="auto">
          <a:xfrm>
            <a:off x="1404938" y="6021388"/>
            <a:ext cx="318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Umsatzrentabilität =   -------------------------</a:t>
            </a:r>
            <a:endParaRPr lang="de-DE" altLang="en-US" sz="1400">
              <a:latin typeface="Book Antiqua" panose="02040602050305030304" pitchFamily="18" charset="0"/>
            </a:endParaRPr>
          </a:p>
        </p:txBody>
      </p:sp>
      <p:sp>
        <p:nvSpPr>
          <p:cNvPr id="57357" name="Rectangle 19"/>
          <p:cNvSpPr>
            <a:spLocks noChangeArrowheads="1"/>
          </p:cNvSpPr>
          <p:nvPr/>
        </p:nvSpPr>
        <p:spPr bwMode="auto">
          <a:xfrm>
            <a:off x="5365750" y="5157788"/>
            <a:ext cx="3225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Anlagendeckung = -----------------------------</a:t>
            </a:r>
            <a:endParaRPr lang="de-DE" altLang="en-US" sz="1400">
              <a:latin typeface="Book Antiqua" panose="02040602050305030304" pitchFamily="18" charset="0"/>
            </a:endParaRPr>
          </a:p>
        </p:txBody>
      </p:sp>
      <p:sp>
        <p:nvSpPr>
          <p:cNvPr id="57358" name="Rectangle 21"/>
          <p:cNvSpPr>
            <a:spLocks noChangeArrowheads="1"/>
          </p:cNvSpPr>
          <p:nvPr/>
        </p:nvSpPr>
        <p:spPr bwMode="auto">
          <a:xfrm>
            <a:off x="3538538" y="62499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59" name="Rectangle 22"/>
          <p:cNvSpPr>
            <a:spLocks noChangeArrowheads="1"/>
          </p:cNvSpPr>
          <p:nvPr/>
        </p:nvSpPr>
        <p:spPr bwMode="auto">
          <a:xfrm>
            <a:off x="7118350" y="5310188"/>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0" name="Rectangle 24"/>
          <p:cNvSpPr>
            <a:spLocks noChangeArrowheads="1"/>
          </p:cNvSpPr>
          <p:nvPr/>
        </p:nvSpPr>
        <p:spPr bwMode="auto">
          <a:xfrm>
            <a:off x="7194550" y="5797550"/>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1" name="Rectangle 27"/>
          <p:cNvSpPr>
            <a:spLocks noChangeArrowheads="1"/>
          </p:cNvSpPr>
          <p:nvPr/>
        </p:nvSpPr>
        <p:spPr bwMode="auto">
          <a:xfrm>
            <a:off x="5365750" y="5949950"/>
            <a:ext cx="3284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Vermögensaufbau =  ---------------------------</a:t>
            </a:r>
            <a:endParaRPr lang="de-DE" altLang="en-US" sz="1400">
              <a:latin typeface="Book Antiqua" panose="02040602050305030304" pitchFamily="18" charset="0"/>
            </a:endParaRPr>
          </a:p>
        </p:txBody>
      </p:sp>
      <p:sp>
        <p:nvSpPr>
          <p:cNvPr id="57362" name="Rectangle 31"/>
          <p:cNvSpPr>
            <a:spLocks noChangeArrowheads="1"/>
          </p:cNvSpPr>
          <p:nvPr/>
        </p:nvSpPr>
        <p:spPr bwMode="auto">
          <a:xfrm>
            <a:off x="7194550" y="6102350"/>
            <a:ext cx="1349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Umlaufvermögen</a:t>
            </a:r>
            <a:endParaRPr lang="de-DE" altLang="en-US" sz="1400">
              <a:latin typeface="Book Antiqua" panose="02040602050305030304" pitchFamily="18" charset="0"/>
            </a:endParaRPr>
          </a:p>
        </p:txBody>
      </p:sp>
      <p:graphicFrame>
        <p:nvGraphicFramePr>
          <p:cNvPr id="251969" name="Group 65">
            <a:extLst>
              <a:ext uri="{FF2B5EF4-FFF2-40B4-BE49-F238E27FC236}">
                <a16:creationId xmlns:a16="http://schemas.microsoft.com/office/drawing/2014/main" id="{B622C7C9-A2AC-5844-8B6B-E4E3BEA0AC22}"/>
              </a:ext>
            </a:extLst>
          </p:cNvPr>
          <p:cNvGraphicFramePr>
            <a:graphicFrameLocks noGrp="1"/>
          </p:cNvGraphicFramePr>
          <p:nvPr>
            <p:ph idx="1"/>
          </p:nvPr>
        </p:nvGraphicFramePr>
        <p:xfrm>
          <a:off x="1044575" y="2997200"/>
          <a:ext cx="7920038" cy="3671888"/>
        </p:xfrm>
        <a:graphic>
          <a:graphicData uri="http://schemas.openxmlformats.org/drawingml/2006/table">
            <a:tbl>
              <a:tblPr/>
              <a:tblGrid>
                <a:gridCol w="3960813">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Rentabilitätskennzahlen</a:t>
                      </a:r>
                      <a:endParaRPr kumimoji="0" lang="de-DE" sz="2000" b="0" i="0" u="none" strike="noStrike" cap="none" normalizeH="0" baseline="0" noProof="1">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Kapitalstruktur</a:t>
                      </a:r>
                      <a:endParaRPr kumimoji="0" lang="de-DE" sz="2000" b="0" i="0" u="none" strike="noStrike" cap="none" normalizeH="0" baseline="0" noProof="1">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7380" name="Rectangle 66"/>
          <p:cNvSpPr>
            <a:spLocks noChangeArrowheads="1"/>
          </p:cNvSpPr>
          <p:nvPr/>
        </p:nvSpPr>
        <p:spPr bwMode="auto">
          <a:xfrm>
            <a:off x="3843338" y="39258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81" name="Rectangle 67"/>
          <p:cNvSpPr>
            <a:spLocks noChangeArrowheads="1"/>
          </p:cNvSpPr>
          <p:nvPr/>
        </p:nvSpPr>
        <p:spPr bwMode="auto">
          <a:xfrm>
            <a:off x="1404938" y="4078288"/>
            <a:ext cx="3336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Umschlagshäufigkeit  =   -----------------------</a:t>
            </a:r>
            <a:endParaRPr lang="de-DE" altLang="en-US" sz="1400">
              <a:latin typeface="Book Antiqua" panose="02040602050305030304" pitchFamily="18" charset="0"/>
            </a:endParaRPr>
          </a:p>
        </p:txBody>
      </p:sp>
      <p:sp>
        <p:nvSpPr>
          <p:cNvPr id="57382" name="Rectangle 68"/>
          <p:cNvSpPr>
            <a:spLocks noChangeArrowheads="1"/>
          </p:cNvSpPr>
          <p:nvPr/>
        </p:nvSpPr>
        <p:spPr bwMode="auto">
          <a:xfrm>
            <a:off x="1404938" y="4306888"/>
            <a:ext cx="1803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des Gesamtkapitals     </a:t>
            </a:r>
            <a:endParaRPr lang="de-DE" altLang="en-US" sz="1400">
              <a:latin typeface="Book Antiqua" panose="02040602050305030304" pitchFamily="18" charset="0"/>
            </a:endParaRPr>
          </a:p>
        </p:txBody>
      </p:sp>
      <p:sp>
        <p:nvSpPr>
          <p:cNvPr id="57383" name="Rectangle 69"/>
          <p:cNvSpPr>
            <a:spLocks noChangeArrowheads="1"/>
          </p:cNvSpPr>
          <p:nvPr/>
        </p:nvSpPr>
        <p:spPr bwMode="auto">
          <a:xfrm>
            <a:off x="3614738" y="4230688"/>
            <a:ext cx="1133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Gesamtkapital</a:t>
            </a:r>
            <a:endParaRPr lang="de-DE" altLang="en-US" sz="1400">
              <a:latin typeface="Book Antiqua" panose="02040602050305030304" pitchFamily="18" charset="0"/>
            </a:endParaRPr>
          </a:p>
        </p:txBody>
      </p:sp>
      <p:sp>
        <p:nvSpPr>
          <p:cNvPr id="2" name="Rectangle 1">
            <a:extLst>
              <a:ext uri="{FF2B5EF4-FFF2-40B4-BE49-F238E27FC236}">
                <a16:creationId xmlns:a16="http://schemas.microsoft.com/office/drawing/2014/main" id="{51A65F43-FD70-1A4B-BA5B-3967C967FE7C}"/>
              </a:ext>
            </a:extLst>
          </p:cNvPr>
          <p:cNvSpPr/>
          <p:nvPr/>
        </p:nvSpPr>
        <p:spPr>
          <a:xfrm>
            <a:off x="1547813" y="836613"/>
            <a:ext cx="8208962" cy="2124075"/>
          </a:xfrm>
          <a:prstGeom prst="rect">
            <a:avLst/>
          </a:prstGeom>
        </p:spPr>
        <p:txBody>
          <a:bodyPr>
            <a:spAutoFit/>
          </a:bodyPr>
          <a:lstStyle/>
          <a:p>
            <a:pPr>
              <a:defRPr/>
            </a:pPr>
            <a:r>
              <a:rPr lang="de-DE" sz="1600" dirty="0" smtClean="0">
                <a:solidFill>
                  <a:srgbClr val="000000"/>
                </a:solidFill>
                <a:latin typeface="Arial" panose="020B0604020202020204" pitchFamily="34" charset="0"/>
              </a:rPr>
              <a:t>Wie gut nutzt die Unternehmensführung das gesamte eingesetzte Vermögen zur Ergebniserzielung?</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In welcher Höhe verzinst sich das Eigenkapital?</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Wie groß ist die Vorteilhaftigkeit einer einzelnen Investition? </a:t>
            </a:r>
          </a:p>
          <a:p>
            <a:pPr>
              <a:defRPr/>
            </a:pPr>
            <a:endParaRPr lang="de-DE" sz="10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Rentabilitätskennzahlen geben die passende Antwort</a:t>
            </a:r>
          </a:p>
          <a:p>
            <a:pPr>
              <a:defRPr/>
            </a:pPr>
            <a:endParaRPr lang="de-DE" sz="7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Kapitalstruktur ist die Zusammensetzung des Gesamtkapitals eines Unternehmens aus EK und FK</a:t>
            </a:r>
            <a:endParaRPr lang="de-DE" sz="1600" dirty="0">
              <a:solidFill>
                <a:srgbClr val="00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08175" y="381000"/>
            <a:ext cx="6911975" cy="960438"/>
          </a:xfrm>
        </p:spPr>
        <p:txBody>
          <a:bodyPr/>
          <a:lstStyle/>
          <a:p>
            <a:r>
              <a:rPr lang="de-DE" altLang="en-US" smtClean="0"/>
              <a:t>Eigenkapital – Fremdkapital</a:t>
            </a:r>
          </a:p>
        </p:txBody>
      </p:sp>
      <p:graphicFrame>
        <p:nvGraphicFramePr>
          <p:cNvPr id="270453" name="Group 117">
            <a:extLst>
              <a:ext uri="{FF2B5EF4-FFF2-40B4-BE49-F238E27FC236}">
                <a16:creationId xmlns:a16="http://schemas.microsoft.com/office/drawing/2014/main" id="{2A8E3B35-CB65-AF44-9A77-333F2F25217A}"/>
              </a:ext>
            </a:extLst>
          </p:cNvPr>
          <p:cNvGraphicFramePr>
            <a:graphicFrameLocks noGrp="1"/>
          </p:cNvGraphicFramePr>
          <p:nvPr>
            <p:ph idx="1"/>
          </p:nvPr>
        </p:nvGraphicFramePr>
        <p:xfrm>
          <a:off x="1258888" y="1557338"/>
          <a:ext cx="7559675" cy="4616450"/>
        </p:xfrm>
        <a:graphic>
          <a:graphicData uri="http://schemas.openxmlformats.org/drawingml/2006/table">
            <a:tbl>
              <a:tblPr/>
              <a:tblGrid>
                <a:gridCol w="1873250">
                  <a:extLst>
                    <a:ext uri="{9D8B030D-6E8A-4147-A177-3AD203B41FA5}">
                      <a16:colId xmlns:a16="http://schemas.microsoft.com/office/drawing/2014/main" val="20000"/>
                    </a:ext>
                  </a:extLst>
                </a:gridCol>
                <a:gridCol w="2843212">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tblGrid>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1600" b="0" i="0" u="none" strike="noStrike" cap="none" normalizeH="0" baseline="0" noProof="1">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Eigenkapital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Fremdkapital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Rechtsstellung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Risikokapital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Gläubigerkapital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Fristigkeit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im Prinzip unbefristet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grundsätzlich 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Mitsprache</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gegeben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ausgeschlossen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Haftung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Un- / beschränkt</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Keine Haftung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333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Ertragsanteil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volle Teilhabe am Gewinn und Verlust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vom Gewinn unabhängige Zinszahlung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82307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Vermögensanteil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Anteil am Liquidationserlös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fester Rückzahlungsan-spruch in Höhe der Forderung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Liquiditätswirkung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Liquiditätsstärkung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Liquiditätsschwächung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Kapitalstruktur</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Basis für Verschuldungskapazität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reduziert Bonität</a:t>
                      </a:r>
                      <a:br>
                        <a:rPr kumimoji="0" lang="de-DE" sz="1600" b="0" i="0" u="none" strike="noStrike" cap="none" normalizeH="0" baseline="0">
                          <a:ln>
                            <a:noFill/>
                          </a:ln>
                          <a:solidFill>
                            <a:srgbClr val="000000"/>
                          </a:solidFill>
                          <a:effectLst/>
                          <a:latin typeface="Arial" charset="0"/>
                        </a:rPr>
                      </a:b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Gewinnsteuern</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Ausschüttungen nicht abzugsberechtigt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Kreditkosten mindern Steuerbasis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05" y="2252948"/>
            <a:ext cx="8973095" cy="3587823"/>
          </a:xfrm>
          <a:prstGeom prst="rect">
            <a:avLst/>
          </a:prstGeom>
        </p:spPr>
      </p:pic>
    </p:spTree>
    <p:extLst>
      <p:ext uri="{BB962C8B-B14F-4D97-AF65-F5344CB8AC3E}">
        <p14:creationId xmlns:p14="http://schemas.microsoft.com/office/powerpoint/2010/main" val="174723396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71671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steigt 2020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071641"/>
            <a:ext cx="7740650" cy="4650461"/>
          </a:xfrm>
          <a:prstGeom prst="rect">
            <a:avLst/>
          </a:prstGeom>
        </p:spPr>
      </p:pic>
    </p:spTree>
    <p:extLst>
      <p:ext uri="{BB962C8B-B14F-4D97-AF65-F5344CB8AC3E}">
        <p14:creationId xmlns:p14="http://schemas.microsoft.com/office/powerpoint/2010/main" val="3356743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71671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steigt 2020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24" y="2105549"/>
            <a:ext cx="7605389" cy="4581128"/>
          </a:xfrm>
          <a:prstGeom prst="rect">
            <a:avLst/>
          </a:prstGeom>
        </p:spPr>
      </p:pic>
    </p:spTree>
    <p:extLst>
      <p:ext uri="{BB962C8B-B14F-4D97-AF65-F5344CB8AC3E}">
        <p14:creationId xmlns:p14="http://schemas.microsoft.com/office/powerpoint/2010/main" val="312956435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385877"/>
            <a:ext cx="8172400" cy="3423264"/>
          </a:xfrm>
          <a:prstGeom prst="rect">
            <a:avLst/>
          </a:prstGeom>
        </p:spPr>
      </p:pic>
    </p:spTree>
    <p:extLst>
      <p:ext uri="{BB962C8B-B14F-4D97-AF65-F5344CB8AC3E}">
        <p14:creationId xmlns:p14="http://schemas.microsoft.com/office/powerpoint/2010/main" val="3285930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2182462"/>
            <a:ext cx="7020272" cy="4162775"/>
          </a:xfrm>
          <a:prstGeom prst="rect">
            <a:avLst/>
          </a:prstGeom>
        </p:spPr>
      </p:pic>
    </p:spTree>
    <p:extLst>
      <p:ext uri="{BB962C8B-B14F-4D97-AF65-F5344CB8AC3E}">
        <p14:creationId xmlns:p14="http://schemas.microsoft.com/office/powerpoint/2010/main" val="142479801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Rentabilität</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41365"/>
            <a:ext cx="8067932" cy="3132521"/>
          </a:xfrm>
          <a:prstGeom prst="rect">
            <a:avLst/>
          </a:prstGeom>
        </p:spPr>
      </p:pic>
    </p:spTree>
    <p:extLst>
      <p:ext uri="{BB962C8B-B14F-4D97-AF65-F5344CB8AC3E}">
        <p14:creationId xmlns:p14="http://schemas.microsoft.com/office/powerpoint/2010/main" val="35474532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719412"/>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Sie möchten ein Haus kaufen. Für den Kaufpreis von €300.000 nehmen Sie einen Kredit von der Bank von €200.000 auf und finanzieren den Rest aus Ihren Ersparnissen.</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80387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067001"/>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269908"/>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444733"/>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1888038" y="2724006"/>
            <a:ext cx="137508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Aktiva</a:t>
            </a:r>
          </a:p>
          <a:p>
            <a:pPr marL="0" indent="0" algn="ctr">
              <a:buNone/>
              <a:defRPr/>
            </a:pPr>
            <a:r>
              <a:rPr lang="de-DE" sz="1100" kern="0" dirty="0" smtClean="0">
                <a:latin typeface="Arial" panose="020B0604020202020204" pitchFamily="34" charset="0"/>
              </a:rPr>
              <a:t>(Mittelverwendung)</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712222"/>
            <a:ext cx="129112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Passiva</a:t>
            </a:r>
          </a:p>
          <a:p>
            <a:pPr marL="0" indent="0" algn="ctr">
              <a:buNone/>
              <a:defRPr/>
            </a:pPr>
            <a:r>
              <a:rPr lang="de-DE" sz="1100" kern="0" dirty="0" smtClean="0">
                <a:latin typeface="Arial" panose="020B0604020202020204" pitchFamily="34" charset="0"/>
              </a:rPr>
              <a:t>(Mittelherkunft)</a:t>
            </a:r>
          </a:p>
        </p:txBody>
      </p:sp>
    </p:spTree>
    <p:extLst>
      <p:ext uri="{BB962C8B-B14F-4D97-AF65-F5344CB8AC3E}">
        <p14:creationId xmlns:p14="http://schemas.microsoft.com/office/powerpoint/2010/main" val="28885311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Nach 10 Jahren haben Sie eine Hälfe des Kredits zurückgezahlt.</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52395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797152"/>
            <a:ext cx="1656332" cy="864096"/>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3434906"/>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verbleibenden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875564"/>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noch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8394648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Wert des Hauses steigt, bevor Sie die erste Zinszahlung an die Bank überwiesen haben. Ihr Eigenkapital steigt, aber die Bank profitiert nicht davon.</a:t>
            </a:r>
          </a:p>
        </p:txBody>
      </p:sp>
      <p:sp>
        <p:nvSpPr>
          <p:cNvPr id="4" name="TextBox 3"/>
          <p:cNvSpPr txBox="1"/>
          <p:nvPr/>
        </p:nvSpPr>
        <p:spPr>
          <a:xfrm>
            <a:off x="1763688" y="3284983"/>
            <a:ext cx="1656184" cy="2807842"/>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€350.000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225379"/>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€150.000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4498578"/>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532252"/>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Steigt um 50%</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76766" y="4701505"/>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Bleibt gleich</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0682749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Immobilienmarkt schrumpft, bevor Sie die erste Zinszahlung an die Bank getätigt haben. Sie müssen einen totalen Verlust Ihres Eigenkapitals verkraften. Ihre Schulden bleiben unverändert.</a:t>
            </a:r>
          </a:p>
        </p:txBody>
      </p:sp>
      <p:sp>
        <p:nvSpPr>
          <p:cNvPr id="4" name="TextBox 3"/>
          <p:cNvSpPr txBox="1"/>
          <p:nvPr/>
        </p:nvSpPr>
        <p:spPr>
          <a:xfrm>
            <a:off x="1763688" y="3284983"/>
            <a:ext cx="1656184" cy="1594247"/>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3284983"/>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80250" y="3336032"/>
            <a:ext cx="3484238"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Eigenkapital ist jetzt null – Gefahr von negativem Eigenkapital (hat </a:t>
            </a:r>
            <a:r>
              <a:rPr lang="de-DE" sz="1800" kern="0" dirty="0">
                <a:latin typeface="Arial" panose="020B0604020202020204" pitchFamily="34" charset="0"/>
              </a:rPr>
              <a:t>in den 90er Jahren </a:t>
            </a:r>
            <a:r>
              <a:rPr lang="de-DE" sz="1800" kern="0" dirty="0" smtClean="0">
                <a:latin typeface="Arial" panose="020B0604020202020204" pitchFamily="34" charset="0"/>
              </a:rPr>
              <a:t>in Japan und Großbritannien viele getroffen).</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754332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0</TotalTime>
  <Words>2967</Words>
  <Application>Microsoft Office PowerPoint</Application>
  <PresentationFormat>On-screen Show (4:3)</PresentationFormat>
  <Paragraphs>598</Paragraphs>
  <Slides>52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Arial Narrow</vt:lpstr>
      <vt:lpstr>Arial Narrow,Bold</vt:lpstr>
      <vt:lpstr>Book Antiqua</vt:lpstr>
      <vt:lpstr>Calibri</vt:lpstr>
      <vt:lpstr>Cambria Math</vt:lpstr>
      <vt:lpstr>SymbolMT</vt:lpstr>
      <vt:lpstr>Times New Roman</vt:lpstr>
      <vt:lpstr>erdmannvorlage</vt:lpstr>
      <vt:lpstr>Wirtschaftliche Grundlagen  im Wintersemester 2025/6  Betriebliches Rechnungswesen</vt:lpstr>
      <vt:lpstr>Typische Fragen des betrieblichen Rechnungswesens</vt:lpstr>
      <vt:lpstr>Beispiel: Apple Gewinn- und Verlustrechnung (GuV)</vt:lpstr>
      <vt:lpstr>Beispiel: Tesla Gewinn- und Verlustrechnung (GuV)</vt:lpstr>
      <vt:lpstr>Beispiel: Tesla Bilanz</vt:lpstr>
      <vt:lpstr>Beispiel aus dem Alltag: Finanzierung einer Immobilie</vt:lpstr>
      <vt:lpstr>Beispiel aus dem Alltag: Finanzierung einer Immobilie</vt:lpstr>
      <vt:lpstr>Beispiel aus dem Alltag: Finanzierung einer Immobilie</vt:lpstr>
      <vt:lpstr>Beispiel aus dem Alltag: Finanzierung einer Immobilie</vt:lpstr>
      <vt:lpstr>Überblick zum Rechnungswesens - extern</vt:lpstr>
      <vt:lpstr>Überblick zum Rechnungswesen - intern</vt:lpstr>
      <vt:lpstr>Rechtliche Grundlagen der Finanzbuchhaltung </vt:lpstr>
      <vt:lpstr>Jahresabschluss</vt:lpstr>
      <vt:lpstr>Beispiel: Lufthansa 2021</vt:lpstr>
      <vt:lpstr>Zur Vorgeschichte einer Bilanz</vt:lpstr>
      <vt:lpstr>Zur Vorgeschichte einer Bilanz</vt:lpstr>
      <vt:lpstr>Erstellung der Bilanz</vt:lpstr>
      <vt:lpstr>Aufbau einer Bilanz</vt:lpstr>
      <vt:lpstr>Aufbau einer Bilanz - konkreter</vt:lpstr>
      <vt:lpstr>Aufbau einer Bilanz - Beispiel</vt:lpstr>
      <vt:lpstr>Aktiva vs Passiva</vt:lpstr>
      <vt:lpstr>Anlagevermögen - Aktiva</vt:lpstr>
      <vt:lpstr>Umlagevermögen - Aktiva</vt:lpstr>
      <vt:lpstr>Eigenkapital - Passiva</vt:lpstr>
      <vt:lpstr>Fremdkapital - Passiva</vt:lpstr>
      <vt:lpstr>Übersicht - Aktiva</vt:lpstr>
      <vt:lpstr>Übersicht - Passiva</vt:lpstr>
      <vt:lpstr>Wertbewegungen in der Bilanz Aktivtausch</vt:lpstr>
      <vt:lpstr>Wertbewegungen in der Bilanz Passivtausch</vt:lpstr>
      <vt:lpstr>Wertbewegungen in der Bilanz Bilanzverlängerung (Aktiv-Passiv-Mehrung)</vt:lpstr>
      <vt:lpstr>Wertbewegungen in der Bilanz Bilanzverkürzung (Aktiv-Passiv-Minderung)</vt:lpstr>
      <vt:lpstr>Abschreibungen</vt:lpstr>
      <vt:lpstr>Ursachen für Wertverfall - Abschreibungen</vt:lpstr>
      <vt:lpstr>Methoden der Abschreibung</vt:lpstr>
      <vt:lpstr>Lineare Abschreibung Bsp.</vt:lpstr>
      <vt:lpstr>Lineare Abschreibung Bsp.</vt:lpstr>
      <vt:lpstr>Lineare Abschreibung Bsp.</vt:lpstr>
      <vt:lpstr>Kreislauf  der Abschreibung</vt:lpstr>
      <vt:lpstr>Gewinn und Verlustrechnung (Erfolgsrechnung)</vt:lpstr>
      <vt:lpstr>Gewinn und Verlustrechnung: Aufbau Gesamtkostenverfahren gemäß § 275 Abs. 2 und 3 HGB</vt:lpstr>
      <vt:lpstr>GuV Beispiel: Bäckerei</vt:lpstr>
      <vt:lpstr>Unterschied zwischen GuV &amp; Bilanz </vt:lpstr>
      <vt:lpstr>Bilanzanalyse: Finanzielle Lage</vt:lpstr>
      <vt:lpstr>Bilanzanalyse - Liquidität, Selbstfinanzierung</vt:lpstr>
      <vt:lpstr>Bilanzanalyse: Erfolgsanalyse</vt:lpstr>
      <vt:lpstr>Bilanzanalyse - Rentabilität, Kapitalstruktur</vt:lpstr>
      <vt:lpstr>Eigenkapital – Fremdkapital</vt:lpstr>
      <vt:lpstr>Beispiel: Tesla Gewinn- und Verlustrechnung (GuV)</vt:lpstr>
      <vt:lpstr>Beispiel: Tesla Bilanz</vt:lpstr>
      <vt:lpstr>Beispiel: Lufthansa Gewinn- und Verlustrechnung (GuV)</vt:lpstr>
      <vt:lpstr>Beispiel: Lufthansa Bilanz</vt:lpstr>
      <vt:lpstr>Beispiel: Lufthansa Rentabilität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Wirtschaftswissenschaftliche Grundlagen: Bilanzen</dc:title>
  <dc:creator>Lisa Koch</dc:creator>
  <cp:lastModifiedBy>Tom Brown</cp:lastModifiedBy>
  <cp:revision>269</cp:revision>
  <cp:lastPrinted>2020-04-29T06:56:35Z</cp:lastPrinted>
  <dcterms:created xsi:type="dcterms:W3CDTF">1601-01-01T00:00:00Z</dcterms:created>
  <dcterms:modified xsi:type="dcterms:W3CDTF">2025-10-01T17:20:15Z</dcterms:modified>
</cp:coreProperties>
</file>